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56" r:id="rId3"/>
    <p:sldId id="257" r:id="rId4"/>
    <p:sldId id="267" r:id="rId5"/>
    <p:sldId id="268" r:id="rId6"/>
    <p:sldId id="259" r:id="rId7"/>
    <p:sldId id="258" r:id="rId8"/>
    <p:sldId id="260" r:id="rId9"/>
    <p:sldId id="261" r:id="rId10"/>
    <p:sldId id="262" r:id="rId11"/>
    <p:sldId id="263" r:id="rId12"/>
    <p:sldId id="264" r:id="rId13"/>
    <p:sldId id="265" r:id="rId14"/>
    <p:sldId id="266" r:id="rId15"/>
    <p:sldId id="283" r:id="rId16"/>
    <p:sldId id="312" r:id="rId17"/>
    <p:sldId id="314" r:id="rId18"/>
    <p:sldId id="271" r:id="rId19"/>
    <p:sldId id="315" r:id="rId20"/>
    <p:sldId id="316" r:id="rId21"/>
    <p:sldId id="317" r:id="rId22"/>
    <p:sldId id="318" r:id="rId23"/>
    <p:sldId id="319" r:id="rId24"/>
    <p:sldId id="320" r:id="rId25"/>
    <p:sldId id="284" r:id="rId26"/>
    <p:sldId id="282" r:id="rId27"/>
    <p:sldId id="280" r:id="rId28"/>
    <p:sldId id="274" r:id="rId29"/>
    <p:sldId id="321" r:id="rId30"/>
    <p:sldId id="322" r:id="rId31"/>
    <p:sldId id="286" r:id="rId32"/>
    <p:sldId id="323" r:id="rId33"/>
    <p:sldId id="324" r:id="rId34"/>
    <p:sldId id="325" r:id="rId35"/>
    <p:sldId id="326" r:id="rId36"/>
    <p:sldId id="327" r:id="rId37"/>
    <p:sldId id="328" r:id="rId38"/>
    <p:sldId id="329" r:id="rId39"/>
    <p:sldId id="288" r:id="rId40"/>
    <p:sldId id="289" r:id="rId41"/>
    <p:sldId id="290" r:id="rId42"/>
    <p:sldId id="29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94BCF-F388-467F-A635-8D0A1C005129}" v="3" dt="2022-12-01T17:26:26.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55A1F-63D0-41A1-8F01-282914B25F46}" type="datetimeFigureOut">
              <a:rPr lang="en-GB" smtClean="0"/>
              <a:t>02/12/2022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4E8D5-0594-4A67-9473-C82EE36EE2F5}" type="slidenum">
              <a:rPr lang="en-GB" smtClean="0"/>
              <a:t>‹#›</a:t>
            </a:fld>
            <a:endParaRPr lang="en-GB"/>
          </a:p>
        </p:txBody>
      </p:sp>
    </p:spTree>
    <p:extLst>
      <p:ext uri="{BB962C8B-B14F-4D97-AF65-F5344CB8AC3E}">
        <p14:creationId xmlns:p14="http://schemas.microsoft.com/office/powerpoint/2010/main" val="2005671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479" y="4343911"/>
            <a:ext cx="5486999" cy="41145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kern="1200" baseline="0">
                <a:solidFill>
                  <a:schemeClr val="tx1"/>
                </a:solidFill>
                <a:latin typeface="+mn-lt"/>
                <a:ea typeface="+mn-ea"/>
                <a:cs typeface="+mn-cs"/>
              </a:rPr>
              <a:t> Moving homework online means students no longer have the same excuses for not doing their homework. Moreover, parents no longer have to try and squeeze the information about what homework their child has been set out of them. It’s all there, including the resources. Because of this, parents can devote their time more efficiently to helping their child(ren) with their homework.</a:t>
            </a:r>
          </a:p>
          <a:p>
            <a:pPr>
              <a:buFont typeface="Arial" pitchFamily="34" charset="0"/>
              <a:buNone/>
            </a:pPr>
            <a:endParaRPr lang="en-GB" dirty="0"/>
          </a:p>
        </p:txBody>
      </p:sp>
      <p:sp>
        <p:nvSpPr>
          <p:cNvPr id="247" name="Shape 247"/>
          <p:cNvSpPr>
            <a:spLocks noGrp="1" noRot="1" noChangeAspect="1"/>
          </p:cNvSpPr>
          <p:nvPr>
            <p:ph type="sldImg" idx="2"/>
          </p:nvPr>
        </p:nvSpPr>
        <p:spPr>
          <a:xfrm>
            <a:off x="382588" y="685800"/>
            <a:ext cx="6094412"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a:t> When it</a:t>
            </a:r>
            <a:r>
              <a:rPr lang="en-GB" baseline="0"/>
              <a:t> comes to homework, parents now have complete visibility. They can see what homework has been set, and when it’s due. Furthermore, they can view the resources their child has to work with, even taking the quizzes themselves.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EC00F0-D166-42A5-9BF0-3BA4DEA84E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479" y="4343911"/>
            <a:ext cx="5486999" cy="4114500"/>
          </a:xfrm>
          <a:prstGeom prst="rect">
            <a:avLst/>
          </a:prstGeom>
          <a:noFill/>
          <a:ln>
            <a:noFill/>
          </a:ln>
        </p:spPr>
        <p:txBody>
          <a:bodyPr lIns="91425" tIns="91425" rIns="91425" bIns="91425" anchor="t" anchorCtr="0">
            <a:noAutofit/>
          </a:bodyPr>
          <a:lstStyle/>
          <a:p>
            <a:pPr>
              <a:buFont typeface="Arial" pitchFamily="34" charset="0"/>
              <a:buNone/>
            </a:pPr>
            <a:endParaRPr lang="en-GB" baseline="0" dirty="0"/>
          </a:p>
        </p:txBody>
      </p:sp>
      <p:sp>
        <p:nvSpPr>
          <p:cNvPr id="247" name="Shape 247"/>
          <p:cNvSpPr>
            <a:spLocks noGrp="1" noRot="1" noChangeAspect="1"/>
          </p:cNvSpPr>
          <p:nvPr>
            <p:ph type="sldImg" idx="2"/>
          </p:nvPr>
        </p:nvSpPr>
        <p:spPr>
          <a:xfrm>
            <a:off x="1143000" y="685800"/>
            <a:ext cx="4573588"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286F-A6C3-C3B4-D881-89ADB9E9D5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ADA67E-6860-01A3-6CAA-E66047AF7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CDF405F-3895-C1F5-95E1-2BC9A6870F72}"/>
              </a:ext>
            </a:extLst>
          </p:cNvPr>
          <p:cNvSpPr>
            <a:spLocks noGrp="1"/>
          </p:cNvSpPr>
          <p:nvPr>
            <p:ph type="dt" sz="half" idx="10"/>
          </p:nvPr>
        </p:nvSpPr>
        <p:spPr/>
        <p:txBody>
          <a:bodyPr/>
          <a:lstStyle/>
          <a:p>
            <a:fld id="{B8F0A4CB-006B-4496-8660-26B909244E63}" type="datetimeFigureOut">
              <a:rPr lang="en-GB" smtClean="0"/>
              <a:t>02/12/2022</a:t>
            </a:fld>
            <a:endParaRPr lang="en-GB"/>
          </a:p>
        </p:txBody>
      </p:sp>
      <p:sp>
        <p:nvSpPr>
          <p:cNvPr id="5" name="Footer Placeholder 4">
            <a:extLst>
              <a:ext uri="{FF2B5EF4-FFF2-40B4-BE49-F238E27FC236}">
                <a16:creationId xmlns:a16="http://schemas.microsoft.com/office/drawing/2014/main" id="{4B5554B9-A1F9-6FF7-4032-7A69DAF8CA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CDED8A-E7E2-4565-0CF7-51F1653BC0F6}"/>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3717115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D0A0-2794-1083-8596-581AC98756A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900162-3D7C-63A8-4B6E-C6E8B917D3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16458-F02E-18CC-D002-FD7D0859DFBC}"/>
              </a:ext>
            </a:extLst>
          </p:cNvPr>
          <p:cNvSpPr>
            <a:spLocks noGrp="1"/>
          </p:cNvSpPr>
          <p:nvPr>
            <p:ph type="dt" sz="half" idx="10"/>
          </p:nvPr>
        </p:nvSpPr>
        <p:spPr/>
        <p:txBody>
          <a:bodyPr/>
          <a:lstStyle/>
          <a:p>
            <a:fld id="{B8F0A4CB-006B-4496-8660-26B909244E63}" type="datetimeFigureOut">
              <a:rPr lang="en-GB" smtClean="0"/>
              <a:t>02/12/2022</a:t>
            </a:fld>
            <a:endParaRPr lang="en-GB"/>
          </a:p>
        </p:txBody>
      </p:sp>
      <p:sp>
        <p:nvSpPr>
          <p:cNvPr id="5" name="Footer Placeholder 4">
            <a:extLst>
              <a:ext uri="{FF2B5EF4-FFF2-40B4-BE49-F238E27FC236}">
                <a16:creationId xmlns:a16="http://schemas.microsoft.com/office/drawing/2014/main" id="{91E39267-BCF8-3EA5-9C65-545EC640FF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5935B1-CB98-153B-9CC7-F3855648E536}"/>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2373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91D33F-8B34-155A-3521-1003980A20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BF6E77-6120-F375-2205-10FD0F8C33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15AFE2-D264-BAEC-6674-B4BE96284551}"/>
              </a:ext>
            </a:extLst>
          </p:cNvPr>
          <p:cNvSpPr>
            <a:spLocks noGrp="1"/>
          </p:cNvSpPr>
          <p:nvPr>
            <p:ph type="dt" sz="half" idx="10"/>
          </p:nvPr>
        </p:nvSpPr>
        <p:spPr/>
        <p:txBody>
          <a:bodyPr/>
          <a:lstStyle/>
          <a:p>
            <a:fld id="{B8F0A4CB-006B-4496-8660-26B909244E63}" type="datetimeFigureOut">
              <a:rPr lang="en-GB" smtClean="0"/>
              <a:t>02/12/2022</a:t>
            </a:fld>
            <a:endParaRPr lang="en-GB"/>
          </a:p>
        </p:txBody>
      </p:sp>
      <p:sp>
        <p:nvSpPr>
          <p:cNvPr id="5" name="Footer Placeholder 4">
            <a:extLst>
              <a:ext uri="{FF2B5EF4-FFF2-40B4-BE49-F238E27FC236}">
                <a16:creationId xmlns:a16="http://schemas.microsoft.com/office/drawing/2014/main" id="{D31E645F-0B53-37ED-307C-16E0464C99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0D79CC-791D-DB0B-90C9-4D1104FB332D}"/>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1491762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C370-BDFC-40F6-B025-99943E9E25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E8D65E4-5F36-4B21-AD98-0B4261F906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39E678-EAF7-43DD-9A0C-A8531EA91109}"/>
              </a:ext>
            </a:extLst>
          </p:cNvPr>
          <p:cNvSpPr>
            <a:spLocks noGrp="1"/>
          </p:cNvSpPr>
          <p:nvPr>
            <p:ph type="dt" sz="half" idx="10"/>
          </p:nvPr>
        </p:nvSpPr>
        <p:spPr/>
        <p:txBody>
          <a:bodyPr/>
          <a:lstStyle/>
          <a:p>
            <a:fld id="{1FD38E3C-4808-4154-B327-0C2FC9322CB4}" type="datetimeFigureOut">
              <a:rPr lang="en-GB" smtClean="0"/>
              <a:t>02/12/2022</a:t>
            </a:fld>
            <a:endParaRPr lang="en-GB"/>
          </a:p>
        </p:txBody>
      </p:sp>
      <p:sp>
        <p:nvSpPr>
          <p:cNvPr id="5" name="Footer Placeholder 4">
            <a:extLst>
              <a:ext uri="{FF2B5EF4-FFF2-40B4-BE49-F238E27FC236}">
                <a16:creationId xmlns:a16="http://schemas.microsoft.com/office/drawing/2014/main" id="{AE038A5F-3EFD-4B47-A8D2-541788CE65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931A74-AC98-4EB2-9ED4-F6723D02C91E}"/>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3124265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B20D-CC45-4A78-B73D-FBF9C1D628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BD5F3-2C2E-4984-AB92-A2BBE0C3A8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5FAAD7-F6F2-44B6-A7F4-85B00BA7A29D}"/>
              </a:ext>
            </a:extLst>
          </p:cNvPr>
          <p:cNvSpPr>
            <a:spLocks noGrp="1"/>
          </p:cNvSpPr>
          <p:nvPr>
            <p:ph type="dt" sz="half" idx="10"/>
          </p:nvPr>
        </p:nvSpPr>
        <p:spPr/>
        <p:txBody>
          <a:bodyPr/>
          <a:lstStyle/>
          <a:p>
            <a:fld id="{1FD38E3C-4808-4154-B327-0C2FC9322CB4}" type="datetimeFigureOut">
              <a:rPr lang="en-GB" smtClean="0"/>
              <a:t>02/12/2022</a:t>
            </a:fld>
            <a:endParaRPr lang="en-GB"/>
          </a:p>
        </p:txBody>
      </p:sp>
      <p:sp>
        <p:nvSpPr>
          <p:cNvPr id="5" name="Footer Placeholder 4">
            <a:extLst>
              <a:ext uri="{FF2B5EF4-FFF2-40B4-BE49-F238E27FC236}">
                <a16:creationId xmlns:a16="http://schemas.microsoft.com/office/drawing/2014/main" id="{04BD12D3-2FFD-452A-B373-B9180C9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9E829D-F02E-4CFC-849B-67794A8CABDF}"/>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3826275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B6C1-FFC1-4B0C-9C10-E29A7995F4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82EB03E-9830-4BEA-AF3B-1FC92DCD01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5EFAE7-C61D-4201-89FB-A998A07ED388}"/>
              </a:ext>
            </a:extLst>
          </p:cNvPr>
          <p:cNvSpPr>
            <a:spLocks noGrp="1"/>
          </p:cNvSpPr>
          <p:nvPr>
            <p:ph type="dt" sz="half" idx="10"/>
          </p:nvPr>
        </p:nvSpPr>
        <p:spPr/>
        <p:txBody>
          <a:bodyPr/>
          <a:lstStyle/>
          <a:p>
            <a:fld id="{1FD38E3C-4808-4154-B327-0C2FC9322CB4}" type="datetimeFigureOut">
              <a:rPr lang="en-GB" smtClean="0"/>
              <a:t>02/12/2022</a:t>
            </a:fld>
            <a:endParaRPr lang="en-GB"/>
          </a:p>
        </p:txBody>
      </p:sp>
      <p:sp>
        <p:nvSpPr>
          <p:cNvPr id="5" name="Footer Placeholder 4">
            <a:extLst>
              <a:ext uri="{FF2B5EF4-FFF2-40B4-BE49-F238E27FC236}">
                <a16:creationId xmlns:a16="http://schemas.microsoft.com/office/drawing/2014/main" id="{21771176-15CE-400C-A9B0-7DD3652B03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478D3C-903C-4466-A6CC-8053361AD695}"/>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655923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63C-DA8A-490D-84D0-C5FAF227C1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ED7C30-B1DE-4B12-BF54-E8B48775FC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C8FBFB-86F6-4BE0-B72C-A9743C54F3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8A6A0B6-03A8-4025-A749-B29E892E02D4}"/>
              </a:ext>
            </a:extLst>
          </p:cNvPr>
          <p:cNvSpPr>
            <a:spLocks noGrp="1"/>
          </p:cNvSpPr>
          <p:nvPr>
            <p:ph type="dt" sz="half" idx="10"/>
          </p:nvPr>
        </p:nvSpPr>
        <p:spPr/>
        <p:txBody>
          <a:bodyPr/>
          <a:lstStyle/>
          <a:p>
            <a:fld id="{1FD38E3C-4808-4154-B327-0C2FC9322CB4}" type="datetimeFigureOut">
              <a:rPr lang="en-GB" smtClean="0"/>
              <a:t>02/12/2022</a:t>
            </a:fld>
            <a:endParaRPr lang="en-GB"/>
          </a:p>
        </p:txBody>
      </p:sp>
      <p:sp>
        <p:nvSpPr>
          <p:cNvPr id="6" name="Footer Placeholder 5">
            <a:extLst>
              <a:ext uri="{FF2B5EF4-FFF2-40B4-BE49-F238E27FC236}">
                <a16:creationId xmlns:a16="http://schemas.microsoft.com/office/drawing/2014/main" id="{59AB1E80-2266-4759-A433-74E5DA6FC6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BA153C-C4BC-4BF6-BE72-25E7B301D645}"/>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2803033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4059-DCD9-4F7F-BE38-C4F147738F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3D9A13-9938-4F32-B5C6-A29EE0B42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BFCC2-9217-4FFB-9E71-F5D9C6FB6D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F1290F6-FEA5-49F4-B126-5681A09CE2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CC4956-BA33-41F9-AAB0-2E78D4924D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672DBD-13B7-4D5D-B50F-2BC9ADE447EB}"/>
              </a:ext>
            </a:extLst>
          </p:cNvPr>
          <p:cNvSpPr>
            <a:spLocks noGrp="1"/>
          </p:cNvSpPr>
          <p:nvPr>
            <p:ph type="dt" sz="half" idx="10"/>
          </p:nvPr>
        </p:nvSpPr>
        <p:spPr/>
        <p:txBody>
          <a:bodyPr/>
          <a:lstStyle/>
          <a:p>
            <a:fld id="{1FD38E3C-4808-4154-B327-0C2FC9322CB4}" type="datetimeFigureOut">
              <a:rPr lang="en-GB" smtClean="0"/>
              <a:t>02/12/2022</a:t>
            </a:fld>
            <a:endParaRPr lang="en-GB"/>
          </a:p>
        </p:txBody>
      </p:sp>
      <p:sp>
        <p:nvSpPr>
          <p:cNvPr id="8" name="Footer Placeholder 7">
            <a:extLst>
              <a:ext uri="{FF2B5EF4-FFF2-40B4-BE49-F238E27FC236}">
                <a16:creationId xmlns:a16="http://schemas.microsoft.com/office/drawing/2014/main" id="{B77A3F35-90AA-440D-A922-0B3C62D99B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B99359-5F24-428E-9A1A-AE9E2E5B3388}"/>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33759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71A9-F3B7-4AB5-A294-7E689779B9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063A44-193D-4CE0-B18A-1ADCFBA61EF0}"/>
              </a:ext>
            </a:extLst>
          </p:cNvPr>
          <p:cNvSpPr>
            <a:spLocks noGrp="1"/>
          </p:cNvSpPr>
          <p:nvPr>
            <p:ph type="dt" sz="half" idx="10"/>
          </p:nvPr>
        </p:nvSpPr>
        <p:spPr/>
        <p:txBody>
          <a:bodyPr/>
          <a:lstStyle/>
          <a:p>
            <a:fld id="{1FD38E3C-4808-4154-B327-0C2FC9322CB4}" type="datetimeFigureOut">
              <a:rPr lang="en-GB" smtClean="0"/>
              <a:t>02/12/2022</a:t>
            </a:fld>
            <a:endParaRPr lang="en-GB"/>
          </a:p>
        </p:txBody>
      </p:sp>
      <p:sp>
        <p:nvSpPr>
          <p:cNvPr id="4" name="Footer Placeholder 3">
            <a:extLst>
              <a:ext uri="{FF2B5EF4-FFF2-40B4-BE49-F238E27FC236}">
                <a16:creationId xmlns:a16="http://schemas.microsoft.com/office/drawing/2014/main" id="{97378C6A-FD9E-476C-828E-B4F972092A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2EF231-6487-49C3-8DFD-E52BABFA95D8}"/>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828368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1E9681-059E-4D5A-8272-62E5E8D457BD}"/>
              </a:ext>
            </a:extLst>
          </p:cNvPr>
          <p:cNvSpPr>
            <a:spLocks noGrp="1"/>
          </p:cNvSpPr>
          <p:nvPr>
            <p:ph type="dt" sz="half" idx="10"/>
          </p:nvPr>
        </p:nvSpPr>
        <p:spPr/>
        <p:txBody>
          <a:bodyPr/>
          <a:lstStyle/>
          <a:p>
            <a:fld id="{1FD38E3C-4808-4154-B327-0C2FC9322CB4}" type="datetimeFigureOut">
              <a:rPr lang="en-GB" smtClean="0"/>
              <a:t>02/12/2022</a:t>
            </a:fld>
            <a:endParaRPr lang="en-GB"/>
          </a:p>
        </p:txBody>
      </p:sp>
      <p:sp>
        <p:nvSpPr>
          <p:cNvPr id="3" name="Footer Placeholder 2">
            <a:extLst>
              <a:ext uri="{FF2B5EF4-FFF2-40B4-BE49-F238E27FC236}">
                <a16:creationId xmlns:a16="http://schemas.microsoft.com/office/drawing/2014/main" id="{F0042355-7E8F-46F8-8CF9-3DFB55C9CD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4C5215-0DEE-47B0-B74E-AB2ACCD78281}"/>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4112729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16DE-DFEB-47F7-BF8A-238820FA8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8415A0-0F5C-4E9C-8668-E4B1A6EA3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9B9684-0BA4-4159-A795-55A9F16C8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B0AD1-D8FD-4D88-B903-CFC142C4F180}"/>
              </a:ext>
            </a:extLst>
          </p:cNvPr>
          <p:cNvSpPr>
            <a:spLocks noGrp="1"/>
          </p:cNvSpPr>
          <p:nvPr>
            <p:ph type="dt" sz="half" idx="10"/>
          </p:nvPr>
        </p:nvSpPr>
        <p:spPr/>
        <p:txBody>
          <a:bodyPr/>
          <a:lstStyle/>
          <a:p>
            <a:fld id="{1FD38E3C-4808-4154-B327-0C2FC9322CB4}" type="datetimeFigureOut">
              <a:rPr lang="en-GB" smtClean="0"/>
              <a:t>02/12/2022</a:t>
            </a:fld>
            <a:endParaRPr lang="en-GB"/>
          </a:p>
        </p:txBody>
      </p:sp>
      <p:sp>
        <p:nvSpPr>
          <p:cNvPr id="6" name="Footer Placeholder 5">
            <a:extLst>
              <a:ext uri="{FF2B5EF4-FFF2-40B4-BE49-F238E27FC236}">
                <a16:creationId xmlns:a16="http://schemas.microsoft.com/office/drawing/2014/main" id="{3CFB764D-BC59-4426-890E-C55328EE54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9CDCCC-6D39-4CE0-B82B-1A6B74D6E748}"/>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074752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5577-2480-64CE-8A43-89FF0E9410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48770C-DB03-BDFB-D051-364AB724B9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C1229B-6BA4-62D2-BCD1-14B8CA987644}"/>
              </a:ext>
            </a:extLst>
          </p:cNvPr>
          <p:cNvSpPr>
            <a:spLocks noGrp="1"/>
          </p:cNvSpPr>
          <p:nvPr>
            <p:ph type="dt" sz="half" idx="10"/>
          </p:nvPr>
        </p:nvSpPr>
        <p:spPr/>
        <p:txBody>
          <a:bodyPr/>
          <a:lstStyle/>
          <a:p>
            <a:fld id="{B8F0A4CB-006B-4496-8660-26B909244E63}" type="datetimeFigureOut">
              <a:rPr lang="en-GB" smtClean="0"/>
              <a:t>02/12/2022</a:t>
            </a:fld>
            <a:endParaRPr lang="en-GB"/>
          </a:p>
        </p:txBody>
      </p:sp>
      <p:sp>
        <p:nvSpPr>
          <p:cNvPr id="5" name="Footer Placeholder 4">
            <a:extLst>
              <a:ext uri="{FF2B5EF4-FFF2-40B4-BE49-F238E27FC236}">
                <a16:creationId xmlns:a16="http://schemas.microsoft.com/office/drawing/2014/main" id="{3A7FF22E-75D5-E4A3-9693-A3B5465A54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B08FFC-24CA-5B81-1395-04BD02D246E1}"/>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4104918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165C8-1772-4D96-A78D-B86D1D955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D372FE-16FF-4BE4-8DE4-19D9591CC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EAE3F2-1B11-427F-9776-EAADBC8BB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DFD25-86D0-4E40-8C2F-FBA6F20C16CA}"/>
              </a:ext>
            </a:extLst>
          </p:cNvPr>
          <p:cNvSpPr>
            <a:spLocks noGrp="1"/>
          </p:cNvSpPr>
          <p:nvPr>
            <p:ph type="dt" sz="half" idx="10"/>
          </p:nvPr>
        </p:nvSpPr>
        <p:spPr/>
        <p:txBody>
          <a:bodyPr/>
          <a:lstStyle/>
          <a:p>
            <a:fld id="{1FD38E3C-4808-4154-B327-0C2FC9322CB4}" type="datetimeFigureOut">
              <a:rPr lang="en-GB" smtClean="0"/>
              <a:t>02/12/2022</a:t>
            </a:fld>
            <a:endParaRPr lang="en-GB"/>
          </a:p>
        </p:txBody>
      </p:sp>
      <p:sp>
        <p:nvSpPr>
          <p:cNvPr id="6" name="Footer Placeholder 5">
            <a:extLst>
              <a:ext uri="{FF2B5EF4-FFF2-40B4-BE49-F238E27FC236}">
                <a16:creationId xmlns:a16="http://schemas.microsoft.com/office/drawing/2014/main" id="{D60C14E3-42F4-43E2-B460-7C2CC4BB5B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A0215B-EC34-4C77-A15D-D32A32B706FF}"/>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23759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3FF8-2EC2-4B9F-B562-9665192A742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0DC0C9-DAFB-4987-A2D4-7502309C52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C358B7-2A4B-43C6-8C00-873FBAF25105}"/>
              </a:ext>
            </a:extLst>
          </p:cNvPr>
          <p:cNvSpPr>
            <a:spLocks noGrp="1"/>
          </p:cNvSpPr>
          <p:nvPr>
            <p:ph type="dt" sz="half" idx="10"/>
          </p:nvPr>
        </p:nvSpPr>
        <p:spPr/>
        <p:txBody>
          <a:bodyPr/>
          <a:lstStyle/>
          <a:p>
            <a:fld id="{1FD38E3C-4808-4154-B327-0C2FC9322CB4}" type="datetimeFigureOut">
              <a:rPr lang="en-GB" smtClean="0"/>
              <a:t>02/12/2022</a:t>
            </a:fld>
            <a:endParaRPr lang="en-GB"/>
          </a:p>
        </p:txBody>
      </p:sp>
      <p:sp>
        <p:nvSpPr>
          <p:cNvPr id="5" name="Footer Placeholder 4">
            <a:extLst>
              <a:ext uri="{FF2B5EF4-FFF2-40B4-BE49-F238E27FC236}">
                <a16:creationId xmlns:a16="http://schemas.microsoft.com/office/drawing/2014/main" id="{D7982CDF-E3C1-42E7-8D24-52B879743F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519EF6-CC28-4922-9AE1-130F6F5D89DA}"/>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3981095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BFBEFB-AA5C-4C40-8F3B-A941C60945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D51473-0880-4505-9895-DB8B8B0460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1F1806-F6A4-42AD-9360-633F9E985C7C}"/>
              </a:ext>
            </a:extLst>
          </p:cNvPr>
          <p:cNvSpPr>
            <a:spLocks noGrp="1"/>
          </p:cNvSpPr>
          <p:nvPr>
            <p:ph type="dt" sz="half" idx="10"/>
          </p:nvPr>
        </p:nvSpPr>
        <p:spPr/>
        <p:txBody>
          <a:bodyPr/>
          <a:lstStyle/>
          <a:p>
            <a:fld id="{1FD38E3C-4808-4154-B327-0C2FC9322CB4}" type="datetimeFigureOut">
              <a:rPr lang="en-GB" smtClean="0"/>
              <a:t>02/12/2022</a:t>
            </a:fld>
            <a:endParaRPr lang="en-GB"/>
          </a:p>
        </p:txBody>
      </p:sp>
      <p:sp>
        <p:nvSpPr>
          <p:cNvPr id="5" name="Footer Placeholder 4">
            <a:extLst>
              <a:ext uri="{FF2B5EF4-FFF2-40B4-BE49-F238E27FC236}">
                <a16:creationId xmlns:a16="http://schemas.microsoft.com/office/drawing/2014/main" id="{C92AA7EA-51E2-4FFE-8B8C-3E992974D0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25E959-9272-4FD9-8148-75C2FDB86AA2}"/>
              </a:ext>
            </a:extLst>
          </p:cNvPr>
          <p:cNvSpPr>
            <a:spLocks noGrp="1"/>
          </p:cNvSpPr>
          <p:nvPr>
            <p:ph type="sldNum" sz="quarter" idx="12"/>
          </p:nvPr>
        </p:nvSpPr>
        <p:spPr/>
        <p:txBody>
          <a:bodyPr/>
          <a:lstStyle/>
          <a:p>
            <a:fld id="{2E308180-92C6-4B02-A4D6-4476D1EE1C39}" type="slidenum">
              <a:rPr lang="en-GB" smtClean="0"/>
              <a:t>‹#›</a:t>
            </a:fld>
            <a:endParaRPr lang="en-GB"/>
          </a:p>
        </p:txBody>
      </p:sp>
    </p:spTree>
    <p:extLst>
      <p:ext uri="{BB962C8B-B14F-4D97-AF65-F5344CB8AC3E}">
        <p14:creationId xmlns:p14="http://schemas.microsoft.com/office/powerpoint/2010/main" val="1572817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Black">
    <p:bg>
      <p:bgPr>
        <a:solidFill>
          <a:srgbClr val="FFFFFF"/>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495400" y="6471900"/>
            <a:ext cx="11201200" cy="305200"/>
          </a:xfrm>
          <a:prstGeom prst="rect">
            <a:avLst/>
          </a:prstGeom>
          <a:noFill/>
          <a:ln>
            <a:noFill/>
          </a:ln>
        </p:spPr>
        <p:txBody>
          <a:bodyPr lIns="91425" tIns="91425" rIns="91425" bIns="91425" anchor="ctr" anchorCtr="0"/>
          <a:lstStyle>
            <a:lvl1pPr lvl="0" algn="ctr" rtl="0">
              <a:spcBef>
                <a:spcPts val="0"/>
              </a:spcBef>
              <a:buClr>
                <a:srgbClr val="000000"/>
              </a:buClr>
              <a:defRPr sz="800">
                <a:solidFill>
                  <a:srgbClr val="000000"/>
                </a:solidFill>
                <a:latin typeface="Helvetica Neue"/>
                <a:ea typeface="Helvetica Neue"/>
                <a:cs typeface="Helvetica Neue"/>
                <a:sym typeface="Helvetica Neue"/>
              </a:defRPr>
            </a:lvl1pPr>
            <a:lvl2pPr lvl="1" algn="ctr" rtl="0">
              <a:spcBef>
                <a:spcPts val="0"/>
              </a:spcBef>
              <a:buClr>
                <a:srgbClr val="000000"/>
              </a:buClr>
              <a:defRPr sz="800">
                <a:solidFill>
                  <a:srgbClr val="000000"/>
                </a:solidFill>
                <a:latin typeface="Helvetica Neue"/>
                <a:ea typeface="Helvetica Neue"/>
                <a:cs typeface="Helvetica Neue"/>
                <a:sym typeface="Helvetica Neue"/>
              </a:defRPr>
            </a:lvl2pPr>
            <a:lvl3pPr lvl="2" algn="ctr" rtl="0">
              <a:spcBef>
                <a:spcPts val="0"/>
              </a:spcBef>
              <a:buClr>
                <a:srgbClr val="000000"/>
              </a:buClr>
              <a:defRPr sz="800">
                <a:solidFill>
                  <a:srgbClr val="000000"/>
                </a:solidFill>
                <a:latin typeface="Helvetica Neue"/>
                <a:ea typeface="Helvetica Neue"/>
                <a:cs typeface="Helvetica Neue"/>
                <a:sym typeface="Helvetica Neue"/>
              </a:defRPr>
            </a:lvl3pPr>
            <a:lvl4pPr lvl="3" algn="ctr" rtl="0">
              <a:spcBef>
                <a:spcPts val="0"/>
              </a:spcBef>
              <a:buClr>
                <a:srgbClr val="000000"/>
              </a:buClr>
              <a:defRPr sz="800">
                <a:solidFill>
                  <a:srgbClr val="000000"/>
                </a:solidFill>
                <a:latin typeface="Helvetica Neue"/>
                <a:ea typeface="Helvetica Neue"/>
                <a:cs typeface="Helvetica Neue"/>
                <a:sym typeface="Helvetica Neue"/>
              </a:defRPr>
            </a:lvl4pPr>
            <a:lvl5pPr lvl="4" algn="ctr" rtl="0">
              <a:spcBef>
                <a:spcPts val="0"/>
              </a:spcBef>
              <a:buClr>
                <a:srgbClr val="000000"/>
              </a:buClr>
              <a:defRPr sz="800">
                <a:solidFill>
                  <a:srgbClr val="000000"/>
                </a:solidFill>
                <a:latin typeface="Helvetica Neue"/>
                <a:ea typeface="Helvetica Neue"/>
                <a:cs typeface="Helvetica Neue"/>
                <a:sym typeface="Helvetica Neue"/>
              </a:defRPr>
            </a:lvl5pPr>
            <a:lvl6pPr lvl="5" algn="ctr" rtl="0">
              <a:spcBef>
                <a:spcPts val="0"/>
              </a:spcBef>
              <a:buClr>
                <a:srgbClr val="000000"/>
              </a:buClr>
              <a:defRPr sz="800">
                <a:solidFill>
                  <a:srgbClr val="000000"/>
                </a:solidFill>
                <a:latin typeface="Helvetica Neue"/>
                <a:ea typeface="Helvetica Neue"/>
                <a:cs typeface="Helvetica Neue"/>
                <a:sym typeface="Helvetica Neue"/>
              </a:defRPr>
            </a:lvl6pPr>
            <a:lvl7pPr lvl="6" algn="ctr" rtl="0">
              <a:spcBef>
                <a:spcPts val="0"/>
              </a:spcBef>
              <a:buClr>
                <a:srgbClr val="000000"/>
              </a:buClr>
              <a:defRPr sz="800">
                <a:solidFill>
                  <a:srgbClr val="000000"/>
                </a:solidFill>
                <a:latin typeface="Helvetica Neue"/>
                <a:ea typeface="Helvetica Neue"/>
                <a:cs typeface="Helvetica Neue"/>
                <a:sym typeface="Helvetica Neue"/>
              </a:defRPr>
            </a:lvl7pPr>
            <a:lvl8pPr lvl="7" algn="ctr" rtl="0">
              <a:spcBef>
                <a:spcPts val="0"/>
              </a:spcBef>
              <a:buClr>
                <a:srgbClr val="000000"/>
              </a:buClr>
              <a:defRPr sz="800">
                <a:solidFill>
                  <a:srgbClr val="000000"/>
                </a:solidFill>
                <a:latin typeface="Helvetica Neue"/>
                <a:ea typeface="Helvetica Neue"/>
                <a:cs typeface="Helvetica Neue"/>
                <a:sym typeface="Helvetica Neue"/>
              </a:defRPr>
            </a:lvl8pPr>
            <a:lvl9pPr lvl="8" algn="ctr" rtl="0">
              <a:spcBef>
                <a:spcPts val="0"/>
              </a:spcBef>
              <a:buClr>
                <a:srgbClr val="000000"/>
              </a:buClr>
              <a:defRPr sz="800">
                <a:solidFill>
                  <a:srgbClr val="000000"/>
                </a:solidFill>
                <a:latin typeface="Helvetica Neue"/>
                <a:ea typeface="Helvetica Neue"/>
                <a:cs typeface="Helvetica Neue"/>
                <a:sym typeface="Helvetica Neue"/>
              </a:defRPr>
            </a:lvl9pPr>
          </a:lstStyle>
          <a:p>
            <a:endParaRPr/>
          </a:p>
        </p:txBody>
      </p:sp>
      <p:sp>
        <p:nvSpPr>
          <p:cNvPr id="109" name="Shape 109"/>
          <p:cNvSpPr/>
          <p:nvPr/>
        </p:nvSpPr>
        <p:spPr>
          <a:xfrm>
            <a:off x="0" y="-82000"/>
            <a:ext cx="12192000" cy="847200"/>
          </a:xfrm>
          <a:prstGeom prst="rect">
            <a:avLst/>
          </a:prstGeom>
          <a:solidFill>
            <a:srgbClr val="F6761F"/>
          </a:solidFill>
          <a:ln>
            <a:noFill/>
          </a:ln>
        </p:spPr>
        <p:txBody>
          <a:bodyPr lIns="91425" tIns="91425" rIns="91425" bIns="91425" anchor="ctr" anchorCtr="0">
            <a:noAutofit/>
          </a:bodyPr>
          <a:lstStyle/>
          <a:p>
            <a:pPr lvl="0">
              <a:spcBef>
                <a:spcPts val="0"/>
              </a:spcBef>
              <a:buNone/>
            </a:pPr>
            <a:endParaRPr sz="1800"/>
          </a:p>
        </p:txBody>
      </p:sp>
      <p:pic>
        <p:nvPicPr>
          <p:cNvPr id="110" name="Shape 110"/>
          <p:cNvPicPr preferRelativeResize="0"/>
          <p:nvPr/>
        </p:nvPicPr>
        <p:blipFill rotWithShape="1">
          <a:blip r:embed="rId2" cstate="print">
            <a:alphaModFix/>
          </a:blip>
          <a:srcRect r="87219" b="89447"/>
          <a:stretch/>
        </p:blipFill>
        <p:spPr>
          <a:xfrm>
            <a:off x="10608502" y="0"/>
            <a:ext cx="1350689" cy="765368"/>
          </a:xfrm>
          <a:prstGeom prst="rect">
            <a:avLst/>
          </a:prstGeom>
          <a:noFill/>
          <a:ln>
            <a:noFill/>
          </a:ln>
        </p:spPr>
      </p:pic>
      <p:pic>
        <p:nvPicPr>
          <p:cNvPr id="111" name="Shape 111"/>
          <p:cNvPicPr preferRelativeResize="0"/>
          <p:nvPr/>
        </p:nvPicPr>
        <p:blipFill rotWithShape="1">
          <a:blip r:embed="rId2" cstate="print">
            <a:alphaModFix/>
          </a:blip>
          <a:srcRect l="29465" t="9812" r="29701" b="74563"/>
          <a:stretch/>
        </p:blipFill>
        <p:spPr>
          <a:xfrm>
            <a:off x="203197" y="101601"/>
            <a:ext cx="2916472" cy="663767"/>
          </a:xfrm>
          <a:prstGeom prst="rect">
            <a:avLst/>
          </a:prstGeom>
          <a:noFill/>
          <a:ln>
            <a:noFill/>
          </a:ln>
        </p:spPr>
      </p:pic>
      <p:sp>
        <p:nvSpPr>
          <p:cNvPr id="112" name="Shape 112"/>
          <p:cNvSpPr/>
          <p:nvPr/>
        </p:nvSpPr>
        <p:spPr>
          <a:xfrm>
            <a:off x="0" y="6471533"/>
            <a:ext cx="12192000" cy="410000"/>
          </a:xfrm>
          <a:prstGeom prst="rect">
            <a:avLst/>
          </a:prstGeom>
          <a:solidFill>
            <a:srgbClr val="F6761F"/>
          </a:solidFill>
          <a:ln>
            <a:noFill/>
          </a:ln>
        </p:spPr>
        <p:txBody>
          <a:bodyPr lIns="91425" tIns="91425" rIns="91425" bIns="91425" anchor="ctr" anchorCtr="0">
            <a:noAutofit/>
          </a:bodyPr>
          <a:lstStyle/>
          <a:p>
            <a:pPr lvl="0">
              <a:spcBef>
                <a:spcPts val="0"/>
              </a:spcBef>
              <a:buNone/>
            </a:pPr>
            <a:endParaRPr sz="1800"/>
          </a:p>
        </p:txBody>
      </p:sp>
      <p:sp>
        <p:nvSpPr>
          <p:cNvPr id="113" name="Shape 113"/>
          <p:cNvSpPr txBox="1"/>
          <p:nvPr/>
        </p:nvSpPr>
        <p:spPr>
          <a:xfrm>
            <a:off x="10071700" y="6471533"/>
            <a:ext cx="2354400" cy="4100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latin typeface="Raleway"/>
                <a:ea typeface="Raleway"/>
                <a:cs typeface="Raleway"/>
                <a:sym typeface="Raleway"/>
              </a:rPr>
              <a:t>© Boardworks Ltd. 2017</a:t>
            </a:r>
          </a:p>
        </p:txBody>
      </p:sp>
    </p:spTree>
    <p:extLst>
      <p:ext uri="{BB962C8B-B14F-4D97-AF65-F5344CB8AC3E}">
        <p14:creationId xmlns:p14="http://schemas.microsoft.com/office/powerpoint/2010/main" val="3816959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F270-E04E-EC54-5FC8-3BEDAB24DC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A2403E-028D-BFCF-0873-8C1602460E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CD6744-9D56-2E8F-932A-91D0B4E7641F}"/>
              </a:ext>
            </a:extLst>
          </p:cNvPr>
          <p:cNvSpPr>
            <a:spLocks noGrp="1"/>
          </p:cNvSpPr>
          <p:nvPr>
            <p:ph type="dt" sz="half" idx="10"/>
          </p:nvPr>
        </p:nvSpPr>
        <p:spPr/>
        <p:txBody>
          <a:bodyPr/>
          <a:lstStyle/>
          <a:p>
            <a:fld id="{B8F0A4CB-006B-4496-8660-26B909244E63}" type="datetimeFigureOut">
              <a:rPr lang="en-GB" smtClean="0"/>
              <a:t>02/12/2022</a:t>
            </a:fld>
            <a:endParaRPr lang="en-GB"/>
          </a:p>
        </p:txBody>
      </p:sp>
      <p:sp>
        <p:nvSpPr>
          <p:cNvPr id="5" name="Footer Placeholder 4">
            <a:extLst>
              <a:ext uri="{FF2B5EF4-FFF2-40B4-BE49-F238E27FC236}">
                <a16:creationId xmlns:a16="http://schemas.microsoft.com/office/drawing/2014/main" id="{366B7991-0585-8F11-9C92-DC2F86DA0A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736106-3B76-2258-EDB3-40B9CDAA8287}"/>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158183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4686-5105-CAA5-50C8-DF18E3D50C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40F4C2-48CB-31DE-B269-BCAD8E1046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9BFBA3-AF8E-20EC-7287-C4AD050E69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83C868-ED65-75BE-3B82-3C1413899874}"/>
              </a:ext>
            </a:extLst>
          </p:cNvPr>
          <p:cNvSpPr>
            <a:spLocks noGrp="1"/>
          </p:cNvSpPr>
          <p:nvPr>
            <p:ph type="dt" sz="half" idx="10"/>
          </p:nvPr>
        </p:nvSpPr>
        <p:spPr/>
        <p:txBody>
          <a:bodyPr/>
          <a:lstStyle/>
          <a:p>
            <a:fld id="{B8F0A4CB-006B-4496-8660-26B909244E63}" type="datetimeFigureOut">
              <a:rPr lang="en-GB" smtClean="0"/>
              <a:t>02/12/2022</a:t>
            </a:fld>
            <a:endParaRPr lang="en-GB"/>
          </a:p>
        </p:txBody>
      </p:sp>
      <p:sp>
        <p:nvSpPr>
          <p:cNvPr id="6" name="Footer Placeholder 5">
            <a:extLst>
              <a:ext uri="{FF2B5EF4-FFF2-40B4-BE49-F238E27FC236}">
                <a16:creationId xmlns:a16="http://schemas.microsoft.com/office/drawing/2014/main" id="{7C489ABC-5D06-C7D1-55AB-56597742E9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72C470-B98C-DF9B-1623-3FA7979FC3AA}"/>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257986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10C3-4CCC-DF48-7651-14C2A8B88A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BCBB2E-FC19-2049-8E11-D343E4B7D5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9730FE-35D3-760B-E95F-7B49C3119D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A20260-91F2-FD90-9CA4-689FFC8343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000FA-2997-1EAC-CD12-DC4F38F907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4EFA50-593D-B8AE-0AAA-06574CB4D71F}"/>
              </a:ext>
            </a:extLst>
          </p:cNvPr>
          <p:cNvSpPr>
            <a:spLocks noGrp="1"/>
          </p:cNvSpPr>
          <p:nvPr>
            <p:ph type="dt" sz="half" idx="10"/>
          </p:nvPr>
        </p:nvSpPr>
        <p:spPr/>
        <p:txBody>
          <a:bodyPr/>
          <a:lstStyle/>
          <a:p>
            <a:fld id="{B8F0A4CB-006B-4496-8660-26B909244E63}" type="datetimeFigureOut">
              <a:rPr lang="en-GB" smtClean="0"/>
              <a:t>02/12/2022</a:t>
            </a:fld>
            <a:endParaRPr lang="en-GB"/>
          </a:p>
        </p:txBody>
      </p:sp>
      <p:sp>
        <p:nvSpPr>
          <p:cNvPr id="8" name="Footer Placeholder 7">
            <a:extLst>
              <a:ext uri="{FF2B5EF4-FFF2-40B4-BE49-F238E27FC236}">
                <a16:creationId xmlns:a16="http://schemas.microsoft.com/office/drawing/2014/main" id="{D1A35A55-EC75-2F17-61E7-679376DE87F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127A2D-FB6B-F63E-60B6-F5FDE3B60EB4}"/>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127190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739B-8F69-ABD6-C555-EE38A2122B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12A1FD-F985-F685-059E-FC8D0FE56476}"/>
              </a:ext>
            </a:extLst>
          </p:cNvPr>
          <p:cNvSpPr>
            <a:spLocks noGrp="1"/>
          </p:cNvSpPr>
          <p:nvPr>
            <p:ph type="dt" sz="half" idx="10"/>
          </p:nvPr>
        </p:nvSpPr>
        <p:spPr/>
        <p:txBody>
          <a:bodyPr/>
          <a:lstStyle/>
          <a:p>
            <a:fld id="{B8F0A4CB-006B-4496-8660-26B909244E63}" type="datetimeFigureOut">
              <a:rPr lang="en-GB" smtClean="0"/>
              <a:t>02/12/2022</a:t>
            </a:fld>
            <a:endParaRPr lang="en-GB"/>
          </a:p>
        </p:txBody>
      </p:sp>
      <p:sp>
        <p:nvSpPr>
          <p:cNvPr id="4" name="Footer Placeholder 3">
            <a:extLst>
              <a:ext uri="{FF2B5EF4-FFF2-40B4-BE49-F238E27FC236}">
                <a16:creationId xmlns:a16="http://schemas.microsoft.com/office/drawing/2014/main" id="{F5AC69FA-8AB0-A8D4-EDD9-55DB3BDDAA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08B99E-21E0-438E-4046-696C61E88FC8}"/>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183991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F2F561-45E2-6B26-BBF2-9CB915F96949}"/>
              </a:ext>
            </a:extLst>
          </p:cNvPr>
          <p:cNvSpPr>
            <a:spLocks noGrp="1"/>
          </p:cNvSpPr>
          <p:nvPr>
            <p:ph type="dt" sz="half" idx="10"/>
          </p:nvPr>
        </p:nvSpPr>
        <p:spPr/>
        <p:txBody>
          <a:bodyPr/>
          <a:lstStyle/>
          <a:p>
            <a:fld id="{B8F0A4CB-006B-4496-8660-26B909244E63}" type="datetimeFigureOut">
              <a:rPr lang="en-GB" smtClean="0"/>
              <a:t>02/12/2022</a:t>
            </a:fld>
            <a:endParaRPr lang="en-GB"/>
          </a:p>
        </p:txBody>
      </p:sp>
      <p:sp>
        <p:nvSpPr>
          <p:cNvPr id="3" name="Footer Placeholder 2">
            <a:extLst>
              <a:ext uri="{FF2B5EF4-FFF2-40B4-BE49-F238E27FC236}">
                <a16:creationId xmlns:a16="http://schemas.microsoft.com/office/drawing/2014/main" id="{BD99E717-16F5-8D01-861B-7074E30E01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0C59F77-A2A6-C356-874B-70A229279AD0}"/>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2134714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B1F1-81CC-E9C4-F291-583885DE46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CEE1E5-BD9E-B8AC-1072-B4C180F483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9949D9-4386-45CB-9238-5CE86F85D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4B5719-4A1D-E491-B2E8-451BEEB76462}"/>
              </a:ext>
            </a:extLst>
          </p:cNvPr>
          <p:cNvSpPr>
            <a:spLocks noGrp="1"/>
          </p:cNvSpPr>
          <p:nvPr>
            <p:ph type="dt" sz="half" idx="10"/>
          </p:nvPr>
        </p:nvSpPr>
        <p:spPr/>
        <p:txBody>
          <a:bodyPr/>
          <a:lstStyle/>
          <a:p>
            <a:fld id="{B8F0A4CB-006B-4496-8660-26B909244E63}" type="datetimeFigureOut">
              <a:rPr lang="en-GB" smtClean="0"/>
              <a:t>02/12/2022</a:t>
            </a:fld>
            <a:endParaRPr lang="en-GB"/>
          </a:p>
        </p:txBody>
      </p:sp>
      <p:sp>
        <p:nvSpPr>
          <p:cNvPr id="6" name="Footer Placeholder 5">
            <a:extLst>
              <a:ext uri="{FF2B5EF4-FFF2-40B4-BE49-F238E27FC236}">
                <a16:creationId xmlns:a16="http://schemas.microsoft.com/office/drawing/2014/main" id="{333A7EF1-A158-8E37-D1C0-3D5BE150E4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2BC366-CD90-96D8-28A5-300B13C0F35F}"/>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2650372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144A-FAFC-A234-F67E-7D4525A73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F4C356-2783-5D4C-1A3F-D3CC65D7BC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EB8942-1F84-0A48-0FF6-C7433642B7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B64B6-FDF9-426D-4F07-8C8A0F3AFAC8}"/>
              </a:ext>
            </a:extLst>
          </p:cNvPr>
          <p:cNvSpPr>
            <a:spLocks noGrp="1"/>
          </p:cNvSpPr>
          <p:nvPr>
            <p:ph type="dt" sz="half" idx="10"/>
          </p:nvPr>
        </p:nvSpPr>
        <p:spPr/>
        <p:txBody>
          <a:bodyPr/>
          <a:lstStyle/>
          <a:p>
            <a:fld id="{B8F0A4CB-006B-4496-8660-26B909244E63}" type="datetimeFigureOut">
              <a:rPr lang="en-GB" smtClean="0"/>
              <a:t>02/12/2022</a:t>
            </a:fld>
            <a:endParaRPr lang="en-GB"/>
          </a:p>
        </p:txBody>
      </p:sp>
      <p:sp>
        <p:nvSpPr>
          <p:cNvPr id="6" name="Footer Placeholder 5">
            <a:extLst>
              <a:ext uri="{FF2B5EF4-FFF2-40B4-BE49-F238E27FC236}">
                <a16:creationId xmlns:a16="http://schemas.microsoft.com/office/drawing/2014/main" id="{FDBA1326-F061-614F-3B24-518A3250DE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09C35B-8AA7-F994-F509-F455DD71DF23}"/>
              </a:ext>
            </a:extLst>
          </p:cNvPr>
          <p:cNvSpPr>
            <a:spLocks noGrp="1"/>
          </p:cNvSpPr>
          <p:nvPr>
            <p:ph type="sldNum" sz="quarter" idx="12"/>
          </p:nvPr>
        </p:nvSpPr>
        <p:spPr/>
        <p:txBody>
          <a:bodyPr/>
          <a:lstStyle/>
          <a:p>
            <a:fld id="{EF2B3384-FFC5-4D83-80F6-257317C56D85}" type="slidenum">
              <a:rPr lang="en-GB" smtClean="0"/>
              <a:t>‹#›</a:t>
            </a:fld>
            <a:endParaRPr lang="en-GB"/>
          </a:p>
        </p:txBody>
      </p:sp>
    </p:spTree>
    <p:extLst>
      <p:ext uri="{BB962C8B-B14F-4D97-AF65-F5344CB8AC3E}">
        <p14:creationId xmlns:p14="http://schemas.microsoft.com/office/powerpoint/2010/main" val="39418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828CB5-BCE9-E6B4-0007-647E7053D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3C8DB3-9EA4-C7A9-16C4-42F82625BE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DE89EB-EF49-476D-8F78-B9E1E3649C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0A4CB-006B-4496-8660-26B909244E63}" type="datetimeFigureOut">
              <a:rPr lang="en-GB" smtClean="0"/>
              <a:t>02/12/2022</a:t>
            </a:fld>
            <a:endParaRPr lang="en-GB"/>
          </a:p>
        </p:txBody>
      </p:sp>
      <p:sp>
        <p:nvSpPr>
          <p:cNvPr id="5" name="Footer Placeholder 4">
            <a:extLst>
              <a:ext uri="{FF2B5EF4-FFF2-40B4-BE49-F238E27FC236}">
                <a16:creationId xmlns:a16="http://schemas.microsoft.com/office/drawing/2014/main" id="{C7ADBB9A-3033-6D51-4305-CFE7B06E71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4643A7-6A5C-BA9D-4B40-3174626A39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B3384-FFC5-4D83-80F6-257317C56D85}" type="slidenum">
              <a:rPr lang="en-GB" smtClean="0"/>
              <a:t>‹#›</a:t>
            </a:fld>
            <a:endParaRPr lang="en-GB"/>
          </a:p>
        </p:txBody>
      </p:sp>
    </p:spTree>
    <p:extLst>
      <p:ext uri="{BB962C8B-B14F-4D97-AF65-F5344CB8AC3E}">
        <p14:creationId xmlns:p14="http://schemas.microsoft.com/office/powerpoint/2010/main" val="1071511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D21753-E042-47AA-B573-103F2BD93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24F70D-B2B3-4A77-974B-978BCE19B0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F85096-8E90-4A2C-A2AF-4D454EC07E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38E3C-4808-4154-B327-0C2FC9322CB4}" type="datetimeFigureOut">
              <a:rPr lang="en-GB" smtClean="0"/>
              <a:t>02/12/2022</a:t>
            </a:fld>
            <a:endParaRPr lang="en-GB"/>
          </a:p>
        </p:txBody>
      </p:sp>
      <p:sp>
        <p:nvSpPr>
          <p:cNvPr id="5" name="Footer Placeholder 4">
            <a:extLst>
              <a:ext uri="{FF2B5EF4-FFF2-40B4-BE49-F238E27FC236}">
                <a16:creationId xmlns:a16="http://schemas.microsoft.com/office/drawing/2014/main" id="{303F1687-B0DA-442B-BAA2-62BA1AA09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6DADB7A-CB6D-429A-94CE-9C05B18DE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08180-92C6-4B02-A4D6-4476D1EE1C39}" type="slidenum">
              <a:rPr lang="en-GB" smtClean="0"/>
              <a:t>‹#›</a:t>
            </a:fld>
            <a:endParaRPr lang="en-GB"/>
          </a:p>
        </p:txBody>
      </p:sp>
    </p:spTree>
    <p:extLst>
      <p:ext uri="{BB962C8B-B14F-4D97-AF65-F5344CB8AC3E}">
        <p14:creationId xmlns:p14="http://schemas.microsoft.com/office/powerpoint/2010/main" val="3799229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14.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www.photopea.com/"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www.gov.uk/government/publications/review-of-best-practice-in-parental-engagemen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10CBF-138F-B05C-1F2E-4BD53E102A16}"/>
              </a:ext>
            </a:extLst>
          </p:cNvPr>
          <p:cNvSpPr>
            <a:spLocks noGrp="1"/>
          </p:cNvSpPr>
          <p:nvPr>
            <p:ph type="ctrTitle"/>
          </p:nvPr>
        </p:nvSpPr>
        <p:spPr>
          <a:xfrm>
            <a:off x="4354513" y="841375"/>
            <a:ext cx="3505200" cy="3114698"/>
          </a:xfrm>
        </p:spPr>
        <p:txBody>
          <a:bodyPr>
            <a:normAutofit/>
          </a:bodyPr>
          <a:lstStyle/>
          <a:p>
            <a:r>
              <a:rPr lang="en-GB" sz="5200" b="1">
                <a:solidFill>
                  <a:schemeClr val="bg1"/>
                </a:solidFill>
              </a:rPr>
              <a:t>Y10 Working Together Evening</a:t>
            </a:r>
          </a:p>
        </p:txBody>
      </p:sp>
      <p:sp>
        <p:nvSpPr>
          <p:cNvPr id="3" name="Subtitle 2">
            <a:extLst>
              <a:ext uri="{FF2B5EF4-FFF2-40B4-BE49-F238E27FC236}">
                <a16:creationId xmlns:a16="http://schemas.microsoft.com/office/drawing/2014/main" id="{B6C8BEDF-B860-771A-B834-28DA8446B3AC}"/>
              </a:ext>
            </a:extLst>
          </p:cNvPr>
          <p:cNvSpPr>
            <a:spLocks noGrp="1"/>
          </p:cNvSpPr>
          <p:nvPr>
            <p:ph type="subTitle" idx="1"/>
          </p:nvPr>
        </p:nvSpPr>
        <p:spPr>
          <a:xfrm>
            <a:off x="4354513" y="4337072"/>
            <a:ext cx="3506264" cy="1671616"/>
          </a:xfrm>
        </p:spPr>
        <p:txBody>
          <a:bodyPr>
            <a:normAutofit/>
          </a:bodyPr>
          <a:lstStyle/>
          <a:p>
            <a:r>
              <a:rPr lang="en-GB" b="1" dirty="0">
                <a:solidFill>
                  <a:schemeClr val="bg1"/>
                </a:solidFill>
              </a:rPr>
              <a:t>Welcome to KS4</a:t>
            </a:r>
          </a:p>
        </p:txBody>
      </p:sp>
      <p:grpSp>
        <p:nvGrpSpPr>
          <p:cNvPr id="12" name="Group 11">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3" name="Group 12">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7" name="Freeform: Shape 16">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5" name="Freeform: Shape 14">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Picture 4">
            <a:extLst>
              <a:ext uri="{FF2B5EF4-FFF2-40B4-BE49-F238E27FC236}">
                <a16:creationId xmlns:a16="http://schemas.microsoft.com/office/drawing/2014/main" id="{09D1675E-3F03-3C52-4ADA-19BDD8C98832}"/>
              </a:ext>
            </a:extLst>
          </p:cNvPr>
          <p:cNvPicPr>
            <a:picLocks noChangeAspect="1"/>
          </p:cNvPicPr>
          <p:nvPr/>
        </p:nvPicPr>
        <p:blipFill>
          <a:blip r:embed="rId3"/>
          <a:stretch>
            <a:fillRect/>
          </a:stretch>
        </p:blipFill>
        <p:spPr>
          <a:xfrm>
            <a:off x="413544" y="1944008"/>
            <a:ext cx="2598738" cy="2969985"/>
          </a:xfrm>
          <a:prstGeom prst="rect">
            <a:avLst/>
          </a:prstGeom>
        </p:spPr>
      </p:pic>
      <p:grpSp>
        <p:nvGrpSpPr>
          <p:cNvPr id="20" name="Group 19">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1" name="Group 20">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5" name="Freeform: Shape 24">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3" name="Freeform: Shape 22">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Picture 3">
            <a:extLst>
              <a:ext uri="{FF2B5EF4-FFF2-40B4-BE49-F238E27FC236}">
                <a16:creationId xmlns:a16="http://schemas.microsoft.com/office/drawing/2014/main" id="{E5590DB8-7A45-32CF-00BE-76CB3451144B}"/>
              </a:ext>
            </a:extLst>
          </p:cNvPr>
          <p:cNvPicPr>
            <a:picLocks noChangeAspect="1"/>
          </p:cNvPicPr>
          <p:nvPr/>
        </p:nvPicPr>
        <p:blipFill>
          <a:blip r:embed="rId4"/>
          <a:stretch>
            <a:fillRect/>
          </a:stretch>
        </p:blipFill>
        <p:spPr>
          <a:xfrm>
            <a:off x="9201944" y="1932213"/>
            <a:ext cx="2619375" cy="2993570"/>
          </a:xfrm>
          <a:prstGeom prst="rect">
            <a:avLst/>
          </a:prstGeom>
        </p:spPr>
      </p:pic>
    </p:spTree>
    <p:extLst>
      <p:ext uri="{BB962C8B-B14F-4D97-AF65-F5344CB8AC3E}">
        <p14:creationId xmlns:p14="http://schemas.microsoft.com/office/powerpoint/2010/main" val="2165580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6807-9BD5-6ACE-C1BE-AFF60E50E2D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884BF7B-C87B-F906-DB3F-4C3D5F567BC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2AE87B5-D5BF-A0DF-2159-4BD49E00ED7B}"/>
              </a:ext>
            </a:extLst>
          </p:cNvPr>
          <p:cNvPicPr>
            <a:picLocks noChangeAspect="1"/>
          </p:cNvPicPr>
          <p:nvPr/>
        </p:nvPicPr>
        <p:blipFill>
          <a:blip r:embed="rId2"/>
          <a:stretch>
            <a:fillRect/>
          </a:stretch>
        </p:blipFill>
        <p:spPr>
          <a:xfrm>
            <a:off x="261352" y="181506"/>
            <a:ext cx="11669296" cy="6494988"/>
          </a:xfrm>
          <a:prstGeom prst="rect">
            <a:avLst/>
          </a:prstGeom>
        </p:spPr>
      </p:pic>
    </p:spTree>
    <p:extLst>
      <p:ext uri="{BB962C8B-B14F-4D97-AF65-F5344CB8AC3E}">
        <p14:creationId xmlns:p14="http://schemas.microsoft.com/office/powerpoint/2010/main" val="4285675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4159-0497-8CFE-A1B0-1BDFFAB0177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6890F2F-C9FA-E902-24C0-FE267DF3B7E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9CA3291-3D96-55D2-5D82-3FD10690AF4C}"/>
              </a:ext>
            </a:extLst>
          </p:cNvPr>
          <p:cNvPicPr>
            <a:picLocks noChangeAspect="1"/>
          </p:cNvPicPr>
          <p:nvPr/>
        </p:nvPicPr>
        <p:blipFill>
          <a:blip r:embed="rId2"/>
          <a:stretch>
            <a:fillRect/>
          </a:stretch>
        </p:blipFill>
        <p:spPr>
          <a:xfrm>
            <a:off x="317629" y="681037"/>
            <a:ext cx="11239500" cy="5610225"/>
          </a:xfrm>
          <a:prstGeom prst="rect">
            <a:avLst/>
          </a:prstGeom>
        </p:spPr>
      </p:pic>
    </p:spTree>
    <p:extLst>
      <p:ext uri="{BB962C8B-B14F-4D97-AF65-F5344CB8AC3E}">
        <p14:creationId xmlns:p14="http://schemas.microsoft.com/office/powerpoint/2010/main" val="170493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8B48-5457-CEEB-A91D-04FAF592488A}"/>
              </a:ext>
            </a:extLst>
          </p:cNvPr>
          <p:cNvSpPr>
            <a:spLocks noGrp="1"/>
          </p:cNvSpPr>
          <p:nvPr>
            <p:ph type="title"/>
          </p:nvPr>
        </p:nvSpPr>
        <p:spPr>
          <a:xfrm>
            <a:off x="353008" y="-194712"/>
            <a:ext cx="10515600" cy="1325563"/>
          </a:xfrm>
        </p:spPr>
        <p:txBody>
          <a:bodyPr/>
          <a:lstStyle/>
          <a:p>
            <a:r>
              <a:rPr lang="en-GB" dirty="0"/>
              <a:t>Resources</a:t>
            </a:r>
          </a:p>
        </p:txBody>
      </p:sp>
      <p:sp>
        <p:nvSpPr>
          <p:cNvPr id="3" name="Content Placeholder 2">
            <a:extLst>
              <a:ext uri="{FF2B5EF4-FFF2-40B4-BE49-F238E27FC236}">
                <a16:creationId xmlns:a16="http://schemas.microsoft.com/office/drawing/2014/main" id="{6D81D141-0DE3-317D-6409-8374452E72EE}"/>
              </a:ext>
            </a:extLst>
          </p:cNvPr>
          <p:cNvSpPr>
            <a:spLocks noGrp="1"/>
          </p:cNvSpPr>
          <p:nvPr>
            <p:ph idx="1"/>
          </p:nvPr>
        </p:nvSpPr>
        <p:spPr/>
        <p:txBody>
          <a:bodyPr/>
          <a:lstStyle/>
          <a:p>
            <a:endParaRPr lang="en-GB"/>
          </a:p>
        </p:txBody>
      </p:sp>
      <p:graphicFrame>
        <p:nvGraphicFramePr>
          <p:cNvPr id="4" name="Object 3">
            <a:extLst>
              <a:ext uri="{FF2B5EF4-FFF2-40B4-BE49-F238E27FC236}">
                <a16:creationId xmlns:a16="http://schemas.microsoft.com/office/drawing/2014/main" id="{48ADDFEE-9281-B360-16DF-911491F4C4CA}"/>
              </a:ext>
            </a:extLst>
          </p:cNvPr>
          <p:cNvGraphicFramePr>
            <a:graphicFrameLocks noChangeAspect="1"/>
          </p:cNvGraphicFramePr>
          <p:nvPr>
            <p:extLst>
              <p:ext uri="{D42A27DB-BD31-4B8C-83A1-F6EECF244321}">
                <p14:modId xmlns:p14="http://schemas.microsoft.com/office/powerpoint/2010/main" val="2492469055"/>
              </p:ext>
            </p:extLst>
          </p:nvPr>
        </p:nvGraphicFramePr>
        <p:xfrm>
          <a:off x="139150" y="859955"/>
          <a:ext cx="3829050" cy="5418138"/>
        </p:xfrm>
        <a:graphic>
          <a:graphicData uri="http://schemas.openxmlformats.org/presentationml/2006/ole">
            <mc:AlternateContent xmlns:mc="http://schemas.openxmlformats.org/markup-compatibility/2006">
              <mc:Choice xmlns:v="urn:schemas-microsoft-com:vml" Requires="v">
                <p:oleObj name="Acrobat Document" r:id="rId2" imgW="5667263" imgH="8019786" progId="AcroExch.Document.7">
                  <p:embed/>
                </p:oleObj>
              </mc:Choice>
              <mc:Fallback>
                <p:oleObj name="Acrobat Document" r:id="rId2" imgW="5667263" imgH="8019786" progId="AcroExch.Document.7">
                  <p:embed/>
                  <p:pic>
                    <p:nvPicPr>
                      <p:cNvPr id="4" name="Object 3">
                        <a:extLst>
                          <a:ext uri="{FF2B5EF4-FFF2-40B4-BE49-F238E27FC236}">
                            <a16:creationId xmlns:a16="http://schemas.microsoft.com/office/drawing/2014/main" id="{48ADDFEE-9281-B360-16DF-911491F4C4CA}"/>
                          </a:ext>
                        </a:extLst>
                      </p:cNvPr>
                      <p:cNvPicPr/>
                      <p:nvPr/>
                    </p:nvPicPr>
                    <p:blipFill>
                      <a:blip r:embed="rId3"/>
                      <a:stretch>
                        <a:fillRect/>
                      </a:stretch>
                    </p:blipFill>
                    <p:spPr>
                      <a:xfrm>
                        <a:off x="139150" y="859955"/>
                        <a:ext cx="3829050" cy="541813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9256EB90-0139-BC96-B2A8-A33CEE2CA0F7}"/>
              </a:ext>
            </a:extLst>
          </p:cNvPr>
          <p:cNvGraphicFramePr>
            <a:graphicFrameLocks noChangeAspect="1"/>
          </p:cNvGraphicFramePr>
          <p:nvPr>
            <p:extLst>
              <p:ext uri="{D42A27DB-BD31-4B8C-83A1-F6EECF244321}">
                <p14:modId xmlns:p14="http://schemas.microsoft.com/office/powerpoint/2010/main" val="2835694939"/>
              </p:ext>
            </p:extLst>
          </p:nvPr>
        </p:nvGraphicFramePr>
        <p:xfrm>
          <a:off x="4227464" y="859956"/>
          <a:ext cx="3829050" cy="5418137"/>
        </p:xfrm>
        <a:graphic>
          <a:graphicData uri="http://schemas.openxmlformats.org/presentationml/2006/ole">
            <mc:AlternateContent xmlns:mc="http://schemas.openxmlformats.org/markup-compatibility/2006">
              <mc:Choice xmlns:v="urn:schemas-microsoft-com:vml" Requires="v">
                <p:oleObj name="Acrobat Document" r:id="rId4" imgW="5667263" imgH="8019786" progId="AcroExch.Document.7">
                  <p:embed/>
                </p:oleObj>
              </mc:Choice>
              <mc:Fallback>
                <p:oleObj name="Acrobat Document" r:id="rId4" imgW="5667263" imgH="8019786" progId="AcroExch.Document.7">
                  <p:embed/>
                  <p:pic>
                    <p:nvPicPr>
                      <p:cNvPr id="5" name="Object 4">
                        <a:extLst>
                          <a:ext uri="{FF2B5EF4-FFF2-40B4-BE49-F238E27FC236}">
                            <a16:creationId xmlns:a16="http://schemas.microsoft.com/office/drawing/2014/main" id="{9256EB90-0139-BC96-B2A8-A33CEE2CA0F7}"/>
                          </a:ext>
                        </a:extLst>
                      </p:cNvPr>
                      <p:cNvPicPr/>
                      <p:nvPr/>
                    </p:nvPicPr>
                    <p:blipFill>
                      <a:blip r:embed="rId5"/>
                      <a:stretch>
                        <a:fillRect/>
                      </a:stretch>
                    </p:blipFill>
                    <p:spPr>
                      <a:xfrm>
                        <a:off x="4227464" y="859956"/>
                        <a:ext cx="3829050" cy="54181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3AAF24EC-7CDE-4C3B-E301-A6F5D7A86DC4}"/>
              </a:ext>
            </a:extLst>
          </p:cNvPr>
          <p:cNvGraphicFramePr>
            <a:graphicFrameLocks noChangeAspect="1"/>
          </p:cNvGraphicFramePr>
          <p:nvPr>
            <p:extLst>
              <p:ext uri="{D42A27DB-BD31-4B8C-83A1-F6EECF244321}">
                <p14:modId xmlns:p14="http://schemas.microsoft.com/office/powerpoint/2010/main" val="1000412832"/>
              </p:ext>
            </p:extLst>
          </p:nvPr>
        </p:nvGraphicFramePr>
        <p:xfrm>
          <a:off x="8223800" y="859955"/>
          <a:ext cx="3829050" cy="5418138"/>
        </p:xfrm>
        <a:graphic>
          <a:graphicData uri="http://schemas.openxmlformats.org/presentationml/2006/ole">
            <mc:AlternateContent xmlns:mc="http://schemas.openxmlformats.org/markup-compatibility/2006">
              <mc:Choice xmlns:v="urn:schemas-microsoft-com:vml" Requires="v">
                <p:oleObj name="Acrobat Document" r:id="rId6" imgW="5667263" imgH="8019786" progId="AcroExch.Document.7">
                  <p:embed/>
                </p:oleObj>
              </mc:Choice>
              <mc:Fallback>
                <p:oleObj name="Acrobat Document" r:id="rId6" imgW="5667263" imgH="8019786" progId="AcroExch.Document.7">
                  <p:embed/>
                  <p:pic>
                    <p:nvPicPr>
                      <p:cNvPr id="6" name="Object 5">
                        <a:extLst>
                          <a:ext uri="{FF2B5EF4-FFF2-40B4-BE49-F238E27FC236}">
                            <a16:creationId xmlns:a16="http://schemas.microsoft.com/office/drawing/2014/main" id="{3AAF24EC-7CDE-4C3B-E301-A6F5D7A86DC4}"/>
                          </a:ext>
                        </a:extLst>
                      </p:cNvPr>
                      <p:cNvPicPr/>
                      <p:nvPr/>
                    </p:nvPicPr>
                    <p:blipFill>
                      <a:blip r:embed="rId7"/>
                      <a:stretch>
                        <a:fillRect/>
                      </a:stretch>
                    </p:blipFill>
                    <p:spPr>
                      <a:xfrm>
                        <a:off x="8223800" y="859955"/>
                        <a:ext cx="3829050" cy="5418138"/>
                      </a:xfrm>
                      <a:prstGeom prst="rect">
                        <a:avLst/>
                      </a:prstGeom>
                    </p:spPr>
                  </p:pic>
                </p:oleObj>
              </mc:Fallback>
            </mc:AlternateContent>
          </a:graphicData>
        </a:graphic>
      </p:graphicFrame>
    </p:spTree>
    <p:extLst>
      <p:ext uri="{BB962C8B-B14F-4D97-AF65-F5344CB8AC3E}">
        <p14:creationId xmlns:p14="http://schemas.microsoft.com/office/powerpoint/2010/main" val="572075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5ABD-CEB7-E4A1-2761-3836EB52249D}"/>
              </a:ext>
            </a:extLst>
          </p:cNvPr>
          <p:cNvSpPr>
            <a:spLocks noGrp="1"/>
          </p:cNvSpPr>
          <p:nvPr>
            <p:ph type="title"/>
          </p:nvPr>
        </p:nvSpPr>
        <p:spPr>
          <a:xfrm>
            <a:off x="3048000" y="-158750"/>
            <a:ext cx="10515600" cy="1325563"/>
          </a:xfrm>
        </p:spPr>
        <p:txBody>
          <a:bodyPr/>
          <a:lstStyle/>
          <a:p>
            <a:r>
              <a:rPr lang="en-GB" dirty="0"/>
              <a:t>Online Revision Websites</a:t>
            </a:r>
          </a:p>
        </p:txBody>
      </p:sp>
      <p:pic>
        <p:nvPicPr>
          <p:cNvPr id="4" name="Picture 3">
            <a:extLst>
              <a:ext uri="{FF2B5EF4-FFF2-40B4-BE49-F238E27FC236}">
                <a16:creationId xmlns:a16="http://schemas.microsoft.com/office/drawing/2014/main" id="{F5A5BBE7-DE08-00D1-3F1A-65692B498C9C}"/>
              </a:ext>
            </a:extLst>
          </p:cNvPr>
          <p:cNvPicPr>
            <a:picLocks noChangeAspect="1"/>
          </p:cNvPicPr>
          <p:nvPr/>
        </p:nvPicPr>
        <p:blipFill>
          <a:blip r:embed="rId2"/>
          <a:stretch>
            <a:fillRect/>
          </a:stretch>
        </p:blipFill>
        <p:spPr>
          <a:xfrm>
            <a:off x="0" y="4648994"/>
            <a:ext cx="3927122" cy="2209006"/>
          </a:xfrm>
          <a:prstGeom prst="rect">
            <a:avLst/>
          </a:prstGeom>
        </p:spPr>
      </p:pic>
      <p:pic>
        <p:nvPicPr>
          <p:cNvPr id="7" name="Picture 6">
            <a:extLst>
              <a:ext uri="{FF2B5EF4-FFF2-40B4-BE49-F238E27FC236}">
                <a16:creationId xmlns:a16="http://schemas.microsoft.com/office/drawing/2014/main" id="{53378CA2-8B18-62D2-2B2C-5CE16C782C5F}"/>
              </a:ext>
            </a:extLst>
          </p:cNvPr>
          <p:cNvPicPr>
            <a:picLocks noChangeAspect="1"/>
          </p:cNvPicPr>
          <p:nvPr/>
        </p:nvPicPr>
        <p:blipFill>
          <a:blip r:embed="rId3"/>
          <a:stretch>
            <a:fillRect/>
          </a:stretch>
        </p:blipFill>
        <p:spPr>
          <a:xfrm>
            <a:off x="8458200" y="4498144"/>
            <a:ext cx="3519310" cy="2642078"/>
          </a:xfrm>
          <a:prstGeom prst="rect">
            <a:avLst/>
          </a:prstGeom>
        </p:spPr>
      </p:pic>
      <p:pic>
        <p:nvPicPr>
          <p:cNvPr id="8" name="Picture 7">
            <a:extLst>
              <a:ext uri="{FF2B5EF4-FFF2-40B4-BE49-F238E27FC236}">
                <a16:creationId xmlns:a16="http://schemas.microsoft.com/office/drawing/2014/main" id="{851D998C-608C-662E-F31A-018E29A33FD6}"/>
              </a:ext>
            </a:extLst>
          </p:cNvPr>
          <p:cNvPicPr>
            <a:picLocks noChangeAspect="1"/>
          </p:cNvPicPr>
          <p:nvPr/>
        </p:nvPicPr>
        <p:blipFill>
          <a:blip r:embed="rId4"/>
          <a:stretch>
            <a:fillRect/>
          </a:stretch>
        </p:blipFill>
        <p:spPr>
          <a:xfrm>
            <a:off x="3927122" y="4648994"/>
            <a:ext cx="3927122" cy="2209006"/>
          </a:xfrm>
          <a:prstGeom prst="rect">
            <a:avLst/>
          </a:prstGeom>
        </p:spPr>
      </p:pic>
      <p:sp>
        <p:nvSpPr>
          <p:cNvPr id="3" name="TextBox 2">
            <a:extLst>
              <a:ext uri="{FF2B5EF4-FFF2-40B4-BE49-F238E27FC236}">
                <a16:creationId xmlns:a16="http://schemas.microsoft.com/office/drawing/2014/main" id="{72ED838C-4F51-47FD-28F1-4647EC58EA28}"/>
              </a:ext>
            </a:extLst>
          </p:cNvPr>
          <p:cNvSpPr txBox="1"/>
          <p:nvPr/>
        </p:nvSpPr>
        <p:spPr>
          <a:xfrm>
            <a:off x="733425" y="1166813"/>
            <a:ext cx="10782300" cy="3231654"/>
          </a:xfrm>
          <a:prstGeom prst="rect">
            <a:avLst/>
          </a:prstGeom>
          <a:noFill/>
        </p:spPr>
        <p:txBody>
          <a:bodyPr wrap="square" rtlCol="0">
            <a:spAutoFit/>
          </a:bodyPr>
          <a:lstStyle/>
          <a:p>
            <a:r>
              <a:rPr lang="en-GB" sz="2800" dirty="0" err="1"/>
              <a:t>Wordwall</a:t>
            </a:r>
            <a:r>
              <a:rPr lang="en-GB" sz="2800" dirty="0"/>
              <a:t> (MFL)</a:t>
            </a:r>
          </a:p>
          <a:p>
            <a:r>
              <a:rPr lang="en-GB" sz="2800" dirty="0">
                <a:effectLst/>
                <a:latin typeface="Calibri" panose="020F0502020204030204" pitchFamily="34" charset="0"/>
                <a:ea typeface="Calibri" panose="020F0502020204030204" pitchFamily="34" charset="0"/>
                <a:hlinkClick r:id="rId5"/>
              </a:rPr>
              <a:t>www.photopea.com</a:t>
            </a:r>
            <a:r>
              <a:rPr lang="en-GB" sz="2800" dirty="0">
                <a:effectLst/>
                <a:latin typeface="Calibri" panose="020F0502020204030204" pitchFamily="34" charset="0"/>
                <a:ea typeface="Calibri" panose="020F0502020204030204" pitchFamily="34" charset="0"/>
              </a:rPr>
              <a:t> (Ar</a:t>
            </a:r>
            <a:r>
              <a:rPr lang="en-GB" sz="2800" dirty="0">
                <a:latin typeface="Calibri" panose="020F0502020204030204" pitchFamily="34" charset="0"/>
                <a:ea typeface="Calibri" panose="020F0502020204030204" pitchFamily="34" charset="0"/>
              </a:rPr>
              <a:t>t)</a:t>
            </a:r>
          </a:p>
          <a:p>
            <a:r>
              <a:rPr lang="en-GB" sz="2800" dirty="0">
                <a:effectLst/>
                <a:latin typeface="Calibri" panose="020F0502020204030204" pitchFamily="34" charset="0"/>
                <a:ea typeface="Times New Roman" panose="02020603050405020304" pitchFamily="18" charset="0"/>
              </a:rPr>
              <a:t>Corbett maths, Dr Frost maths and Maths Genie  (Maths</a:t>
            </a:r>
            <a:r>
              <a:rPr lang="en-GB" sz="2800" dirty="0">
                <a:latin typeface="Calibri" panose="020F0502020204030204" pitchFamily="34" charset="0"/>
                <a:ea typeface="Times New Roman" panose="02020603050405020304" pitchFamily="18" charset="0"/>
              </a:rPr>
              <a:t>)</a:t>
            </a:r>
          </a:p>
          <a:p>
            <a:r>
              <a:rPr lang="en-GB" sz="2800" dirty="0">
                <a:solidFill>
                  <a:srgbClr val="000000"/>
                </a:solidFill>
                <a:effectLst/>
                <a:latin typeface="Calibri" panose="020F0502020204030204" pitchFamily="34" charset="0"/>
                <a:ea typeface="Times New Roman" panose="02020603050405020304" pitchFamily="18" charset="0"/>
              </a:rPr>
              <a:t>Carousel Learning  (science)</a:t>
            </a:r>
          </a:p>
          <a:p>
            <a:r>
              <a:rPr lang="en-GB" sz="2800" dirty="0">
                <a:solidFill>
                  <a:srgbClr val="000000"/>
                </a:solidFill>
                <a:effectLst/>
                <a:latin typeface="Calibri" panose="020F0502020204030204" pitchFamily="34" charset="0"/>
                <a:ea typeface="Times New Roman" panose="02020603050405020304" pitchFamily="18" charset="0"/>
              </a:rPr>
              <a:t>Tutor2u</a:t>
            </a:r>
            <a:r>
              <a:rPr lang="en-GB" sz="2800" dirty="0">
                <a:solidFill>
                  <a:srgbClr val="000000"/>
                </a:solidFill>
                <a:latin typeface="Calibri" panose="020F0502020204030204" pitchFamily="34" charset="0"/>
                <a:ea typeface="Times New Roman" panose="02020603050405020304" pitchFamily="18" charset="0"/>
              </a:rPr>
              <a:t> (</a:t>
            </a:r>
            <a:r>
              <a:rPr lang="en-GB" sz="2800" dirty="0">
                <a:solidFill>
                  <a:srgbClr val="000000"/>
                </a:solidFill>
                <a:effectLst/>
                <a:latin typeface="Calibri" panose="020F0502020204030204" pitchFamily="34" charset="0"/>
                <a:ea typeface="Times New Roman" panose="02020603050405020304" pitchFamily="18" charset="0"/>
              </a:rPr>
              <a:t>Business</a:t>
            </a:r>
            <a:r>
              <a:rPr lang="en-GB" sz="2800" dirty="0">
                <a:latin typeface="Calibri" panose="020F0502020204030204" pitchFamily="34" charset="0"/>
                <a:ea typeface="Times New Roman" panose="02020603050405020304" pitchFamily="18" charset="0"/>
              </a:rPr>
              <a:t>, </a:t>
            </a:r>
            <a:r>
              <a:rPr lang="en-GB" sz="2800" dirty="0">
                <a:solidFill>
                  <a:srgbClr val="000000"/>
                </a:solidFill>
                <a:effectLst/>
                <a:latin typeface="Calibri" panose="020F0502020204030204" pitchFamily="34" charset="0"/>
                <a:ea typeface="Times New Roman" panose="02020603050405020304" pitchFamily="18" charset="0"/>
              </a:rPr>
              <a:t>Sociology</a:t>
            </a:r>
            <a:r>
              <a:rPr lang="en-GB" sz="2800" dirty="0">
                <a:latin typeface="Calibri" panose="020F0502020204030204" pitchFamily="34" charset="0"/>
                <a:ea typeface="Times New Roman" panose="02020603050405020304" pitchFamily="18" charset="0"/>
              </a:rPr>
              <a:t>, </a:t>
            </a:r>
            <a:r>
              <a:rPr lang="en-GB" sz="2800" dirty="0">
                <a:solidFill>
                  <a:srgbClr val="000000"/>
                </a:solidFill>
                <a:effectLst/>
                <a:latin typeface="Calibri" panose="020F0502020204030204" pitchFamily="34" charset="0"/>
                <a:ea typeface="Times New Roman" panose="02020603050405020304" pitchFamily="18" charset="0"/>
              </a:rPr>
              <a:t>Geography</a:t>
            </a:r>
            <a:r>
              <a:rPr lang="en-GB" sz="2800" dirty="0">
                <a:latin typeface="Calibri" panose="020F0502020204030204" pitchFamily="34" charset="0"/>
                <a:ea typeface="Times New Roman" panose="02020603050405020304" pitchFamily="18" charset="0"/>
              </a:rPr>
              <a:t>, </a:t>
            </a:r>
            <a:r>
              <a:rPr lang="en-GB" sz="2800" dirty="0">
                <a:solidFill>
                  <a:srgbClr val="000000"/>
                </a:solidFill>
                <a:effectLst/>
                <a:latin typeface="Calibri" panose="020F0502020204030204" pitchFamily="34" charset="0"/>
                <a:ea typeface="Times New Roman" panose="02020603050405020304" pitchFamily="18" charset="0"/>
              </a:rPr>
              <a:t>History)</a:t>
            </a:r>
          </a:p>
          <a:p>
            <a:r>
              <a:rPr lang="en-GB" sz="2800" dirty="0">
                <a:solidFill>
                  <a:srgbClr val="000000"/>
                </a:solidFill>
                <a:effectLst/>
                <a:latin typeface="Calibri" panose="020F0502020204030204" pitchFamily="34" charset="0"/>
                <a:ea typeface="Times New Roman" panose="02020603050405020304" pitchFamily="18" charset="0"/>
              </a:rPr>
              <a:t>Focus on Sound and Teaching Gadget</a:t>
            </a:r>
            <a:r>
              <a:rPr lang="en-GB" sz="2800" dirty="0">
                <a:solidFill>
                  <a:srgbClr val="000000"/>
                </a:solidFill>
                <a:latin typeface="Calibri" panose="020F0502020204030204" pitchFamily="34" charset="0"/>
                <a:ea typeface="Times New Roman" panose="02020603050405020304" pitchFamily="18" charset="0"/>
              </a:rPr>
              <a:t> (music)</a:t>
            </a:r>
            <a:endParaRPr lang="en-GB" sz="2800" dirty="0">
              <a:effectLst/>
              <a:latin typeface="Calibri" panose="020F0502020204030204" pitchFamily="34" charset="0"/>
              <a:ea typeface="Calibri" panose="020F0502020204030204" pitchFamily="34" charset="0"/>
            </a:endParaRPr>
          </a:p>
          <a:p>
            <a:endParaRPr lang="en-GB" dirty="0">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73533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2A764B3-6356-420B-88F9-8EBB9F7142A8}"/>
              </a:ext>
            </a:extLst>
          </p:cNvPr>
          <p:cNvSpPr>
            <a:spLocks noGrp="1"/>
          </p:cNvSpPr>
          <p:nvPr>
            <p:ph type="ctrTitle"/>
          </p:nvPr>
        </p:nvSpPr>
        <p:spPr>
          <a:xfrm>
            <a:off x="6751179" y="895369"/>
            <a:ext cx="5115700" cy="2975876"/>
          </a:xfrm>
        </p:spPr>
        <p:txBody>
          <a:bodyPr anchor="b">
            <a:normAutofit fontScale="90000"/>
          </a:bodyPr>
          <a:lstStyle/>
          <a:p>
            <a:pPr algn="l"/>
            <a:r>
              <a:rPr lang="en-GB" dirty="0"/>
              <a:t>The use of homework and PLCs to help you learn and achieve</a:t>
            </a:r>
          </a:p>
        </p:txBody>
      </p:sp>
      <p:sp>
        <p:nvSpPr>
          <p:cNvPr id="3" name="Subtitle 2">
            <a:extLst>
              <a:ext uri="{FF2B5EF4-FFF2-40B4-BE49-F238E27FC236}">
                <a16:creationId xmlns:a16="http://schemas.microsoft.com/office/drawing/2014/main" id="{CA4DEE3E-15E3-46F4-B6DF-73712DE5E012}"/>
              </a:ext>
            </a:extLst>
          </p:cNvPr>
          <p:cNvSpPr>
            <a:spLocks noGrp="1"/>
          </p:cNvSpPr>
          <p:nvPr>
            <p:ph type="subTitle" idx="1"/>
          </p:nvPr>
        </p:nvSpPr>
        <p:spPr>
          <a:xfrm>
            <a:off x="6751180" y="4025070"/>
            <a:ext cx="4724529" cy="1692066"/>
          </a:xfrm>
        </p:spPr>
        <p:txBody>
          <a:bodyPr anchor="t">
            <a:normAutofit/>
          </a:bodyPr>
          <a:lstStyle/>
          <a:p>
            <a:pPr algn="l"/>
            <a:r>
              <a:rPr lang="en-GB" sz="6600" dirty="0">
                <a:solidFill>
                  <a:srgbClr val="FFC000"/>
                </a:solidFill>
              </a:rPr>
              <a:t>@CHS</a:t>
            </a:r>
          </a:p>
        </p:txBody>
      </p:sp>
      <p:pic>
        <p:nvPicPr>
          <p:cNvPr id="4" name="Picture 3">
            <a:extLst>
              <a:ext uri="{FF2B5EF4-FFF2-40B4-BE49-F238E27FC236}">
                <a16:creationId xmlns:a16="http://schemas.microsoft.com/office/drawing/2014/main" id="{916FA10D-C3D4-42D6-B494-2AB990EAB4CB}"/>
              </a:ext>
            </a:extLst>
          </p:cNvPr>
          <p:cNvPicPr>
            <a:picLocks noChangeAspect="1"/>
          </p:cNvPicPr>
          <p:nvPr/>
        </p:nvPicPr>
        <p:blipFill>
          <a:blip r:embed="rId2"/>
          <a:stretch>
            <a:fillRect/>
          </a:stretch>
        </p:blipFill>
        <p:spPr>
          <a:xfrm>
            <a:off x="748987" y="566916"/>
            <a:ext cx="5012354" cy="5724168"/>
          </a:xfrm>
          <a:prstGeom prst="rect">
            <a:avLst/>
          </a:prstGeom>
        </p:spPr>
      </p:pic>
      <p:cxnSp>
        <p:nvCxnSpPr>
          <p:cNvPr id="11" name="Straight Connector 10">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1564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3025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6D6EE-011D-4DD2-A5B9-B22EF5A7A4EE}"/>
              </a:ext>
            </a:extLst>
          </p:cNvPr>
          <p:cNvPicPr>
            <a:picLocks noChangeAspect="1"/>
          </p:cNvPicPr>
          <p:nvPr/>
        </p:nvPicPr>
        <p:blipFill>
          <a:blip r:embed="rId2"/>
          <a:stretch>
            <a:fillRect/>
          </a:stretch>
        </p:blipFill>
        <p:spPr>
          <a:xfrm>
            <a:off x="874643" y="245417"/>
            <a:ext cx="10336696" cy="6433148"/>
          </a:xfrm>
          <a:prstGeom prst="rect">
            <a:avLst/>
          </a:prstGeom>
        </p:spPr>
      </p:pic>
      <p:sp>
        <p:nvSpPr>
          <p:cNvPr id="2" name="TextBox 1">
            <a:extLst>
              <a:ext uri="{FF2B5EF4-FFF2-40B4-BE49-F238E27FC236}">
                <a16:creationId xmlns:a16="http://schemas.microsoft.com/office/drawing/2014/main" id="{65E9CA73-5FE9-437C-BAA3-3DDB797625C9}"/>
              </a:ext>
            </a:extLst>
          </p:cNvPr>
          <p:cNvSpPr txBox="1"/>
          <p:nvPr/>
        </p:nvSpPr>
        <p:spPr>
          <a:xfrm>
            <a:off x="1026160" y="406400"/>
            <a:ext cx="9946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transition from KS3 to KS4 – GCSEs:</a:t>
            </a:r>
          </a:p>
        </p:txBody>
      </p:sp>
    </p:spTree>
    <p:extLst>
      <p:ext uri="{BB962C8B-B14F-4D97-AF65-F5344CB8AC3E}">
        <p14:creationId xmlns:p14="http://schemas.microsoft.com/office/powerpoint/2010/main" val="1810609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8467-E5DB-49AB-AB38-F0D7FB2895FE}"/>
              </a:ext>
            </a:extLst>
          </p:cNvPr>
          <p:cNvSpPr>
            <a:spLocks noGrp="1"/>
          </p:cNvSpPr>
          <p:nvPr>
            <p:ph type="title"/>
          </p:nvPr>
        </p:nvSpPr>
        <p:spPr>
          <a:xfrm>
            <a:off x="4965430" y="629268"/>
            <a:ext cx="6586491" cy="1286160"/>
          </a:xfrm>
        </p:spPr>
        <p:txBody>
          <a:bodyPr anchor="b">
            <a:normAutofit/>
          </a:bodyPr>
          <a:lstStyle/>
          <a:p>
            <a:r>
              <a:rPr lang="en-GB" dirty="0"/>
              <a:t>Homework</a:t>
            </a:r>
          </a:p>
        </p:txBody>
      </p:sp>
      <p:sp>
        <p:nvSpPr>
          <p:cNvPr id="3" name="Content Placeholder 2">
            <a:extLst>
              <a:ext uri="{FF2B5EF4-FFF2-40B4-BE49-F238E27FC236}">
                <a16:creationId xmlns:a16="http://schemas.microsoft.com/office/drawing/2014/main" id="{7CC8E87A-D804-420F-9DFB-BFD27D8C9F0A}"/>
              </a:ext>
            </a:extLst>
          </p:cNvPr>
          <p:cNvSpPr>
            <a:spLocks noGrp="1"/>
          </p:cNvSpPr>
          <p:nvPr>
            <p:ph idx="1"/>
          </p:nvPr>
        </p:nvSpPr>
        <p:spPr>
          <a:xfrm>
            <a:off x="4965431" y="2438400"/>
            <a:ext cx="6586489" cy="3785419"/>
          </a:xfrm>
        </p:spPr>
        <p:txBody>
          <a:bodyPr>
            <a:normAutofit/>
          </a:bodyPr>
          <a:lstStyle/>
          <a:p>
            <a:r>
              <a:rPr lang="en-GB" dirty="0"/>
              <a:t>Why is it important?</a:t>
            </a:r>
          </a:p>
          <a:p>
            <a:r>
              <a:rPr lang="en-GB" dirty="0"/>
              <a:t>Are you organised? Do you go on the Doddle App every day?</a:t>
            </a:r>
          </a:p>
          <a:p>
            <a:r>
              <a:rPr lang="en-GB" dirty="0"/>
              <a:t>Do you have a routine?</a:t>
            </a:r>
          </a:p>
          <a:p>
            <a:pPr>
              <a:buFontTx/>
              <a:buChar char="-"/>
            </a:pPr>
            <a:r>
              <a:rPr lang="en-GB" dirty="0"/>
              <a:t>Location?</a:t>
            </a:r>
          </a:p>
          <a:p>
            <a:pPr>
              <a:buFontTx/>
              <a:buChar char="-"/>
            </a:pPr>
            <a:r>
              <a:rPr lang="en-GB" dirty="0"/>
              <a:t>Time?</a:t>
            </a:r>
          </a:p>
          <a:p>
            <a:r>
              <a:rPr lang="en-GB" dirty="0"/>
              <a:t>How can I be proactive, independent?</a:t>
            </a:r>
          </a:p>
        </p:txBody>
      </p:sp>
      <p:pic>
        <p:nvPicPr>
          <p:cNvPr id="5" name="Picture 4" descr="Stack of magazines on table">
            <a:extLst>
              <a:ext uri="{FF2B5EF4-FFF2-40B4-BE49-F238E27FC236}">
                <a16:creationId xmlns:a16="http://schemas.microsoft.com/office/drawing/2014/main" id="{AFB9F9DC-BF1E-A844-8A5A-DA97FBE057DF}"/>
              </a:ext>
            </a:extLst>
          </p:cNvPr>
          <p:cNvPicPr>
            <a:picLocks noChangeAspect="1"/>
          </p:cNvPicPr>
          <p:nvPr/>
        </p:nvPicPr>
        <p:blipFill rotWithShape="1">
          <a:blip r:embed="rId2"/>
          <a:srcRect l="43776" r="11105"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BD69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8EC9114-3D5F-4564-9124-7E3CBADDEF0B}"/>
              </a:ext>
            </a:extLst>
          </p:cNvPr>
          <p:cNvPicPr>
            <a:picLocks noChangeAspect="1"/>
          </p:cNvPicPr>
          <p:nvPr/>
        </p:nvPicPr>
        <p:blipFill>
          <a:blip r:embed="rId3"/>
          <a:stretch>
            <a:fillRect/>
          </a:stretch>
        </p:blipFill>
        <p:spPr>
          <a:xfrm>
            <a:off x="9431606" y="200921"/>
            <a:ext cx="1958688" cy="2237479"/>
          </a:xfrm>
          <a:prstGeom prst="rect">
            <a:avLst/>
          </a:prstGeom>
        </p:spPr>
      </p:pic>
    </p:spTree>
    <p:extLst>
      <p:ext uri="{BB962C8B-B14F-4D97-AF65-F5344CB8AC3E}">
        <p14:creationId xmlns:p14="http://schemas.microsoft.com/office/powerpoint/2010/main" val="1981498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4371975" y="2336800"/>
            <a:ext cx="3881438" cy="2451100"/>
          </a:xfrm>
          <a:prstGeom prst="clou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147" name="Picture 12" descr="next_btn_colour">
            <a:hlinkClick r:id="" action="ppaction://hlinkshowjump?jump=nex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2675" y="6096000"/>
            <a:ext cx="6286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1831976" y="806451"/>
            <a:ext cx="4752975" cy="1223963"/>
          </a:xfrm>
          <a:prstGeom prst="roundRect">
            <a:avLst/>
          </a:prstGeom>
          <a:solidFill>
            <a:schemeClr val="bg1"/>
          </a:solidFill>
          <a:ln w="38100">
            <a:solidFill>
              <a:srgbClr val="1F800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a:spLocks noChangeArrowheads="1"/>
          </p:cNvSpPr>
          <p:nvPr/>
        </p:nvSpPr>
        <p:spPr bwMode="auto">
          <a:xfrm>
            <a:off x="1816101" y="869950"/>
            <a:ext cx="475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...help you learn how to work at your own pace, meet deadlines and organise your time effectively</a:t>
            </a:r>
          </a:p>
        </p:txBody>
      </p:sp>
      <p:sp>
        <p:nvSpPr>
          <p:cNvPr id="18" name="Oval 17"/>
          <p:cNvSpPr/>
          <p:nvPr/>
        </p:nvSpPr>
        <p:spPr>
          <a:xfrm>
            <a:off x="4643438" y="2454276"/>
            <a:ext cx="144462" cy="144463"/>
          </a:xfrm>
          <a:prstGeom prst="ellipse">
            <a:avLst/>
          </a:prstGeom>
          <a:solidFill>
            <a:srgbClr val="1F80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4386263" y="2309813"/>
            <a:ext cx="215900" cy="215900"/>
          </a:xfrm>
          <a:prstGeom prst="ellipse">
            <a:avLst/>
          </a:prstGeom>
          <a:solidFill>
            <a:srgbClr val="1F80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p:cNvSpPr/>
          <p:nvPr/>
        </p:nvSpPr>
        <p:spPr>
          <a:xfrm>
            <a:off x="4119564" y="2103439"/>
            <a:ext cx="287337" cy="287337"/>
          </a:xfrm>
          <a:prstGeom prst="ellipse">
            <a:avLst/>
          </a:prstGeom>
          <a:solidFill>
            <a:srgbClr val="1F80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ed Rectangle 20"/>
          <p:cNvSpPr/>
          <p:nvPr/>
        </p:nvSpPr>
        <p:spPr>
          <a:xfrm>
            <a:off x="6859588" y="833438"/>
            <a:ext cx="3600450" cy="1331912"/>
          </a:xfrm>
          <a:prstGeom prst="roundRect">
            <a:avLst/>
          </a:prstGeom>
          <a:solidFill>
            <a:schemeClr val="bg1"/>
          </a:solidFill>
          <a:ln w="38100">
            <a:solidFill>
              <a:srgbClr val="FF00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p:cNvSpPr txBox="1">
            <a:spLocks noChangeArrowheads="1"/>
          </p:cNvSpPr>
          <p:nvPr/>
        </p:nvSpPr>
        <p:spPr bwMode="auto">
          <a:xfrm>
            <a:off x="6802439" y="914400"/>
            <a:ext cx="3671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 help you identify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 areas of strength and weakness</a:t>
            </a:r>
          </a:p>
        </p:txBody>
      </p:sp>
      <p:sp>
        <p:nvSpPr>
          <p:cNvPr id="24" name="Oval 23"/>
          <p:cNvSpPr/>
          <p:nvPr/>
        </p:nvSpPr>
        <p:spPr>
          <a:xfrm>
            <a:off x="8115301" y="2819401"/>
            <a:ext cx="144463" cy="142875"/>
          </a:xfrm>
          <a:prstGeom prst="ellipse">
            <a:avLst/>
          </a:prstGeom>
          <a:solidFill>
            <a:srgbClr val="FF00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8356601" y="2593975"/>
            <a:ext cx="207963" cy="223838"/>
          </a:xfrm>
          <a:prstGeom prst="ellipse">
            <a:avLst/>
          </a:prstGeom>
          <a:solidFill>
            <a:srgbClr val="FF00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p:cNvSpPr/>
          <p:nvPr/>
        </p:nvSpPr>
        <p:spPr>
          <a:xfrm>
            <a:off x="8578851" y="2289176"/>
            <a:ext cx="288925" cy="296863"/>
          </a:xfrm>
          <a:prstGeom prst="ellipse">
            <a:avLst/>
          </a:prstGeom>
          <a:solidFill>
            <a:srgbClr val="FF00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ounded Rectangle 27"/>
          <p:cNvSpPr/>
          <p:nvPr/>
        </p:nvSpPr>
        <p:spPr>
          <a:xfrm>
            <a:off x="8697914" y="3027364"/>
            <a:ext cx="1741487" cy="2143125"/>
          </a:xfrm>
          <a:prstGeom prst="roundRect">
            <a:avLst/>
          </a:prstGeom>
          <a:noFill/>
          <a:ln w="38100">
            <a:solidFill>
              <a:srgbClr val="FF3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p:cNvSpPr txBox="1">
            <a:spLocks noChangeArrowheads="1"/>
          </p:cNvSpPr>
          <p:nvPr/>
        </p:nvSpPr>
        <p:spPr bwMode="auto">
          <a:xfrm>
            <a:off x="8640764" y="3127376"/>
            <a:ext cx="17795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...increase your confidence and motivation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7854951" y="3990976"/>
            <a:ext cx="144463" cy="144463"/>
          </a:xfrm>
          <a:prstGeom prst="ellipse">
            <a:avLst/>
          </a:prstGeom>
          <a:solidFill>
            <a:srgbClr val="FF3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p:cNvSpPr/>
          <p:nvPr/>
        </p:nvSpPr>
        <p:spPr>
          <a:xfrm>
            <a:off x="8047038" y="4019550"/>
            <a:ext cx="215900" cy="215900"/>
          </a:xfrm>
          <a:prstGeom prst="ellipse">
            <a:avLst/>
          </a:prstGeom>
          <a:solidFill>
            <a:srgbClr val="FF3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p:cNvSpPr/>
          <p:nvPr/>
        </p:nvSpPr>
        <p:spPr>
          <a:xfrm>
            <a:off x="8339139" y="4103689"/>
            <a:ext cx="287337" cy="288925"/>
          </a:xfrm>
          <a:prstGeom prst="ellipse">
            <a:avLst/>
          </a:prstGeom>
          <a:solidFill>
            <a:srgbClr val="FF3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ounded Rectangle 32"/>
          <p:cNvSpPr/>
          <p:nvPr/>
        </p:nvSpPr>
        <p:spPr>
          <a:xfrm>
            <a:off x="6389689" y="5718175"/>
            <a:ext cx="3451225" cy="863600"/>
          </a:xfrm>
          <a:prstGeom prst="roundRect">
            <a:avLst/>
          </a:prstGeom>
          <a:solidFill>
            <a:schemeClr val="bg1"/>
          </a:solidFill>
          <a:ln w="38100">
            <a:solidFill>
              <a:srgbClr val="44B6C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p:cNvSpPr txBox="1">
            <a:spLocks noChangeArrowheads="1"/>
          </p:cNvSpPr>
          <p:nvPr/>
        </p:nvSpPr>
        <p:spPr bwMode="auto">
          <a:xfrm>
            <a:off x="6342064" y="5718176"/>
            <a:ext cx="3540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...revise for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exams!</a:t>
            </a:r>
          </a:p>
        </p:txBody>
      </p:sp>
      <p:sp>
        <p:nvSpPr>
          <p:cNvPr id="35" name="Oval 34"/>
          <p:cNvSpPr/>
          <p:nvPr/>
        </p:nvSpPr>
        <p:spPr>
          <a:xfrm>
            <a:off x="6645276" y="4787901"/>
            <a:ext cx="144463" cy="144463"/>
          </a:xfrm>
          <a:prstGeom prst="ellipse">
            <a:avLst/>
          </a:prstGeom>
          <a:solidFill>
            <a:srgbClr val="44B6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val 36"/>
          <p:cNvSpPr/>
          <p:nvPr/>
        </p:nvSpPr>
        <p:spPr>
          <a:xfrm>
            <a:off x="6813550" y="5307013"/>
            <a:ext cx="304800" cy="271462"/>
          </a:xfrm>
          <a:prstGeom prst="ellipse">
            <a:avLst/>
          </a:prstGeom>
          <a:solidFill>
            <a:srgbClr val="44B6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p:cNvSpPr/>
          <p:nvPr/>
        </p:nvSpPr>
        <p:spPr>
          <a:xfrm>
            <a:off x="6742114" y="4991101"/>
            <a:ext cx="231775" cy="207963"/>
          </a:xfrm>
          <a:prstGeom prst="ellipse">
            <a:avLst/>
          </a:prstGeom>
          <a:solidFill>
            <a:srgbClr val="44B6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ounded Rectangle 38"/>
          <p:cNvSpPr/>
          <p:nvPr/>
        </p:nvSpPr>
        <p:spPr>
          <a:xfrm>
            <a:off x="1976439" y="5059364"/>
            <a:ext cx="3832225" cy="1404937"/>
          </a:xfrm>
          <a:prstGeom prst="roundRect">
            <a:avLst/>
          </a:prstGeom>
          <a:solidFill>
            <a:schemeClr val="bg1"/>
          </a:solidFill>
          <a:ln w="38100">
            <a:solidFill>
              <a:srgbClr val="FCBF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p:cNvSpPr txBox="1">
            <a:spLocks noChangeArrowheads="1"/>
          </p:cNvSpPr>
          <p:nvPr/>
        </p:nvSpPr>
        <p:spPr bwMode="auto">
          <a:xfrm>
            <a:off x="2036764" y="5122864"/>
            <a:ext cx="36226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 develop a sense of self-responsibility and self-discipline</a:t>
            </a:r>
          </a:p>
        </p:txBody>
      </p:sp>
      <p:sp>
        <p:nvSpPr>
          <p:cNvPr id="41" name="Oval 40"/>
          <p:cNvSpPr/>
          <p:nvPr/>
        </p:nvSpPr>
        <p:spPr>
          <a:xfrm>
            <a:off x="5989638" y="4856163"/>
            <a:ext cx="144462" cy="144462"/>
          </a:xfrm>
          <a:prstGeom prst="ellipse">
            <a:avLst/>
          </a:prstGeom>
          <a:solidFill>
            <a:srgbClr val="FCBF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p:cNvSpPr/>
          <p:nvPr/>
        </p:nvSpPr>
        <p:spPr>
          <a:xfrm>
            <a:off x="6134100" y="5145088"/>
            <a:ext cx="215900" cy="215900"/>
          </a:xfrm>
          <a:prstGeom prst="ellipse">
            <a:avLst/>
          </a:prstGeom>
          <a:solidFill>
            <a:srgbClr val="FCBF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Oval 42"/>
          <p:cNvSpPr/>
          <p:nvPr/>
        </p:nvSpPr>
        <p:spPr>
          <a:xfrm>
            <a:off x="5918200" y="5505450"/>
            <a:ext cx="287338" cy="287338"/>
          </a:xfrm>
          <a:prstGeom prst="ellipse">
            <a:avLst/>
          </a:prstGeom>
          <a:solidFill>
            <a:srgbClr val="FCBF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ounded Rectangle 45"/>
          <p:cNvSpPr/>
          <p:nvPr/>
        </p:nvSpPr>
        <p:spPr>
          <a:xfrm>
            <a:off x="1716089" y="2411414"/>
            <a:ext cx="2363787" cy="1343025"/>
          </a:xfrm>
          <a:prstGeom prst="roundRect">
            <a:avLst/>
          </a:prstGeom>
          <a:noFill/>
          <a:ln w="38100">
            <a:solidFill>
              <a:srgbClr val="6806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Oval 46"/>
          <p:cNvSpPr/>
          <p:nvPr/>
        </p:nvSpPr>
        <p:spPr>
          <a:xfrm>
            <a:off x="4179888" y="4119563"/>
            <a:ext cx="144462" cy="144462"/>
          </a:xfrm>
          <a:prstGeom prst="ellipse">
            <a:avLst/>
          </a:prstGeom>
          <a:solidFill>
            <a:srgbClr val="6806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p:cNvSpPr/>
          <p:nvPr/>
        </p:nvSpPr>
        <p:spPr>
          <a:xfrm>
            <a:off x="3868738" y="4006850"/>
            <a:ext cx="215900" cy="215900"/>
          </a:xfrm>
          <a:prstGeom prst="ellipse">
            <a:avLst/>
          </a:prstGeom>
          <a:solidFill>
            <a:srgbClr val="6806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p:cNvSpPr/>
          <p:nvPr/>
        </p:nvSpPr>
        <p:spPr>
          <a:xfrm>
            <a:off x="3478214" y="3836989"/>
            <a:ext cx="287337" cy="287337"/>
          </a:xfrm>
          <a:prstGeom prst="ellipse">
            <a:avLst/>
          </a:prstGeom>
          <a:solidFill>
            <a:srgbClr val="6806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TextBox 49"/>
          <p:cNvSpPr txBox="1"/>
          <p:nvPr/>
        </p:nvSpPr>
        <p:spPr>
          <a:xfrm>
            <a:off x="4978400" y="2532064"/>
            <a:ext cx="2662238" cy="157003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mn-ea"/>
                <a:cs typeface="Arial"/>
              </a:rPr>
              <a:t>Why is independent learning so important?</a:t>
            </a:r>
            <a:endParaRPr kumimoji="0" lang="en-GB"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6" name="TextBox 35"/>
          <p:cNvSpPr txBox="1">
            <a:spLocks noChangeArrowheads="1"/>
          </p:cNvSpPr>
          <p:nvPr/>
        </p:nvSpPr>
        <p:spPr bwMode="auto">
          <a:xfrm>
            <a:off x="1524001" y="2459038"/>
            <a:ext cx="2530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 ...improve your academic performance</a:t>
            </a:r>
          </a:p>
        </p:txBody>
      </p:sp>
      <p:pic>
        <p:nvPicPr>
          <p:cNvPr id="3" name="Picture 2">
            <a:extLst>
              <a:ext uri="{FF2B5EF4-FFF2-40B4-BE49-F238E27FC236}">
                <a16:creationId xmlns:a16="http://schemas.microsoft.com/office/drawing/2014/main" id="{EC3E18F8-732C-461C-A1B9-3EBE0FABD660}"/>
              </a:ext>
            </a:extLst>
          </p:cNvPr>
          <p:cNvPicPr>
            <a:picLocks noChangeAspect="1"/>
          </p:cNvPicPr>
          <p:nvPr/>
        </p:nvPicPr>
        <p:blipFill>
          <a:blip r:embed="rId3"/>
          <a:stretch>
            <a:fillRect/>
          </a:stretch>
        </p:blipFill>
        <p:spPr>
          <a:xfrm>
            <a:off x="404813" y="150179"/>
            <a:ext cx="2238375" cy="533400"/>
          </a:xfrm>
          <a:prstGeom prst="rect">
            <a:avLst/>
          </a:prstGeom>
        </p:spPr>
      </p:pic>
    </p:spTree>
    <p:extLst>
      <p:ext uri="{BB962C8B-B14F-4D97-AF65-F5344CB8AC3E}">
        <p14:creationId xmlns:p14="http://schemas.microsoft.com/office/powerpoint/2010/main" val="1344587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8" grpId="0" animBg="1"/>
      <p:bldP spid="19" grpId="0" animBg="1"/>
      <p:bldP spid="20" grpId="0" animBg="1"/>
      <p:bldP spid="21" grpId="0" animBg="1"/>
      <p:bldP spid="23" grpId="0"/>
      <p:bldP spid="24" grpId="0" animBg="1"/>
      <p:bldP spid="25" grpId="0" animBg="1"/>
      <p:bldP spid="26" grpId="0" animBg="1"/>
      <p:bldP spid="28" grpId="0" animBg="1"/>
      <p:bldP spid="29" grpId="0"/>
      <p:bldP spid="30" grpId="0" animBg="1"/>
      <p:bldP spid="31" grpId="0" animBg="1"/>
      <p:bldP spid="32" grpId="0" animBg="1"/>
      <p:bldP spid="33" grpId="0" animBg="1"/>
      <p:bldP spid="34" grpId="0"/>
      <p:bldP spid="35" grpId="0" animBg="1"/>
      <p:bldP spid="37" grpId="0" animBg="1"/>
      <p:bldP spid="38" grpId="0" animBg="1"/>
      <p:bldP spid="39" grpId="0" animBg="1"/>
      <p:bldP spid="40" grpId="0"/>
      <p:bldP spid="41" grpId="0" animBg="1"/>
      <p:bldP spid="42" grpId="0" animBg="1"/>
      <p:bldP spid="43" grpId="0" animBg="1"/>
      <p:bldP spid="46" grpId="0" animBg="1"/>
      <p:bldP spid="47" grpId="0" animBg="1"/>
      <p:bldP spid="48" grpId="0" animBg="1"/>
      <p:bldP spid="49" grpId="0" animBg="1"/>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335D-7853-41A8-9F85-BDFE35EDA303}"/>
              </a:ext>
            </a:extLst>
          </p:cNvPr>
          <p:cNvPicPr>
            <a:picLocks noChangeAspect="1"/>
          </p:cNvPicPr>
          <p:nvPr/>
        </p:nvPicPr>
        <p:blipFill>
          <a:blip r:embed="rId2"/>
          <a:stretch>
            <a:fillRect/>
          </a:stretch>
        </p:blipFill>
        <p:spPr>
          <a:xfrm>
            <a:off x="538010" y="1198880"/>
            <a:ext cx="10313611" cy="5453464"/>
          </a:xfrm>
          <a:prstGeom prst="rect">
            <a:avLst/>
          </a:prstGeom>
        </p:spPr>
      </p:pic>
      <p:sp>
        <p:nvSpPr>
          <p:cNvPr id="4" name="Title 3">
            <a:extLst>
              <a:ext uri="{FF2B5EF4-FFF2-40B4-BE49-F238E27FC236}">
                <a16:creationId xmlns:a16="http://schemas.microsoft.com/office/drawing/2014/main" id="{AD77A2BF-074E-4B46-9ADB-2751D6512065}"/>
              </a:ext>
            </a:extLst>
          </p:cNvPr>
          <p:cNvSpPr>
            <a:spLocks noGrp="1"/>
          </p:cNvSpPr>
          <p:nvPr>
            <p:ph type="title"/>
          </p:nvPr>
        </p:nvSpPr>
        <p:spPr>
          <a:xfrm>
            <a:off x="586409" y="266310"/>
            <a:ext cx="10515600" cy="761310"/>
          </a:xfrm>
        </p:spPr>
        <p:txBody>
          <a:bodyPr/>
          <a:lstStyle/>
          <a:p>
            <a:r>
              <a:rPr lang="en-GB" dirty="0"/>
              <a:t>Doddle progress/PLC area - students</a:t>
            </a:r>
          </a:p>
        </p:txBody>
      </p:sp>
      <p:sp>
        <p:nvSpPr>
          <p:cNvPr id="2" name="Oval 1">
            <a:extLst>
              <a:ext uri="{FF2B5EF4-FFF2-40B4-BE49-F238E27FC236}">
                <a16:creationId xmlns:a16="http://schemas.microsoft.com/office/drawing/2014/main" id="{DDA3872B-8368-428D-920F-8620AE4ACEE5}"/>
              </a:ext>
            </a:extLst>
          </p:cNvPr>
          <p:cNvSpPr/>
          <p:nvPr/>
        </p:nvSpPr>
        <p:spPr>
          <a:xfrm>
            <a:off x="3363596" y="801985"/>
            <a:ext cx="1683026" cy="166977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052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C8095-1898-4D97-B8F2-B6535293827D}"/>
              </a:ext>
            </a:extLst>
          </p:cNvPr>
          <p:cNvPicPr>
            <a:picLocks noChangeAspect="1"/>
          </p:cNvPicPr>
          <p:nvPr/>
        </p:nvPicPr>
        <p:blipFill>
          <a:blip r:embed="rId2"/>
          <a:stretch>
            <a:fillRect/>
          </a:stretch>
        </p:blipFill>
        <p:spPr>
          <a:xfrm>
            <a:off x="721360" y="1288143"/>
            <a:ext cx="10932160" cy="4281714"/>
          </a:xfrm>
          <a:prstGeom prst="rect">
            <a:avLst/>
          </a:prstGeom>
        </p:spPr>
      </p:pic>
      <p:pic>
        <p:nvPicPr>
          <p:cNvPr id="4" name="Picture 3">
            <a:extLst>
              <a:ext uri="{FF2B5EF4-FFF2-40B4-BE49-F238E27FC236}">
                <a16:creationId xmlns:a16="http://schemas.microsoft.com/office/drawing/2014/main" id="{C42779B9-4155-48D3-B965-6FA8337B12D5}"/>
              </a:ext>
            </a:extLst>
          </p:cNvPr>
          <p:cNvPicPr>
            <a:picLocks noChangeAspect="1"/>
          </p:cNvPicPr>
          <p:nvPr/>
        </p:nvPicPr>
        <p:blipFill>
          <a:blip r:embed="rId3"/>
          <a:stretch>
            <a:fillRect/>
          </a:stretch>
        </p:blipFill>
        <p:spPr>
          <a:xfrm>
            <a:off x="4178287" y="1329070"/>
            <a:ext cx="1552106" cy="1536050"/>
          </a:xfrm>
          <a:prstGeom prst="rect">
            <a:avLst/>
          </a:prstGeom>
        </p:spPr>
      </p:pic>
    </p:spTree>
    <p:extLst>
      <p:ext uri="{BB962C8B-B14F-4D97-AF65-F5344CB8AC3E}">
        <p14:creationId xmlns:p14="http://schemas.microsoft.com/office/powerpoint/2010/main" val="349830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D24256F9-1E4D-1E39-42FD-B2FE8A137CD0}"/>
              </a:ext>
            </a:extLst>
          </p:cNvPr>
          <p:cNvSpPr>
            <a:spLocks noGrp="1"/>
          </p:cNvSpPr>
          <p:nvPr>
            <p:ph type="title"/>
          </p:nvPr>
        </p:nvSpPr>
        <p:spPr>
          <a:xfrm>
            <a:off x="827088" y="1641752"/>
            <a:ext cx="2655887" cy="3213277"/>
          </a:xfrm>
        </p:spPr>
        <p:txBody>
          <a:bodyPr anchor="t">
            <a:normAutofit/>
          </a:bodyPr>
          <a:lstStyle/>
          <a:p>
            <a:r>
              <a:rPr lang="en-GB" sz="4000"/>
              <a:t>Aims</a:t>
            </a:r>
          </a:p>
        </p:txBody>
      </p:sp>
      <p:sp>
        <p:nvSpPr>
          <p:cNvPr id="3" name="Content Placeholder 2">
            <a:extLst>
              <a:ext uri="{FF2B5EF4-FFF2-40B4-BE49-F238E27FC236}">
                <a16:creationId xmlns:a16="http://schemas.microsoft.com/office/drawing/2014/main" id="{D0C79BEA-1D2F-DEDC-8FA9-D0DD692924A9}"/>
              </a:ext>
            </a:extLst>
          </p:cNvPr>
          <p:cNvSpPr>
            <a:spLocks noGrp="1"/>
          </p:cNvSpPr>
          <p:nvPr>
            <p:ph idx="1"/>
          </p:nvPr>
        </p:nvSpPr>
        <p:spPr>
          <a:xfrm>
            <a:off x="5864579" y="800731"/>
            <a:ext cx="4227688" cy="5256538"/>
          </a:xfrm>
        </p:spPr>
        <p:txBody>
          <a:bodyPr>
            <a:normAutofit/>
          </a:bodyPr>
          <a:lstStyle/>
          <a:p>
            <a:pPr marL="0" indent="0">
              <a:buNone/>
            </a:pPr>
            <a:r>
              <a:rPr lang="en-GB" sz="1700" b="1" dirty="0">
                <a:solidFill>
                  <a:schemeClr val="tx1">
                    <a:alpha val="80000"/>
                  </a:schemeClr>
                </a:solidFill>
              </a:rPr>
              <a:t>Mr Raynerd</a:t>
            </a:r>
          </a:p>
          <a:p>
            <a:pPr>
              <a:buFontTx/>
              <a:buChar char="-"/>
            </a:pPr>
            <a:r>
              <a:rPr lang="en-GB" sz="1700" b="1" dirty="0">
                <a:solidFill>
                  <a:schemeClr val="tx1">
                    <a:alpha val="80000"/>
                  </a:schemeClr>
                </a:solidFill>
              </a:rPr>
              <a:t>Welcome and introductions</a:t>
            </a:r>
          </a:p>
          <a:p>
            <a:pPr>
              <a:buFontTx/>
              <a:buChar char="-"/>
            </a:pPr>
            <a:r>
              <a:rPr lang="en-GB" sz="1700" b="1" dirty="0">
                <a:solidFill>
                  <a:schemeClr val="tx1">
                    <a:alpha val="80000"/>
                  </a:schemeClr>
                </a:solidFill>
              </a:rPr>
              <a:t>Parent Portal</a:t>
            </a:r>
          </a:p>
          <a:p>
            <a:pPr>
              <a:buFontTx/>
              <a:buChar char="-"/>
            </a:pPr>
            <a:r>
              <a:rPr lang="en-GB" sz="1700" b="1" dirty="0" err="1">
                <a:solidFill>
                  <a:schemeClr val="tx1">
                    <a:alpha val="80000"/>
                  </a:schemeClr>
                </a:solidFill>
              </a:rPr>
              <a:t>GCSEPod</a:t>
            </a:r>
            <a:r>
              <a:rPr lang="en-GB" sz="1700" b="1" dirty="0">
                <a:solidFill>
                  <a:schemeClr val="tx1">
                    <a:alpha val="80000"/>
                  </a:schemeClr>
                </a:solidFill>
              </a:rPr>
              <a:t>   &amp; Online Resources</a:t>
            </a:r>
          </a:p>
          <a:p>
            <a:pPr marL="0" indent="0">
              <a:buNone/>
            </a:pPr>
            <a:endParaRPr lang="en-GB" sz="1700" b="1" dirty="0">
              <a:solidFill>
                <a:schemeClr val="tx1">
                  <a:alpha val="80000"/>
                </a:schemeClr>
              </a:solidFill>
            </a:endParaRPr>
          </a:p>
          <a:p>
            <a:pPr marL="0" indent="0">
              <a:buNone/>
            </a:pPr>
            <a:r>
              <a:rPr lang="en-GB" sz="1700" b="1" dirty="0">
                <a:solidFill>
                  <a:schemeClr val="tx1">
                    <a:alpha val="80000"/>
                  </a:schemeClr>
                </a:solidFill>
              </a:rPr>
              <a:t>Mrs Hegarty</a:t>
            </a:r>
          </a:p>
          <a:p>
            <a:pPr>
              <a:buFontTx/>
              <a:buChar char="-"/>
            </a:pPr>
            <a:r>
              <a:rPr lang="en-GB" sz="1700" b="1" dirty="0">
                <a:solidFill>
                  <a:schemeClr val="tx1">
                    <a:alpha val="80000"/>
                  </a:schemeClr>
                </a:solidFill>
              </a:rPr>
              <a:t>Assessment&amp; Exams</a:t>
            </a:r>
          </a:p>
          <a:p>
            <a:pPr>
              <a:buFontTx/>
              <a:buChar char="-"/>
            </a:pPr>
            <a:endParaRPr lang="en-GB" sz="1700" b="1" dirty="0">
              <a:solidFill>
                <a:schemeClr val="tx1">
                  <a:alpha val="80000"/>
                </a:schemeClr>
              </a:solidFill>
            </a:endParaRPr>
          </a:p>
          <a:p>
            <a:pPr marL="0" indent="0">
              <a:buNone/>
            </a:pPr>
            <a:r>
              <a:rPr lang="en-GB" sz="1700" b="1" dirty="0">
                <a:solidFill>
                  <a:schemeClr val="tx1">
                    <a:alpha val="80000"/>
                  </a:schemeClr>
                </a:solidFill>
              </a:rPr>
              <a:t>Mr Smith</a:t>
            </a:r>
          </a:p>
          <a:p>
            <a:pPr>
              <a:buFontTx/>
              <a:buChar char="-"/>
            </a:pPr>
            <a:r>
              <a:rPr lang="en-GB" sz="1700" b="1" dirty="0">
                <a:solidFill>
                  <a:schemeClr val="tx1">
                    <a:alpha val="80000"/>
                  </a:schemeClr>
                </a:solidFill>
              </a:rPr>
              <a:t>Homework &amp; PLCs </a:t>
            </a:r>
          </a:p>
          <a:p>
            <a:pPr>
              <a:buFontTx/>
              <a:buChar char="-"/>
            </a:pPr>
            <a:endParaRPr lang="en-GB" sz="1700" b="1" dirty="0">
              <a:solidFill>
                <a:schemeClr val="tx1">
                  <a:alpha val="80000"/>
                </a:schemeClr>
              </a:solidFill>
            </a:endParaRPr>
          </a:p>
          <a:p>
            <a:pPr marL="0" indent="0">
              <a:buNone/>
            </a:pPr>
            <a:r>
              <a:rPr lang="en-GB" sz="1700" b="1">
                <a:solidFill>
                  <a:schemeClr val="tx1">
                    <a:alpha val="80000"/>
                  </a:schemeClr>
                </a:solidFill>
              </a:rPr>
              <a:t>Miss Clough</a:t>
            </a:r>
            <a:endParaRPr lang="en-GB" sz="1700" b="1" dirty="0">
              <a:solidFill>
                <a:schemeClr val="tx1">
                  <a:alpha val="80000"/>
                </a:schemeClr>
              </a:solidFill>
            </a:endParaRPr>
          </a:p>
          <a:p>
            <a:pPr>
              <a:buFontTx/>
              <a:buChar char="-"/>
            </a:pPr>
            <a:r>
              <a:rPr lang="en-GB" sz="1700" b="1" dirty="0">
                <a:solidFill>
                  <a:schemeClr val="tx1">
                    <a:alpha val="80000"/>
                  </a:schemeClr>
                </a:solidFill>
              </a:rPr>
              <a:t>Revision Strategies</a:t>
            </a:r>
          </a:p>
          <a:p>
            <a:pPr>
              <a:buFontTx/>
              <a:buChar char="-"/>
            </a:pPr>
            <a:r>
              <a:rPr lang="en-GB" sz="1700" b="1" dirty="0">
                <a:solidFill>
                  <a:schemeClr val="tx1">
                    <a:alpha val="80000"/>
                  </a:schemeClr>
                </a:solidFill>
              </a:rPr>
              <a:t>Good Mental Health</a:t>
            </a:r>
          </a:p>
          <a:p>
            <a:pPr>
              <a:buFontTx/>
              <a:buChar char="-"/>
            </a:pPr>
            <a:endParaRPr lang="en-GB" sz="1700" b="1" dirty="0">
              <a:solidFill>
                <a:schemeClr val="tx1">
                  <a:alpha val="80000"/>
                </a:schemeClr>
              </a:solidFill>
            </a:endParaRPr>
          </a:p>
          <a:p>
            <a:pPr>
              <a:buFontTx/>
              <a:buChar char="-"/>
            </a:pPr>
            <a:endParaRPr lang="en-GB" sz="1100" dirty="0">
              <a:solidFill>
                <a:schemeClr val="tx1">
                  <a:alpha val="80000"/>
                </a:schemeClr>
              </a:solidFill>
            </a:endParaRPr>
          </a:p>
        </p:txBody>
      </p:sp>
    </p:spTree>
    <p:extLst>
      <p:ext uri="{BB962C8B-B14F-4D97-AF65-F5344CB8AC3E}">
        <p14:creationId xmlns:p14="http://schemas.microsoft.com/office/powerpoint/2010/main" val="396534375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2C478C-1C31-463E-A133-774A9265ED22}"/>
              </a:ext>
            </a:extLst>
          </p:cNvPr>
          <p:cNvPicPr>
            <a:picLocks noChangeAspect="1"/>
          </p:cNvPicPr>
          <p:nvPr/>
        </p:nvPicPr>
        <p:blipFill>
          <a:blip r:embed="rId2"/>
          <a:stretch>
            <a:fillRect/>
          </a:stretch>
        </p:blipFill>
        <p:spPr>
          <a:xfrm>
            <a:off x="0" y="133350"/>
            <a:ext cx="12192000" cy="6591300"/>
          </a:xfrm>
          <a:prstGeom prst="rect">
            <a:avLst/>
          </a:prstGeom>
        </p:spPr>
      </p:pic>
    </p:spTree>
    <p:extLst>
      <p:ext uri="{BB962C8B-B14F-4D97-AF65-F5344CB8AC3E}">
        <p14:creationId xmlns:p14="http://schemas.microsoft.com/office/powerpoint/2010/main" val="1372355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19" name="TextBox 18"/>
          <p:cNvSpPr txBox="1"/>
          <p:nvPr/>
        </p:nvSpPr>
        <p:spPr>
          <a:xfrm>
            <a:off x="365760" y="1671217"/>
            <a:ext cx="7620000" cy="286232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1. Accessible from any computer, </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laptop, smartphone or tablet</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 Keep up to date with your child’s assessment and homework information</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 Help focus revision</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4. Encourage independent learning</a:t>
            </a:r>
          </a:p>
        </p:txBody>
      </p:sp>
      <p:sp>
        <p:nvSpPr>
          <p:cNvPr id="12" name="TextBox 11"/>
          <p:cNvSpPr txBox="1"/>
          <p:nvPr/>
        </p:nvSpPr>
        <p:spPr>
          <a:xfrm>
            <a:off x="1524000" y="908721"/>
            <a:ext cx="50760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75000"/>
                    <a:lumOff val="25000"/>
                  </a:prstClr>
                </a:solidFill>
                <a:effectLst/>
                <a:uLnTx/>
                <a:uFillTx/>
                <a:latin typeface="Raleway"/>
                <a:ea typeface="+mn-ea"/>
                <a:cs typeface="+mn-cs"/>
              </a:rPr>
              <a:t>What is Doddle Parent?</a:t>
            </a:r>
          </a:p>
        </p:txBody>
      </p:sp>
      <p:pic>
        <p:nvPicPr>
          <p:cNvPr id="2054" name="Picture 6"/>
          <p:cNvPicPr>
            <a:picLocks noChangeAspect="1" noChangeArrowheads="1"/>
          </p:cNvPicPr>
          <p:nvPr/>
        </p:nvPicPr>
        <p:blipFill>
          <a:blip r:embed="rId3" cstate="print"/>
          <a:srcRect/>
          <a:stretch>
            <a:fillRect/>
          </a:stretch>
        </p:blipFill>
        <p:spPr bwMode="auto">
          <a:xfrm>
            <a:off x="8893310" y="785912"/>
            <a:ext cx="2932930" cy="5445224"/>
          </a:xfrm>
          <a:prstGeom prst="rect">
            <a:avLst/>
          </a:prstGeom>
          <a:noFill/>
          <a:ln w="9525">
            <a:noFill/>
            <a:miter lim="800000"/>
            <a:headEnd/>
            <a:tailEnd/>
          </a:ln>
        </p:spPr>
      </p:pic>
      <p:sp>
        <p:nvSpPr>
          <p:cNvPr id="2" name="TextBox 1">
            <a:extLst>
              <a:ext uri="{FF2B5EF4-FFF2-40B4-BE49-F238E27FC236}">
                <a16:creationId xmlns:a16="http://schemas.microsoft.com/office/drawing/2014/main" id="{1EF72DB5-03BB-4E3E-9501-124BEDDD3B0C}"/>
              </a:ext>
            </a:extLst>
          </p:cNvPr>
          <p:cNvSpPr txBox="1"/>
          <p:nvPr/>
        </p:nvSpPr>
        <p:spPr>
          <a:xfrm>
            <a:off x="365760" y="4907280"/>
            <a:ext cx="81686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If you are not already set up on this please go into your Parent Portal – e-mails an search for Doddle and you will find your personalised Parent Key and instructions how to set it 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GB"/>
          </a:p>
        </p:txBody>
      </p:sp>
      <p:sp>
        <p:nvSpPr>
          <p:cNvPr id="3" name="TextBox 2"/>
          <p:cNvSpPr txBox="1"/>
          <p:nvPr/>
        </p:nvSpPr>
        <p:spPr>
          <a:xfrm>
            <a:off x="2927648" y="836713"/>
            <a:ext cx="64087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lumMod val="75000"/>
                    <a:lumOff val="25000"/>
                  </a:prstClr>
                </a:solidFill>
                <a:effectLst/>
                <a:uLnTx/>
                <a:uFillTx/>
                <a:latin typeface="Raleway"/>
                <a:ea typeface="+mn-ea"/>
                <a:cs typeface="+mn-cs"/>
              </a:rPr>
              <a:t>Homework: What will you see?</a:t>
            </a:r>
          </a:p>
        </p:txBody>
      </p:sp>
      <p:sp>
        <p:nvSpPr>
          <p:cNvPr id="8" name="TextBox 7"/>
          <p:cNvSpPr txBox="1"/>
          <p:nvPr/>
        </p:nvSpPr>
        <p:spPr>
          <a:xfrm>
            <a:off x="1524000" y="4869161"/>
            <a:ext cx="9144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2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You can see all details of the homework your child has been set</a:t>
            </a:r>
          </a:p>
        </p:txBody>
      </p:sp>
      <p:pic>
        <p:nvPicPr>
          <p:cNvPr id="1027" name="Picture 3"/>
          <p:cNvPicPr>
            <a:picLocks noChangeAspect="1" noChangeArrowheads="1"/>
          </p:cNvPicPr>
          <p:nvPr/>
        </p:nvPicPr>
        <p:blipFill>
          <a:blip r:embed="rId3" cstate="print"/>
          <a:srcRect/>
          <a:stretch>
            <a:fillRect/>
          </a:stretch>
        </p:blipFill>
        <p:spPr bwMode="auto">
          <a:xfrm>
            <a:off x="8544272" y="1484785"/>
            <a:ext cx="1940106" cy="3263677"/>
          </a:xfrm>
          <a:prstGeom prst="rect">
            <a:avLst/>
          </a:prstGeom>
          <a:noFill/>
          <a:ln w="9525">
            <a:solidFill>
              <a:schemeClr val="tx1"/>
            </a:solidFill>
            <a:miter lim="800000"/>
            <a:headEnd/>
            <a:tailEnd/>
          </a:ln>
        </p:spPr>
      </p:pic>
      <p:pic>
        <p:nvPicPr>
          <p:cNvPr id="1030" name="Picture 6"/>
          <p:cNvPicPr>
            <a:picLocks noChangeAspect="1" noChangeArrowheads="1"/>
          </p:cNvPicPr>
          <p:nvPr/>
        </p:nvPicPr>
        <p:blipFill>
          <a:blip r:embed="rId4" cstate="print"/>
          <a:srcRect b="19395"/>
          <a:stretch>
            <a:fillRect/>
          </a:stretch>
        </p:blipFill>
        <p:spPr bwMode="auto">
          <a:xfrm>
            <a:off x="1703512" y="1556792"/>
            <a:ext cx="3764068" cy="2808312"/>
          </a:xfrm>
          <a:prstGeom prst="rect">
            <a:avLst/>
          </a:prstGeom>
          <a:noFill/>
          <a:ln w="9525">
            <a:solidFill>
              <a:schemeClr val="tx1"/>
            </a:solid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3287688" y="1916833"/>
            <a:ext cx="3330422" cy="2305231"/>
          </a:xfrm>
          <a:prstGeom prst="rect">
            <a:avLst/>
          </a:prstGeom>
          <a:noFill/>
          <a:ln w="9525">
            <a:solidFill>
              <a:schemeClr val="tx1"/>
            </a:solid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rot="277947">
            <a:off x="5529670" y="2917455"/>
            <a:ext cx="2820913" cy="1776954"/>
          </a:xfrm>
          <a:prstGeom prst="rect">
            <a:avLst/>
          </a:prstGeom>
          <a:noFill/>
          <a:ln w="9525">
            <a:solidFill>
              <a:schemeClr val="tx1"/>
            </a:solidFill>
            <a:miter lim="800000"/>
            <a:headEnd/>
            <a:tailEnd/>
          </a:ln>
        </p:spPr>
      </p:pic>
      <p:sp>
        <p:nvSpPr>
          <p:cNvPr id="9" name="TextBox 8"/>
          <p:cNvSpPr txBox="1"/>
          <p:nvPr/>
        </p:nvSpPr>
        <p:spPr>
          <a:xfrm>
            <a:off x="1524000" y="5301209"/>
            <a:ext cx="88924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2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You can view resources and even take quizzes yourself (don’t worry – answering questions won’t affect your child’s score!)</a:t>
            </a:r>
          </a:p>
        </p:txBody>
      </p:sp>
      <p:sp>
        <p:nvSpPr>
          <p:cNvPr id="10" name="TextBox 9"/>
          <p:cNvSpPr txBox="1"/>
          <p:nvPr/>
        </p:nvSpPr>
        <p:spPr>
          <a:xfrm>
            <a:off x="1524000" y="6021289"/>
            <a:ext cx="9144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2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You can see all homework they have submitted, including their quiz scores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60" name="Shape 260"/>
          <p:cNvPicPr preferRelativeResize="0"/>
          <p:nvPr/>
        </p:nvPicPr>
        <p:blipFill>
          <a:blip r:embed="rId3" cstate="print">
            <a:alphaModFix/>
          </a:blip>
          <a:stretch>
            <a:fillRect/>
          </a:stretch>
        </p:blipFill>
        <p:spPr>
          <a:xfrm>
            <a:off x="5755502" y="1839267"/>
            <a:ext cx="750799" cy="750799"/>
          </a:xfrm>
          <a:prstGeom prst="rect">
            <a:avLst/>
          </a:prstGeom>
          <a:noFill/>
          <a:ln>
            <a:noFill/>
          </a:ln>
        </p:spPr>
      </p:pic>
      <p:sp>
        <p:nvSpPr>
          <p:cNvPr id="4" name="Shape 342"/>
          <p:cNvSpPr txBox="1">
            <a:spLocks/>
          </p:cNvSpPr>
          <p:nvPr/>
        </p:nvSpPr>
        <p:spPr>
          <a:xfrm>
            <a:off x="1524000" y="908720"/>
            <a:ext cx="9144000" cy="635400"/>
          </a:xfrm>
          <a:prstGeom prst="rect">
            <a:avLst/>
          </a:prstGeom>
        </p:spPr>
        <p:txBody>
          <a:bodyPr vert="horz" lIns="91425" tIns="91425" rIns="91425" bIns="91425"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prstClr val="black">
                    <a:lumMod val="75000"/>
                    <a:lumOff val="25000"/>
                  </a:prstClr>
                </a:solidFill>
                <a:effectLst/>
                <a:uLnTx/>
                <a:uFillTx/>
                <a:latin typeface="Raleway" charset="0"/>
                <a:ea typeface="+mn-ea"/>
                <a:cs typeface="+mn-cs"/>
              </a:rPr>
              <a:t>Progress: What </a:t>
            </a:r>
            <a:r>
              <a:rPr kumimoji="0" lang="en" sz="3200" b="1" i="0" u="none" strike="noStrike" kern="1200" cap="none" spc="0" normalizeH="0" baseline="0" noProof="0" dirty="0">
                <a:ln>
                  <a:noFill/>
                </a:ln>
                <a:solidFill>
                  <a:prstClr val="black">
                    <a:lumMod val="75000"/>
                    <a:lumOff val="25000"/>
                  </a:prstClr>
                </a:solidFill>
                <a:effectLst/>
                <a:uLnTx/>
                <a:uFillTx/>
                <a:latin typeface="Raleway" charset="0"/>
                <a:ea typeface="+mn-ea"/>
                <a:cs typeface="+mn-cs"/>
              </a:rPr>
              <a:t>will you see?</a:t>
            </a:r>
          </a:p>
        </p:txBody>
      </p:sp>
      <p:pic>
        <p:nvPicPr>
          <p:cNvPr id="5122" name="Picture 2"/>
          <p:cNvPicPr>
            <a:picLocks noChangeAspect="1" noChangeArrowheads="1"/>
          </p:cNvPicPr>
          <p:nvPr/>
        </p:nvPicPr>
        <p:blipFill>
          <a:blip r:embed="rId4" cstate="print"/>
          <a:srcRect/>
          <a:stretch>
            <a:fillRect/>
          </a:stretch>
        </p:blipFill>
        <p:spPr bwMode="auto">
          <a:xfrm>
            <a:off x="6528049" y="2204865"/>
            <a:ext cx="4010545" cy="3376585"/>
          </a:xfrm>
          <a:prstGeom prst="rect">
            <a:avLst/>
          </a:prstGeom>
          <a:noFill/>
          <a:ln w="9525">
            <a:solidFill>
              <a:schemeClr val="tx1"/>
            </a:solid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4151784" y="1916832"/>
            <a:ext cx="2184666" cy="3888432"/>
          </a:xfrm>
          <a:prstGeom prst="rect">
            <a:avLst/>
          </a:prstGeom>
          <a:noFill/>
          <a:ln w="9525">
            <a:solidFill>
              <a:schemeClr val="tx1"/>
            </a:solidFill>
            <a:miter lim="800000"/>
            <a:headEnd/>
            <a:tailEnd/>
          </a:ln>
        </p:spPr>
      </p:pic>
      <p:sp>
        <p:nvSpPr>
          <p:cNvPr id="7" name="TextBox 6"/>
          <p:cNvSpPr txBox="1"/>
          <p:nvPr/>
        </p:nvSpPr>
        <p:spPr>
          <a:xfrm>
            <a:off x="1524000" y="1628800"/>
            <a:ext cx="262778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2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Track your child’s progress in every subject over time</a:t>
            </a:r>
          </a:p>
        </p:txBody>
      </p:sp>
      <p:sp>
        <p:nvSpPr>
          <p:cNvPr id="8" name="TextBox 7"/>
          <p:cNvSpPr txBox="1"/>
          <p:nvPr/>
        </p:nvSpPr>
        <p:spPr>
          <a:xfrm>
            <a:off x="1524000" y="5085184"/>
            <a:ext cx="25557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2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Know how your child is doing at all times</a:t>
            </a:r>
          </a:p>
        </p:txBody>
      </p:sp>
      <p:sp>
        <p:nvSpPr>
          <p:cNvPr id="9" name="TextBox 8"/>
          <p:cNvSpPr txBox="1"/>
          <p:nvPr/>
        </p:nvSpPr>
        <p:spPr>
          <a:xfrm>
            <a:off x="1524000" y="4221089"/>
            <a:ext cx="2483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2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Identify strong and weak points</a:t>
            </a:r>
          </a:p>
        </p:txBody>
      </p:sp>
      <p:sp>
        <p:nvSpPr>
          <p:cNvPr id="10" name="TextBox 9"/>
          <p:cNvSpPr txBox="1"/>
          <p:nvPr/>
        </p:nvSpPr>
        <p:spPr>
          <a:xfrm>
            <a:off x="1524000" y="2924944"/>
            <a:ext cx="262778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2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 Help them turn their red and amber scores to green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F049-59A5-406B-9B88-C4C39E556CC4}"/>
              </a:ext>
            </a:extLst>
          </p:cNvPr>
          <p:cNvSpPr>
            <a:spLocks noGrp="1"/>
          </p:cNvSpPr>
          <p:nvPr>
            <p:ph type="title"/>
          </p:nvPr>
        </p:nvSpPr>
        <p:spPr>
          <a:xfrm>
            <a:off x="1011382" y="320515"/>
            <a:ext cx="9300406" cy="1400530"/>
          </a:xfrm>
        </p:spPr>
        <p:txBody>
          <a:bodyPr/>
          <a:lstStyle/>
          <a:p>
            <a:r>
              <a:rPr lang="en-GB" sz="3600" dirty="0"/>
              <a:t>PLCs MUST be in books / folders</a:t>
            </a:r>
          </a:p>
        </p:txBody>
      </p:sp>
      <p:pic>
        <p:nvPicPr>
          <p:cNvPr id="3" name="Picture 2">
            <a:extLst>
              <a:ext uri="{FF2B5EF4-FFF2-40B4-BE49-F238E27FC236}">
                <a16:creationId xmlns:a16="http://schemas.microsoft.com/office/drawing/2014/main" id="{4BA836F3-F944-4DF3-8603-43F4A7750644}"/>
              </a:ext>
            </a:extLst>
          </p:cNvPr>
          <p:cNvPicPr>
            <a:picLocks noChangeAspect="1"/>
          </p:cNvPicPr>
          <p:nvPr/>
        </p:nvPicPr>
        <p:blipFill>
          <a:blip r:embed="rId2"/>
          <a:stretch>
            <a:fillRect/>
          </a:stretch>
        </p:blipFill>
        <p:spPr>
          <a:xfrm>
            <a:off x="1011382" y="1721045"/>
            <a:ext cx="9356416" cy="4901317"/>
          </a:xfrm>
          <a:prstGeom prst="rect">
            <a:avLst/>
          </a:prstGeom>
        </p:spPr>
      </p:pic>
      <p:sp>
        <p:nvSpPr>
          <p:cNvPr id="4" name="TextBox 3">
            <a:extLst>
              <a:ext uri="{FF2B5EF4-FFF2-40B4-BE49-F238E27FC236}">
                <a16:creationId xmlns:a16="http://schemas.microsoft.com/office/drawing/2014/main" id="{FEBDBFCB-480A-4EF7-9F51-13C7ED783721}"/>
              </a:ext>
            </a:extLst>
          </p:cNvPr>
          <p:cNvSpPr txBox="1"/>
          <p:nvPr/>
        </p:nvSpPr>
        <p:spPr>
          <a:xfrm>
            <a:off x="8967730" y="3429000"/>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03/09</a:t>
            </a:r>
          </a:p>
        </p:txBody>
      </p:sp>
      <p:sp>
        <p:nvSpPr>
          <p:cNvPr id="5" name="TextBox 4">
            <a:extLst>
              <a:ext uri="{FF2B5EF4-FFF2-40B4-BE49-F238E27FC236}">
                <a16:creationId xmlns:a16="http://schemas.microsoft.com/office/drawing/2014/main" id="{15297007-BE44-4F5C-B5BA-01E2F447B5B7}"/>
              </a:ext>
            </a:extLst>
          </p:cNvPr>
          <p:cNvSpPr txBox="1"/>
          <p:nvPr/>
        </p:nvSpPr>
        <p:spPr>
          <a:xfrm>
            <a:off x="8967730" y="3788428"/>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03/09</a:t>
            </a:r>
          </a:p>
        </p:txBody>
      </p:sp>
      <p:sp>
        <p:nvSpPr>
          <p:cNvPr id="6" name="TextBox 5">
            <a:extLst>
              <a:ext uri="{FF2B5EF4-FFF2-40B4-BE49-F238E27FC236}">
                <a16:creationId xmlns:a16="http://schemas.microsoft.com/office/drawing/2014/main" id="{8D7E6A5A-E683-4CF8-BFA7-15E8B52D4248}"/>
              </a:ext>
            </a:extLst>
          </p:cNvPr>
          <p:cNvSpPr txBox="1"/>
          <p:nvPr/>
        </p:nvSpPr>
        <p:spPr>
          <a:xfrm>
            <a:off x="8279638" y="4738171"/>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03/09</a:t>
            </a:r>
          </a:p>
        </p:txBody>
      </p:sp>
      <p:sp>
        <p:nvSpPr>
          <p:cNvPr id="7" name="TextBox 6">
            <a:extLst>
              <a:ext uri="{FF2B5EF4-FFF2-40B4-BE49-F238E27FC236}">
                <a16:creationId xmlns:a16="http://schemas.microsoft.com/office/drawing/2014/main" id="{93DCD2E5-E941-4EAB-9E6F-3A7449A0EB4F}"/>
              </a:ext>
            </a:extLst>
          </p:cNvPr>
          <p:cNvSpPr txBox="1"/>
          <p:nvPr/>
        </p:nvSpPr>
        <p:spPr>
          <a:xfrm>
            <a:off x="8935604" y="4738171"/>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07/09</a:t>
            </a:r>
          </a:p>
        </p:txBody>
      </p:sp>
      <p:sp>
        <p:nvSpPr>
          <p:cNvPr id="8" name="TextBox 7">
            <a:extLst>
              <a:ext uri="{FF2B5EF4-FFF2-40B4-BE49-F238E27FC236}">
                <a16:creationId xmlns:a16="http://schemas.microsoft.com/office/drawing/2014/main" id="{934AFFA0-CE05-4979-BC19-90D283A51C31}"/>
              </a:ext>
            </a:extLst>
          </p:cNvPr>
          <p:cNvSpPr txBox="1"/>
          <p:nvPr/>
        </p:nvSpPr>
        <p:spPr>
          <a:xfrm>
            <a:off x="9639759" y="3429000"/>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02/11</a:t>
            </a:r>
          </a:p>
        </p:txBody>
      </p:sp>
      <p:sp>
        <p:nvSpPr>
          <p:cNvPr id="9" name="TextBox 8">
            <a:extLst>
              <a:ext uri="{FF2B5EF4-FFF2-40B4-BE49-F238E27FC236}">
                <a16:creationId xmlns:a16="http://schemas.microsoft.com/office/drawing/2014/main" id="{77E29CE7-74BA-489A-8E50-19BAF29C2F6A}"/>
              </a:ext>
            </a:extLst>
          </p:cNvPr>
          <p:cNvSpPr txBox="1"/>
          <p:nvPr/>
        </p:nvSpPr>
        <p:spPr>
          <a:xfrm>
            <a:off x="9651239" y="3788428"/>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02/11</a:t>
            </a:r>
          </a:p>
        </p:txBody>
      </p:sp>
      <p:sp>
        <p:nvSpPr>
          <p:cNvPr id="10" name="TextBox 9">
            <a:extLst>
              <a:ext uri="{FF2B5EF4-FFF2-40B4-BE49-F238E27FC236}">
                <a16:creationId xmlns:a16="http://schemas.microsoft.com/office/drawing/2014/main" id="{A6C320C9-2341-4965-94AF-21CAE01B7FF0}"/>
              </a:ext>
            </a:extLst>
          </p:cNvPr>
          <p:cNvSpPr txBox="1"/>
          <p:nvPr/>
        </p:nvSpPr>
        <p:spPr>
          <a:xfrm>
            <a:off x="8935603" y="5136955"/>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02/11</a:t>
            </a:r>
          </a:p>
        </p:txBody>
      </p:sp>
      <p:sp>
        <p:nvSpPr>
          <p:cNvPr id="11" name="TextBox 10">
            <a:extLst>
              <a:ext uri="{FF2B5EF4-FFF2-40B4-BE49-F238E27FC236}">
                <a16:creationId xmlns:a16="http://schemas.microsoft.com/office/drawing/2014/main" id="{32C0DF8E-C3FA-4A4F-83E4-097FC683BCB9}"/>
              </a:ext>
            </a:extLst>
          </p:cNvPr>
          <p:cNvSpPr txBox="1"/>
          <p:nvPr/>
        </p:nvSpPr>
        <p:spPr>
          <a:xfrm>
            <a:off x="8263574" y="5480874"/>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02/11</a:t>
            </a:r>
          </a:p>
        </p:txBody>
      </p:sp>
      <p:sp>
        <p:nvSpPr>
          <p:cNvPr id="12" name="TextBox 11">
            <a:extLst>
              <a:ext uri="{FF2B5EF4-FFF2-40B4-BE49-F238E27FC236}">
                <a16:creationId xmlns:a16="http://schemas.microsoft.com/office/drawing/2014/main" id="{BD8A920C-1978-4EE6-B7A1-C51B2E598B06}"/>
              </a:ext>
            </a:extLst>
          </p:cNvPr>
          <p:cNvSpPr txBox="1"/>
          <p:nvPr/>
        </p:nvSpPr>
        <p:spPr>
          <a:xfrm>
            <a:off x="9597541" y="5879658"/>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02/11</a:t>
            </a:r>
          </a:p>
        </p:txBody>
      </p:sp>
      <p:sp>
        <p:nvSpPr>
          <p:cNvPr id="13" name="TextBox 12">
            <a:extLst>
              <a:ext uri="{FF2B5EF4-FFF2-40B4-BE49-F238E27FC236}">
                <a16:creationId xmlns:a16="http://schemas.microsoft.com/office/drawing/2014/main" id="{A0DD1B0A-2272-44DB-86E6-05A6827ACDFD}"/>
              </a:ext>
            </a:extLst>
          </p:cNvPr>
          <p:cNvSpPr txBox="1"/>
          <p:nvPr/>
        </p:nvSpPr>
        <p:spPr>
          <a:xfrm>
            <a:off x="8941576" y="6251010"/>
            <a:ext cx="67202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02/11</a:t>
            </a:r>
          </a:p>
        </p:txBody>
      </p:sp>
    </p:spTree>
    <p:extLst>
      <p:ext uri="{BB962C8B-B14F-4D97-AF65-F5344CB8AC3E}">
        <p14:creationId xmlns:p14="http://schemas.microsoft.com/office/powerpoint/2010/main" val="2628548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D16D-E917-4F1B-A73B-90028A02B81E}"/>
              </a:ext>
            </a:extLst>
          </p:cNvPr>
          <p:cNvSpPr>
            <a:spLocks noGrp="1"/>
          </p:cNvSpPr>
          <p:nvPr>
            <p:ph type="title"/>
          </p:nvPr>
        </p:nvSpPr>
        <p:spPr>
          <a:xfrm>
            <a:off x="7786713" y="848666"/>
            <a:ext cx="4405287" cy="5160665"/>
          </a:xfrm>
        </p:spPr>
        <p:txBody>
          <a:bodyPr vert="horz" lIns="91440" tIns="45720" rIns="91440" bIns="45720" rtlCol="0" anchor="b">
            <a:normAutofit/>
          </a:bodyPr>
          <a:lstStyle/>
          <a:p>
            <a:pPr>
              <a:lnSpc>
                <a:spcPct val="90000"/>
              </a:lnSpc>
            </a:pPr>
            <a:r>
              <a:rPr lang="en-US" sz="4600" dirty="0">
                <a:solidFill>
                  <a:srgbClr val="002060"/>
                </a:solidFill>
                <a:highlight>
                  <a:srgbClr val="FFFF00"/>
                </a:highlight>
              </a:rPr>
              <a:t>Doddle – exam skills too. </a:t>
            </a:r>
            <a:br>
              <a:rPr lang="en-US" sz="4600" dirty="0"/>
            </a:br>
            <a:r>
              <a:rPr lang="en-US" sz="4600" dirty="0"/>
              <a:t>[Not just content (knowledge and understanding) but the application of it too.]</a:t>
            </a:r>
          </a:p>
        </p:txBody>
      </p:sp>
      <p:pic>
        <p:nvPicPr>
          <p:cNvPr id="3" name="Picture 2">
            <a:extLst>
              <a:ext uri="{FF2B5EF4-FFF2-40B4-BE49-F238E27FC236}">
                <a16:creationId xmlns:a16="http://schemas.microsoft.com/office/drawing/2014/main" id="{34BC9A64-C1D1-4868-B06D-95118914087F}"/>
              </a:ext>
            </a:extLst>
          </p:cNvPr>
          <p:cNvPicPr>
            <a:picLocks noChangeAspect="1"/>
          </p:cNvPicPr>
          <p:nvPr/>
        </p:nvPicPr>
        <p:blipFill>
          <a:blip r:embed="rId2"/>
          <a:stretch>
            <a:fillRect/>
          </a:stretch>
        </p:blipFill>
        <p:spPr>
          <a:xfrm>
            <a:off x="200937" y="1325880"/>
            <a:ext cx="7126785" cy="4188315"/>
          </a:xfrm>
          <a:prstGeom prst="rect">
            <a:avLst/>
          </a:prstGeom>
          <a:effectLst/>
        </p:spPr>
      </p:pic>
    </p:spTree>
    <p:extLst>
      <p:ext uri="{BB962C8B-B14F-4D97-AF65-F5344CB8AC3E}">
        <p14:creationId xmlns:p14="http://schemas.microsoft.com/office/powerpoint/2010/main" val="1084310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F7D2-383A-4D32-B1B6-E30A6920CF55}"/>
              </a:ext>
            </a:extLst>
          </p:cNvPr>
          <p:cNvSpPr>
            <a:spLocks noGrp="1"/>
          </p:cNvSpPr>
          <p:nvPr>
            <p:ph type="title"/>
          </p:nvPr>
        </p:nvSpPr>
        <p:spPr>
          <a:xfrm>
            <a:off x="636916" y="4854346"/>
            <a:ext cx="9149350" cy="868026"/>
          </a:xfrm>
        </p:spPr>
        <p:txBody>
          <a:bodyPr vert="horz" lIns="91440" tIns="45720" rIns="91440" bIns="45720" rtlCol="0" anchor="b">
            <a:normAutofit/>
          </a:bodyPr>
          <a:lstStyle/>
          <a:p>
            <a:pPr>
              <a:lnSpc>
                <a:spcPct val="90000"/>
              </a:lnSpc>
            </a:pPr>
            <a:r>
              <a:rPr lang="en-US" sz="2600" dirty="0">
                <a:solidFill>
                  <a:srgbClr val="FF0000"/>
                </a:solidFill>
              </a:rPr>
              <a:t>RED</a:t>
            </a:r>
            <a:r>
              <a:rPr lang="en-US" sz="2600" dirty="0"/>
              <a:t> Doddle statements the basis for Now tasks / Homework = addressing learning gaps:</a:t>
            </a:r>
          </a:p>
        </p:txBody>
      </p:sp>
      <p:pic>
        <p:nvPicPr>
          <p:cNvPr id="3" name="Picture 2">
            <a:extLst>
              <a:ext uri="{FF2B5EF4-FFF2-40B4-BE49-F238E27FC236}">
                <a16:creationId xmlns:a16="http://schemas.microsoft.com/office/drawing/2014/main" id="{DEBB459E-3934-4E15-A764-6AE86058CB68}"/>
              </a:ext>
            </a:extLst>
          </p:cNvPr>
          <p:cNvPicPr>
            <a:picLocks noChangeAspect="1"/>
          </p:cNvPicPr>
          <p:nvPr/>
        </p:nvPicPr>
        <p:blipFill>
          <a:blip r:embed="rId2"/>
          <a:stretch>
            <a:fillRect/>
          </a:stretch>
        </p:blipFill>
        <p:spPr>
          <a:xfrm>
            <a:off x="1002311" y="335352"/>
            <a:ext cx="8168207" cy="4145365"/>
          </a:xfrm>
          <a:prstGeom prst="rect">
            <a:avLst/>
          </a:prstGeom>
          <a:effectLst/>
        </p:spPr>
      </p:pic>
    </p:spTree>
    <p:extLst>
      <p:ext uri="{BB962C8B-B14F-4D97-AF65-F5344CB8AC3E}">
        <p14:creationId xmlns:p14="http://schemas.microsoft.com/office/powerpoint/2010/main" val="3694772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827213" y="847725"/>
            <a:ext cx="82296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altLang="en-US" sz="2400"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In Browse, you’ll find:</a:t>
            </a:r>
            <a:endParaRPr kumimoji="0" lang="en-GB" altLang="en-US" sz="2400" b="1"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endParaRPr>
          </a:p>
        </p:txBody>
      </p:sp>
      <p:pic>
        <p:nvPicPr>
          <p:cNvPr id="8199" name="Picture 15" descr="next_btn_colour">
            <a:hlinkClick r:id="" action="ppaction://hlinkshowjump?jump=nex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2675" y="6096000"/>
            <a:ext cx="6286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6" descr="back_btn_colour">
            <a:hlinkClick r:id="" action="ppaction://hlinkshowjump?jump=previous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6097588"/>
            <a:ext cx="6381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screenshot1"/>
          <p:cNvPicPr>
            <a:picLocks noChangeAspect="1" noChangeArrowheads="1"/>
          </p:cNvPicPr>
          <p:nvPr/>
        </p:nvPicPr>
        <p:blipFill>
          <a:blip r:embed="rId4">
            <a:extLst>
              <a:ext uri="{28A0092B-C50C-407E-A947-70E740481C1C}">
                <a14:useLocalDpi xmlns:a14="http://schemas.microsoft.com/office/drawing/2010/main" val="0"/>
              </a:ext>
            </a:extLst>
          </a:blip>
          <a:srcRect b="8597"/>
          <a:stretch>
            <a:fillRect/>
          </a:stretch>
        </p:blipFill>
        <p:spPr bwMode="auto">
          <a:xfrm>
            <a:off x="7661275" y="4625975"/>
            <a:ext cx="2286000" cy="1568450"/>
          </a:xfrm>
          <a:prstGeom prst="rect">
            <a:avLst/>
          </a:prstGeom>
          <a:noFill/>
          <a:ln w="38100">
            <a:solidFill>
              <a:srgbClr val="00B298"/>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15" descr="screensho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6238" y="993776"/>
            <a:ext cx="2247900" cy="1685925"/>
          </a:xfrm>
          <a:prstGeom prst="rect">
            <a:avLst/>
          </a:prstGeom>
          <a:noFill/>
          <a:ln w="38100">
            <a:solidFill>
              <a:srgbClr val="00B298"/>
            </a:solidFill>
            <a:miter lim="800000"/>
            <a:headEnd/>
            <a:tailEnd/>
          </a:ln>
          <a:extLst>
            <a:ext uri="{909E8E84-426E-40DD-AFC4-6F175D3DCCD1}">
              <a14:hiddenFill xmlns:a14="http://schemas.microsoft.com/office/drawing/2010/main">
                <a:solidFill>
                  <a:srgbClr val="FFFFFF"/>
                </a:solidFill>
              </a14:hiddenFill>
            </a:ext>
          </a:extLst>
        </p:spPr>
      </p:pic>
      <p:sp>
        <p:nvSpPr>
          <p:cNvPr id="15367" name="TextBox 16"/>
          <p:cNvSpPr txBox="1">
            <a:spLocks noChangeArrowheads="1"/>
          </p:cNvSpPr>
          <p:nvPr/>
        </p:nvSpPr>
        <p:spPr bwMode="auto">
          <a:xfrm>
            <a:off x="2308225" y="1643063"/>
            <a:ext cx="5746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Presentations</a:t>
            </a:r>
            <a:r>
              <a:rPr kumimoji="0" lang="en-GB" altLang="en-US" sz="24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 in-depth introductions to whatever you’re studying.</a:t>
            </a:r>
          </a:p>
        </p:txBody>
      </p:sp>
      <p:sp>
        <p:nvSpPr>
          <p:cNvPr id="18" name="TextBox 17"/>
          <p:cNvSpPr txBox="1">
            <a:spLocks noChangeArrowheads="1"/>
          </p:cNvSpPr>
          <p:nvPr/>
        </p:nvSpPr>
        <p:spPr bwMode="auto">
          <a:xfrm>
            <a:off x="2339976" y="2763838"/>
            <a:ext cx="54213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Worksheets</a:t>
            </a:r>
            <a:r>
              <a:rPr kumimoji="0" lang="en-GB" altLang="en-US" sz="24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 – use these during exam preparation to vary your revision.</a:t>
            </a:r>
          </a:p>
        </p:txBody>
      </p:sp>
      <p:sp>
        <p:nvSpPr>
          <p:cNvPr id="19" name="TextBox 18"/>
          <p:cNvSpPr txBox="1">
            <a:spLocks noChangeArrowheads="1"/>
          </p:cNvSpPr>
          <p:nvPr/>
        </p:nvSpPr>
        <p:spPr bwMode="auto">
          <a:xfrm>
            <a:off x="2362200" y="3919538"/>
            <a:ext cx="55514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srgbClr val="9608E7"/>
                </a:solidFill>
                <a:effectLst/>
                <a:uLnTx/>
                <a:uFillTx/>
                <a:latin typeface="Arial" panose="020B0604020202020204" pitchFamily="34" charset="0"/>
                <a:ea typeface="+mn-ea"/>
                <a:cs typeface="Arial" panose="020B0604020202020204" pitchFamily="34" charset="0"/>
              </a:rPr>
              <a:t>Revision</a:t>
            </a:r>
            <a:r>
              <a:rPr kumimoji="0" lang="en-GB" alt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 – quickly recap a topic when you’re revising for exams.</a:t>
            </a:r>
          </a:p>
        </p:txBody>
      </p:sp>
      <p:sp>
        <p:nvSpPr>
          <p:cNvPr id="20" name="TextBox 19"/>
          <p:cNvSpPr txBox="1">
            <a:spLocks noChangeArrowheads="1"/>
          </p:cNvSpPr>
          <p:nvPr/>
        </p:nvSpPr>
        <p:spPr bwMode="auto">
          <a:xfrm>
            <a:off x="2373313" y="4940300"/>
            <a:ext cx="45259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srgbClr val="FF003E"/>
                </a:solidFill>
                <a:effectLst/>
                <a:uLnTx/>
                <a:uFillTx/>
                <a:latin typeface="Arial" panose="020B0604020202020204" pitchFamily="34" charset="0"/>
                <a:ea typeface="+mn-ea"/>
                <a:cs typeface="Arial" panose="020B0604020202020204" pitchFamily="34" charset="0"/>
              </a:rPr>
              <a:t>Interactives</a:t>
            </a:r>
            <a:r>
              <a:rPr kumimoji="0" lang="en-GB" altLang="en-US" sz="2400" b="0" i="0" u="none" strike="noStrike" kern="1200" cap="none" spc="0" normalizeH="0" baseline="0" noProof="0">
                <a:ln>
                  <a:noFill/>
                </a:ln>
                <a:solidFill>
                  <a:srgbClr val="000066"/>
                </a:solidFill>
                <a:effectLst/>
                <a:uLnTx/>
                <a:uFillTx/>
                <a:latin typeface="Arial" panose="020B0604020202020204" pitchFamily="34" charset="0"/>
                <a:ea typeface="+mn-ea"/>
                <a:cs typeface="Arial" panose="020B0604020202020204" pitchFamily="34" charset="0"/>
              </a:rPr>
              <a:t> – animations and activities that let you see ideas in action.</a:t>
            </a:r>
          </a:p>
        </p:txBody>
      </p:sp>
      <p:pic>
        <p:nvPicPr>
          <p:cNvPr id="15371" name="Picture 20" descr="presentatio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0214" y="1743076"/>
            <a:ext cx="56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interactiv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00214" y="5160964"/>
            <a:ext cx="56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revision.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00214" y="4022726"/>
            <a:ext cx="56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document.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00214" y="2882901"/>
            <a:ext cx="56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17"/>
          <p:cNvPicPr>
            <a:picLocks noChangeAspect="1" noChangeArrowheads="1"/>
          </p:cNvPicPr>
          <p:nvPr/>
        </p:nvPicPr>
        <p:blipFill>
          <a:blip r:embed="rId10">
            <a:extLst>
              <a:ext uri="{28A0092B-C50C-407E-A947-70E740481C1C}">
                <a14:useLocalDpi xmlns:a14="http://schemas.microsoft.com/office/drawing/2010/main" val="0"/>
              </a:ext>
            </a:extLst>
          </a:blip>
          <a:srcRect l="4568" t="11481" r="6966" b="2805"/>
          <a:stretch>
            <a:fillRect/>
          </a:stretch>
        </p:blipFill>
        <p:spPr bwMode="auto">
          <a:xfrm>
            <a:off x="8045450" y="2841625"/>
            <a:ext cx="2470150" cy="1595438"/>
          </a:xfrm>
          <a:prstGeom prst="rect">
            <a:avLst/>
          </a:prstGeom>
          <a:noFill/>
          <a:ln w="38100">
            <a:solidFill>
              <a:srgbClr val="00B298"/>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2386" y="60297"/>
            <a:ext cx="75608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sng" strike="noStrike" kern="1200" cap="none" spc="0" normalizeH="0" baseline="0" noProof="0" dirty="0">
                <a:ln>
                  <a:noFill/>
                </a:ln>
                <a:solidFill>
                  <a:prstClr val="black"/>
                </a:solidFill>
                <a:effectLst/>
                <a:uLnTx/>
                <a:uFillTx/>
                <a:latin typeface="Calibri" panose="020F0502020204030204"/>
                <a:ea typeface="+mn-ea"/>
                <a:cs typeface="+mn-cs"/>
              </a:rPr>
              <a:t>Independent Learners</a:t>
            </a:r>
          </a:p>
        </p:txBody>
      </p:sp>
    </p:spTree>
    <p:extLst>
      <p:ext uri="{BB962C8B-B14F-4D97-AF65-F5344CB8AC3E}">
        <p14:creationId xmlns:p14="http://schemas.microsoft.com/office/powerpoint/2010/main" val="3251009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AC59-D984-46BD-877B-C2249B589D86}"/>
              </a:ext>
            </a:extLst>
          </p:cNvPr>
          <p:cNvSpPr>
            <a:spLocks noGrp="1"/>
          </p:cNvSpPr>
          <p:nvPr>
            <p:ph type="title"/>
          </p:nvPr>
        </p:nvSpPr>
        <p:spPr/>
        <p:txBody>
          <a:bodyPr/>
          <a:lstStyle/>
          <a:p>
            <a:r>
              <a:rPr lang="en-GB" dirty="0"/>
              <a:t>Doddle resources:</a:t>
            </a:r>
          </a:p>
        </p:txBody>
      </p:sp>
      <p:pic>
        <p:nvPicPr>
          <p:cNvPr id="4" name="Picture 3">
            <a:extLst>
              <a:ext uri="{FF2B5EF4-FFF2-40B4-BE49-F238E27FC236}">
                <a16:creationId xmlns:a16="http://schemas.microsoft.com/office/drawing/2014/main" id="{C96758F7-B96C-4778-B222-15876D8D261D}"/>
              </a:ext>
            </a:extLst>
          </p:cNvPr>
          <p:cNvPicPr>
            <a:picLocks noChangeAspect="1"/>
          </p:cNvPicPr>
          <p:nvPr/>
        </p:nvPicPr>
        <p:blipFill>
          <a:blip r:embed="rId2"/>
          <a:stretch>
            <a:fillRect/>
          </a:stretch>
        </p:blipFill>
        <p:spPr>
          <a:xfrm>
            <a:off x="1128712" y="1768475"/>
            <a:ext cx="9934575" cy="4724400"/>
          </a:xfrm>
          <a:prstGeom prst="rect">
            <a:avLst/>
          </a:prstGeom>
        </p:spPr>
      </p:pic>
    </p:spTree>
    <p:extLst>
      <p:ext uri="{BB962C8B-B14F-4D97-AF65-F5344CB8AC3E}">
        <p14:creationId xmlns:p14="http://schemas.microsoft.com/office/powerpoint/2010/main" val="2671474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3862-A975-40F1-8DE2-304B4614C7E8}"/>
              </a:ext>
            </a:extLst>
          </p:cNvPr>
          <p:cNvSpPr>
            <a:spLocks noGrp="1"/>
          </p:cNvSpPr>
          <p:nvPr>
            <p:ph type="title"/>
          </p:nvPr>
        </p:nvSpPr>
        <p:spPr>
          <a:xfrm>
            <a:off x="838200" y="365125"/>
            <a:ext cx="10515600" cy="772559"/>
          </a:xfrm>
        </p:spPr>
        <p:txBody>
          <a:bodyPr/>
          <a:lstStyle/>
          <a:p>
            <a:r>
              <a:rPr lang="en-GB" u="sng" dirty="0"/>
              <a:t>Other resources/how to revise/prepare</a:t>
            </a:r>
            <a:r>
              <a:rPr lang="en-GB" dirty="0"/>
              <a:t>:</a:t>
            </a:r>
          </a:p>
        </p:txBody>
      </p:sp>
      <p:sp>
        <p:nvSpPr>
          <p:cNvPr id="3" name="Content Placeholder 2">
            <a:extLst>
              <a:ext uri="{FF2B5EF4-FFF2-40B4-BE49-F238E27FC236}">
                <a16:creationId xmlns:a16="http://schemas.microsoft.com/office/drawing/2014/main" id="{A598F11D-7944-4522-8798-4DD1BDACE70E}"/>
              </a:ext>
            </a:extLst>
          </p:cNvPr>
          <p:cNvSpPr>
            <a:spLocks noGrp="1"/>
          </p:cNvSpPr>
          <p:nvPr>
            <p:ph idx="1"/>
          </p:nvPr>
        </p:nvSpPr>
        <p:spPr>
          <a:xfrm>
            <a:off x="838200" y="1456660"/>
            <a:ext cx="10515600" cy="4720303"/>
          </a:xfrm>
        </p:spPr>
        <p:txBody>
          <a:bodyPr/>
          <a:lstStyle/>
          <a:p>
            <a:r>
              <a:rPr lang="en-GB" dirty="0"/>
              <a:t>Exam board website – past questions</a:t>
            </a:r>
          </a:p>
          <a:p>
            <a:r>
              <a:rPr lang="en-GB" dirty="0"/>
              <a:t>Revision guides</a:t>
            </a:r>
          </a:p>
          <a:p>
            <a:r>
              <a:rPr lang="en-GB" dirty="0"/>
              <a:t>Teams</a:t>
            </a:r>
          </a:p>
          <a:p>
            <a:r>
              <a:rPr lang="en-GB" dirty="0"/>
              <a:t>Seneca Learning</a:t>
            </a:r>
          </a:p>
          <a:p>
            <a:r>
              <a:rPr lang="en-GB" dirty="0"/>
              <a:t>GCSE POD</a:t>
            </a:r>
          </a:p>
          <a:p>
            <a:r>
              <a:rPr lang="en-GB" dirty="0"/>
              <a:t>Textbooks</a:t>
            </a:r>
          </a:p>
          <a:p>
            <a:r>
              <a:rPr lang="en-GB" dirty="0"/>
              <a:t>The internet – BBC Bitesize etc</a:t>
            </a:r>
          </a:p>
          <a:p>
            <a:r>
              <a:rPr lang="en-GB" dirty="0"/>
              <a:t>Folder notes / course booklets</a:t>
            </a:r>
          </a:p>
          <a:p>
            <a:r>
              <a:rPr lang="en-GB" dirty="0"/>
              <a:t>Subject specific resources / websites e.g. Kerboodle, My Maths</a:t>
            </a:r>
          </a:p>
        </p:txBody>
      </p:sp>
    </p:spTree>
    <p:extLst>
      <p:ext uri="{BB962C8B-B14F-4D97-AF65-F5344CB8AC3E}">
        <p14:creationId xmlns:p14="http://schemas.microsoft.com/office/powerpoint/2010/main" val="3634289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05CA8-CD33-5E00-B377-08BA80F25E4A}"/>
              </a:ext>
            </a:extLst>
          </p:cNvPr>
          <p:cNvSpPr>
            <a:spLocks noGrp="1"/>
          </p:cNvSpPr>
          <p:nvPr>
            <p:ph type="title"/>
          </p:nvPr>
        </p:nvSpPr>
        <p:spPr/>
        <p:txBody>
          <a:bodyPr/>
          <a:lstStyle/>
          <a:p>
            <a:r>
              <a:rPr lang="en-GB" dirty="0"/>
              <a:t>The Importance of you…. </a:t>
            </a:r>
          </a:p>
        </p:txBody>
      </p:sp>
      <p:sp>
        <p:nvSpPr>
          <p:cNvPr id="3" name="Content Placeholder 2">
            <a:extLst>
              <a:ext uri="{FF2B5EF4-FFF2-40B4-BE49-F238E27FC236}">
                <a16:creationId xmlns:a16="http://schemas.microsoft.com/office/drawing/2014/main" id="{41BA4B70-403F-2312-9D1C-AA6DB6310294}"/>
              </a:ext>
            </a:extLst>
          </p:cNvPr>
          <p:cNvSpPr>
            <a:spLocks noGrp="1"/>
          </p:cNvSpPr>
          <p:nvPr>
            <p:ph idx="1"/>
          </p:nvPr>
        </p:nvSpPr>
        <p:spPr>
          <a:xfrm>
            <a:off x="772886" y="1690688"/>
            <a:ext cx="10515600" cy="5167312"/>
          </a:xfrm>
        </p:spPr>
        <p:txBody>
          <a:bodyPr>
            <a:normAutofit/>
          </a:bodyPr>
          <a:lstStyle/>
          <a:p>
            <a:pPr marL="0" indent="0" algn="ctr">
              <a:buNone/>
            </a:pPr>
            <a:endParaRPr lang="en-GB" b="1" dirty="0"/>
          </a:p>
          <a:p>
            <a:pPr marL="0" indent="0" algn="ctr">
              <a:buNone/>
            </a:pPr>
            <a:r>
              <a:rPr lang="en-GB" b="1" dirty="0"/>
              <a:t>Parental engagement has a large and positive impact on children’s learning. </a:t>
            </a:r>
          </a:p>
          <a:p>
            <a:pPr marL="0" indent="0">
              <a:buNone/>
            </a:pPr>
            <a:endParaRPr lang="en-GB" dirty="0"/>
          </a:p>
          <a:p>
            <a:pPr marL="0" indent="0">
              <a:buNone/>
            </a:pPr>
            <a:endParaRPr lang="en-GB" dirty="0"/>
          </a:p>
          <a:p>
            <a:pPr marL="0" indent="0">
              <a:buNone/>
            </a:pPr>
            <a:endParaRPr lang="en-GB" dirty="0"/>
          </a:p>
          <a:p>
            <a:pPr marL="0" indent="0">
              <a:buNone/>
            </a:pPr>
            <a:r>
              <a:rPr lang="en-GB" dirty="0"/>
              <a:t>This was the single most important finding from a recent and a</a:t>
            </a:r>
          </a:p>
          <a:p>
            <a:pPr marL="0" indent="0">
              <a:buNone/>
            </a:pPr>
            <a:r>
              <a:rPr lang="en-GB" dirty="0"/>
              <a:t>authoritative review of the evidence</a:t>
            </a:r>
          </a:p>
          <a:p>
            <a:pPr marL="0" indent="0">
              <a:buNone/>
            </a:pPr>
            <a:endParaRPr lang="en-GB" dirty="0"/>
          </a:p>
          <a:p>
            <a:pPr marL="0" indent="0">
              <a:buNone/>
            </a:pPr>
            <a:r>
              <a:rPr lang="en-GB" dirty="0">
                <a:hlinkClick r:id="rId2"/>
              </a:rPr>
              <a:t>Review of best practice in parental engagement - GOV.UK (www.gov.uk)</a:t>
            </a:r>
            <a:endParaRPr lang="en-GB" dirty="0"/>
          </a:p>
        </p:txBody>
      </p:sp>
    </p:spTree>
    <p:extLst>
      <p:ext uri="{BB962C8B-B14F-4D97-AF65-F5344CB8AC3E}">
        <p14:creationId xmlns:p14="http://schemas.microsoft.com/office/powerpoint/2010/main" val="3889742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982F-9949-4029-865B-FE6CCD6EA486}"/>
              </a:ext>
            </a:extLst>
          </p:cNvPr>
          <p:cNvSpPr>
            <a:spLocks noGrp="1"/>
          </p:cNvSpPr>
          <p:nvPr>
            <p:ph type="title"/>
          </p:nvPr>
        </p:nvSpPr>
        <p:spPr>
          <a:xfrm>
            <a:off x="374374" y="75010"/>
            <a:ext cx="10515600" cy="1325563"/>
          </a:xfrm>
        </p:spPr>
        <p:txBody>
          <a:bodyPr/>
          <a:lstStyle/>
          <a:p>
            <a:r>
              <a:rPr lang="en-GB" dirty="0"/>
              <a:t>Hard work and high standards =</a:t>
            </a:r>
          </a:p>
        </p:txBody>
      </p:sp>
      <p:pic>
        <p:nvPicPr>
          <p:cNvPr id="3" name="Picture 2">
            <a:extLst>
              <a:ext uri="{FF2B5EF4-FFF2-40B4-BE49-F238E27FC236}">
                <a16:creationId xmlns:a16="http://schemas.microsoft.com/office/drawing/2014/main" id="{F3BEDD0A-ECC7-4045-BC77-D82712183B44}"/>
              </a:ext>
            </a:extLst>
          </p:cNvPr>
          <p:cNvPicPr>
            <a:picLocks noChangeAspect="1"/>
          </p:cNvPicPr>
          <p:nvPr/>
        </p:nvPicPr>
        <p:blipFill>
          <a:blip r:embed="rId2"/>
          <a:stretch>
            <a:fillRect/>
          </a:stretch>
        </p:blipFill>
        <p:spPr>
          <a:xfrm>
            <a:off x="980662" y="1400573"/>
            <a:ext cx="10247686" cy="5457426"/>
          </a:xfrm>
          <a:prstGeom prst="rect">
            <a:avLst/>
          </a:prstGeom>
        </p:spPr>
      </p:pic>
    </p:spTree>
    <p:extLst>
      <p:ext uri="{BB962C8B-B14F-4D97-AF65-F5344CB8AC3E}">
        <p14:creationId xmlns:p14="http://schemas.microsoft.com/office/powerpoint/2010/main" val="2591503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9F11AA-8DED-4B7C-B532-541C312D0514}"/>
              </a:ext>
            </a:extLst>
          </p:cNvPr>
          <p:cNvSpPr txBox="1">
            <a:spLocks/>
          </p:cNvSpPr>
          <p:nvPr/>
        </p:nvSpPr>
        <p:spPr>
          <a:xfrm>
            <a:off x="0" y="-13252"/>
            <a:ext cx="12192000" cy="1025525"/>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Light" panose="020F0302020204030204"/>
                <a:ea typeface="+mj-ea"/>
                <a:cs typeface="+mj-cs"/>
              </a:rPr>
              <a:t>Why Retrieval practice?</a:t>
            </a:r>
          </a:p>
        </p:txBody>
      </p:sp>
      <p:sp>
        <p:nvSpPr>
          <p:cNvPr id="5" name="Content Placeholder 2">
            <a:extLst>
              <a:ext uri="{FF2B5EF4-FFF2-40B4-BE49-F238E27FC236}">
                <a16:creationId xmlns:a16="http://schemas.microsoft.com/office/drawing/2014/main" id="{15415154-A36F-4088-92C3-0D3103A61E6C}"/>
              </a:ext>
            </a:extLst>
          </p:cNvPr>
          <p:cNvSpPr txBox="1">
            <a:spLocks/>
          </p:cNvSpPr>
          <p:nvPr/>
        </p:nvSpPr>
        <p:spPr>
          <a:xfrm>
            <a:off x="160107" y="1467118"/>
            <a:ext cx="11871786" cy="5038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Retrieval practice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is a learning strategy where students focus on getting information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out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Through the act of retrieval, or calling information to mind, memory for that information is strengthened and forgetting is less likely to occur.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aim of independent study and revision is to be able to retrieve previously learnt knowledge so that it is secure in your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long term memory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This ensures that you have a good level of working subject knowledge and enables you to access the conceptual understanding which is taught in class by reducing your cognitive load.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315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3693"/>
            <a:ext cx="12192000" cy="43844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50" normalizeH="0" baseline="0" noProof="0" dirty="0">
                <a:ln>
                  <a:noFill/>
                </a:ln>
                <a:solidFill>
                  <a:prstClr val="white"/>
                </a:solidFill>
                <a:effectLst/>
                <a:uLnTx/>
                <a:uFillTx/>
                <a:latin typeface="Calibri" panose="020F0502020204030204"/>
                <a:ea typeface="+mn-ea"/>
                <a:cs typeface="+mn-cs"/>
              </a:rPr>
              <a:t>Look Say Cover Write Check </a:t>
            </a:r>
          </a:p>
        </p:txBody>
      </p:sp>
      <p:sp>
        <p:nvSpPr>
          <p:cNvPr id="2" name="Rectangle 1"/>
          <p:cNvSpPr/>
          <p:nvPr/>
        </p:nvSpPr>
        <p:spPr>
          <a:xfrm>
            <a:off x="0" y="582138"/>
            <a:ext cx="1129635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LOOK SAY COVER WRITE CHECK x3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LOOK</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 Read the specific knowledge you need to learn.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SAY</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 Read out loud the specific knowledge you need to learn.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COVER</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 Cover the knowledge.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WRITE</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 Write out everything you can remember from knowledge organiser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CHECK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Check that you have all the knowledge needed and it is correct. Any content that is missing or incorrect use a red pen to illustrate the gaps in your knowledge that you have corrected.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x3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Repeat 3 times.</a:t>
            </a:r>
          </a:p>
        </p:txBody>
      </p:sp>
      <p:graphicFrame>
        <p:nvGraphicFramePr>
          <p:cNvPr id="5" name="Table 4"/>
          <p:cNvGraphicFramePr>
            <a:graphicFrameLocks noGrp="1"/>
          </p:cNvGraphicFramePr>
          <p:nvPr/>
        </p:nvGraphicFramePr>
        <p:xfrm>
          <a:off x="496390" y="2521130"/>
          <a:ext cx="11482250" cy="4140926"/>
        </p:xfrm>
        <a:graphic>
          <a:graphicData uri="http://schemas.openxmlformats.org/drawingml/2006/table">
            <a:tbl>
              <a:tblPr firstRow="1" firstCol="1" bandRow="1"/>
              <a:tblGrid>
                <a:gridCol w="1505419">
                  <a:extLst>
                    <a:ext uri="{9D8B030D-6E8A-4147-A177-3AD203B41FA5}">
                      <a16:colId xmlns:a16="http://schemas.microsoft.com/office/drawing/2014/main" val="3557178727"/>
                    </a:ext>
                  </a:extLst>
                </a:gridCol>
                <a:gridCol w="9976831">
                  <a:extLst>
                    <a:ext uri="{9D8B030D-6E8A-4147-A177-3AD203B41FA5}">
                      <a16:colId xmlns:a16="http://schemas.microsoft.com/office/drawing/2014/main" val="2131065338"/>
                    </a:ext>
                  </a:extLst>
                </a:gridCol>
              </a:tblGrid>
              <a:tr h="398780">
                <a:tc>
                  <a:txBody>
                    <a:bodyPr/>
                    <a:lstStyle/>
                    <a:p>
                      <a:pPr algn="ctr">
                        <a:lnSpc>
                          <a:spcPct val="107000"/>
                        </a:lnSpc>
                        <a:spcAft>
                          <a:spcPts val="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Round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Knowledge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109953023"/>
                  </a:ext>
                </a:extLst>
              </a:tr>
              <a:tr h="1274538">
                <a:tc>
                  <a:txBody>
                    <a:bodyPr/>
                    <a:lstStyle/>
                    <a:p>
                      <a:pPr algn="ctr">
                        <a:lnSpc>
                          <a:spcPct val="107000"/>
                        </a:lnSpc>
                        <a:spcAft>
                          <a:spcPts val="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1</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166934"/>
                  </a:ext>
                </a:extLst>
              </a:tr>
              <a:tr h="1193070">
                <a:tc>
                  <a:txBody>
                    <a:bodyPr/>
                    <a:lstStyle/>
                    <a:p>
                      <a:pPr algn="ctr">
                        <a:lnSpc>
                          <a:spcPct val="107000"/>
                        </a:lnSpc>
                        <a:spcAft>
                          <a:spcPts val="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2</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 </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04120"/>
                  </a:ext>
                </a:extLst>
              </a:tr>
              <a:tr h="1274538">
                <a:tc>
                  <a:txBody>
                    <a:bodyPr/>
                    <a:lstStyle/>
                    <a:p>
                      <a:pPr algn="ctr">
                        <a:lnSpc>
                          <a:spcPct val="107000"/>
                        </a:lnSpc>
                        <a:spcAft>
                          <a:spcPts val="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3</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840015"/>
                  </a:ext>
                </a:extLst>
              </a:tr>
            </a:tbl>
          </a:graphicData>
        </a:graphic>
      </p:graphicFrame>
    </p:spTree>
    <p:extLst>
      <p:ext uri="{BB962C8B-B14F-4D97-AF65-F5344CB8AC3E}">
        <p14:creationId xmlns:p14="http://schemas.microsoft.com/office/powerpoint/2010/main" val="4274402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around the clock revision  A4 template"/>
          <p:cNvPicPr>
            <a:picLocks noChangeAspect="1" noChangeArrowheads="1"/>
          </p:cNvPicPr>
          <p:nvPr/>
        </p:nvPicPr>
        <p:blipFill rotWithShape="1">
          <a:blip r:embed="rId2">
            <a:extLst>
              <a:ext uri="{28A0092B-C50C-407E-A947-70E740481C1C}">
                <a14:useLocalDpi xmlns:a14="http://schemas.microsoft.com/office/drawing/2010/main" val="0"/>
              </a:ext>
            </a:extLst>
          </a:blip>
          <a:srcRect l="4191" t="12979" r="4086" b="14462"/>
          <a:stretch/>
        </p:blipFill>
        <p:spPr bwMode="auto">
          <a:xfrm>
            <a:off x="0" y="1085445"/>
            <a:ext cx="12192000" cy="58349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39078"/>
            <a:ext cx="12192000" cy="35280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50" normalizeH="0" baseline="0" noProof="0" dirty="0">
                <a:ln>
                  <a:noFill/>
                </a:ln>
                <a:solidFill>
                  <a:prstClr val="white"/>
                </a:solidFill>
                <a:effectLst/>
                <a:uLnTx/>
                <a:uFillTx/>
                <a:latin typeface="Calibri" panose="020F0502020204030204"/>
                <a:ea typeface="+mn-ea"/>
                <a:cs typeface="+mn-cs"/>
              </a:rPr>
              <a:t>Around the clock</a:t>
            </a:r>
          </a:p>
        </p:txBody>
      </p:sp>
      <p:sp>
        <p:nvSpPr>
          <p:cNvPr id="2" name="Rectangle 1"/>
          <p:cNvSpPr/>
          <p:nvPr/>
        </p:nvSpPr>
        <p:spPr>
          <a:xfrm>
            <a:off x="0" y="461666"/>
            <a:ext cx="121920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Chunk an hour into 4 x 15 minute slots over the month to practice retrieving a topic. By the end of the month complete a blank clock without looking at your Knowledge Organiser.  </a:t>
            </a:r>
          </a:p>
        </p:txBody>
      </p:sp>
    </p:spTree>
    <p:extLst>
      <p:ext uri="{BB962C8B-B14F-4D97-AF65-F5344CB8AC3E}">
        <p14:creationId xmlns:p14="http://schemas.microsoft.com/office/powerpoint/2010/main" val="3272260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078"/>
            <a:ext cx="12192000" cy="36587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50" normalizeH="0" baseline="0" noProof="0" dirty="0">
                <a:ln>
                  <a:noFill/>
                </a:ln>
                <a:solidFill>
                  <a:prstClr val="white"/>
                </a:solidFill>
                <a:effectLst/>
                <a:uLnTx/>
                <a:uFillTx/>
                <a:latin typeface="Calibri" panose="020F0502020204030204"/>
                <a:ea typeface="+mn-ea"/>
                <a:cs typeface="+mn-cs"/>
              </a:rPr>
              <a:t>Concept Mind Map</a:t>
            </a:r>
          </a:p>
        </p:txBody>
      </p:sp>
      <p:sp>
        <p:nvSpPr>
          <p:cNvPr id="2" name="Rectangle 1"/>
          <p:cNvSpPr/>
          <p:nvPr/>
        </p:nvSpPr>
        <p:spPr>
          <a:xfrm>
            <a:off x="0" y="471198"/>
            <a:ext cx="1129635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Create a mind map using the knowledge from your Knowledge Organiser. Break up the topics into key concepts and different categorise to practice retrieval. </a:t>
            </a:r>
          </a:p>
        </p:txBody>
      </p:sp>
      <p:pic>
        <p:nvPicPr>
          <p:cNvPr id="3" name="Picture 2"/>
          <p:cNvPicPr>
            <a:picLocks noChangeAspect="1"/>
          </p:cNvPicPr>
          <p:nvPr/>
        </p:nvPicPr>
        <p:blipFill>
          <a:blip r:embed="rId2"/>
          <a:stretch>
            <a:fillRect/>
          </a:stretch>
        </p:blipFill>
        <p:spPr>
          <a:xfrm>
            <a:off x="169817" y="814447"/>
            <a:ext cx="11665132" cy="6043553"/>
          </a:xfrm>
          <a:prstGeom prst="rect">
            <a:avLst/>
          </a:prstGeom>
        </p:spPr>
      </p:pic>
    </p:spTree>
    <p:extLst>
      <p:ext uri="{BB962C8B-B14F-4D97-AF65-F5344CB8AC3E}">
        <p14:creationId xmlns:p14="http://schemas.microsoft.com/office/powerpoint/2010/main" val="4090835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078"/>
            <a:ext cx="12192000" cy="3919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50" normalizeH="0" baseline="0" noProof="0" dirty="0">
                <a:ln>
                  <a:noFill/>
                </a:ln>
                <a:solidFill>
                  <a:prstClr val="white"/>
                </a:solidFill>
                <a:effectLst/>
                <a:uLnTx/>
                <a:uFillTx/>
                <a:latin typeface="Calibri" panose="020F0502020204030204"/>
                <a:ea typeface="+mn-ea"/>
                <a:cs typeface="+mn-cs"/>
              </a:rPr>
              <a:t>Shrink it</a:t>
            </a:r>
          </a:p>
        </p:txBody>
      </p:sp>
      <p:sp>
        <p:nvSpPr>
          <p:cNvPr id="7" name="Rounded Rectangle 6"/>
          <p:cNvSpPr/>
          <p:nvPr/>
        </p:nvSpPr>
        <p:spPr>
          <a:xfrm>
            <a:off x="159657" y="808447"/>
            <a:ext cx="4586514" cy="5936342"/>
          </a:xfrm>
          <a:prstGeom prst="round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798284" y="808447"/>
            <a:ext cx="313508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KNOWLEDGE HERE </a:t>
            </a:r>
          </a:p>
        </p:txBody>
      </p:sp>
      <p:sp>
        <p:nvSpPr>
          <p:cNvPr id="10" name="Rounded Rectangular Callout 9"/>
          <p:cNvSpPr/>
          <p:nvPr/>
        </p:nvSpPr>
        <p:spPr>
          <a:xfrm>
            <a:off x="4905827" y="808447"/>
            <a:ext cx="7068460" cy="2820124"/>
          </a:xfrm>
          <a:prstGeom prst="wedgeRoundRectCallout">
            <a:avLst>
              <a:gd name="adj1" fmla="val -56093"/>
              <a:gd name="adj2" fmla="val -23107"/>
              <a:gd name="adj3" fmla="val 16667"/>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5143" y="808447"/>
            <a:ext cx="6749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 Summarise Here </a:t>
            </a:r>
          </a:p>
        </p:txBody>
      </p:sp>
      <p:sp>
        <p:nvSpPr>
          <p:cNvPr id="11" name="Rectangular Callout 10"/>
          <p:cNvSpPr/>
          <p:nvPr/>
        </p:nvSpPr>
        <p:spPr>
          <a:xfrm>
            <a:off x="8186057" y="3797162"/>
            <a:ext cx="3904343" cy="2835867"/>
          </a:xfrm>
          <a:prstGeom prst="wedgeRectCallout">
            <a:avLst>
              <a:gd name="adj1" fmla="val 22190"/>
              <a:gd name="adj2" fmla="val -65341"/>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511143" y="3797162"/>
            <a:ext cx="6749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3.Summarise Again</a:t>
            </a:r>
          </a:p>
        </p:txBody>
      </p:sp>
      <p:sp>
        <p:nvSpPr>
          <p:cNvPr id="17" name="Rectangular Callout 16"/>
          <p:cNvSpPr/>
          <p:nvPr/>
        </p:nvSpPr>
        <p:spPr>
          <a:xfrm>
            <a:off x="5054600" y="3776618"/>
            <a:ext cx="2794000" cy="2835867"/>
          </a:xfrm>
          <a:prstGeom prst="wedgeRectCallout">
            <a:avLst>
              <a:gd name="adj1" fmla="val 67385"/>
              <a:gd name="adj2" fmla="val 20131"/>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2908300" y="3797162"/>
            <a:ext cx="6749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4.Summarise a final time</a:t>
            </a:r>
          </a:p>
        </p:txBody>
      </p:sp>
    </p:spTree>
    <p:extLst>
      <p:ext uri="{BB962C8B-B14F-4D97-AF65-F5344CB8AC3E}">
        <p14:creationId xmlns:p14="http://schemas.microsoft.com/office/powerpoint/2010/main" val="3217247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078"/>
            <a:ext cx="12192000" cy="41812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50" normalizeH="0" baseline="0" noProof="0" dirty="0">
                <a:ln>
                  <a:noFill/>
                </a:ln>
                <a:solidFill>
                  <a:prstClr val="white"/>
                </a:solidFill>
                <a:effectLst/>
                <a:uLnTx/>
                <a:uFillTx/>
                <a:latin typeface="Calibri" panose="020F0502020204030204"/>
                <a:ea typeface="+mn-ea"/>
                <a:cs typeface="+mn-cs"/>
              </a:rPr>
              <a:t>Knowledge Triangle</a:t>
            </a:r>
          </a:p>
        </p:txBody>
      </p:sp>
      <p:sp>
        <p:nvSpPr>
          <p:cNvPr id="7" name="Rounded Rectangle 6"/>
          <p:cNvSpPr/>
          <p:nvPr/>
        </p:nvSpPr>
        <p:spPr>
          <a:xfrm>
            <a:off x="7456715" y="769257"/>
            <a:ext cx="4546600" cy="59508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p:cNvSpPr/>
          <p:nvPr/>
        </p:nvSpPr>
        <p:spPr>
          <a:xfrm>
            <a:off x="6428013" y="798287"/>
            <a:ext cx="6749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Reasoning</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0" y="936786"/>
            <a:ext cx="6797225" cy="5877843"/>
          </a:xfrm>
          <a:prstGeom prst="rect">
            <a:avLst/>
          </a:prstGeom>
        </p:spPr>
      </p:pic>
      <p:sp>
        <p:nvSpPr>
          <p:cNvPr id="10" name="Rectangle 9"/>
          <p:cNvSpPr/>
          <p:nvPr/>
        </p:nvSpPr>
        <p:spPr>
          <a:xfrm>
            <a:off x="0" y="498205"/>
            <a:ext cx="1129635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Create links around the edge of each Triangle to link up concepts/knowledge from your knowledge organiser. You teacher may direct you to a certain number of triangles at a time over the month.</a:t>
            </a:r>
          </a:p>
        </p:txBody>
      </p:sp>
    </p:spTree>
    <p:extLst>
      <p:ext uri="{BB962C8B-B14F-4D97-AF65-F5344CB8AC3E}">
        <p14:creationId xmlns:p14="http://schemas.microsoft.com/office/powerpoint/2010/main" val="4216847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078"/>
            <a:ext cx="12192000" cy="41812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50" normalizeH="0" baseline="0" noProof="0" dirty="0">
                <a:ln>
                  <a:noFill/>
                </a:ln>
                <a:solidFill>
                  <a:prstClr val="white"/>
                </a:solidFill>
                <a:effectLst/>
                <a:uLnTx/>
                <a:uFillTx/>
                <a:latin typeface="Calibri" panose="020F0502020204030204"/>
                <a:ea typeface="+mn-ea"/>
                <a:cs typeface="+mn-cs"/>
              </a:rPr>
              <a:t>Chunking</a:t>
            </a:r>
          </a:p>
        </p:txBody>
      </p:sp>
      <p:sp>
        <p:nvSpPr>
          <p:cNvPr id="5" name="Rounded Rectangle 4"/>
          <p:cNvSpPr/>
          <p:nvPr/>
        </p:nvSpPr>
        <p:spPr>
          <a:xfrm>
            <a:off x="58057" y="1176884"/>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ounded Rectangle 15"/>
          <p:cNvSpPr/>
          <p:nvPr/>
        </p:nvSpPr>
        <p:spPr>
          <a:xfrm>
            <a:off x="4085772" y="1176884"/>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ed Rectangle 18"/>
          <p:cNvSpPr/>
          <p:nvPr/>
        </p:nvSpPr>
        <p:spPr>
          <a:xfrm>
            <a:off x="8171544" y="1176883"/>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ounded Rectangle 19"/>
          <p:cNvSpPr/>
          <p:nvPr/>
        </p:nvSpPr>
        <p:spPr>
          <a:xfrm>
            <a:off x="87085" y="4014427"/>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ounded Rectangle 20"/>
          <p:cNvSpPr/>
          <p:nvPr/>
        </p:nvSpPr>
        <p:spPr>
          <a:xfrm>
            <a:off x="4114800" y="4014427"/>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8200572" y="4014426"/>
            <a:ext cx="3860800" cy="265488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0" y="639856"/>
            <a:ext cx="12192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Write a topic out in your own words in the boxes provided</a:t>
            </a:r>
          </a:p>
        </p:txBody>
      </p:sp>
    </p:spTree>
    <p:extLst>
      <p:ext uri="{BB962C8B-B14F-4D97-AF65-F5344CB8AC3E}">
        <p14:creationId xmlns:p14="http://schemas.microsoft.com/office/powerpoint/2010/main" val="373100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549" y="481806"/>
            <a:ext cx="10515600" cy="1325563"/>
          </a:xfrm>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61851" y="0"/>
            <a:ext cx="11197213" cy="6858000"/>
          </a:xfrm>
          <a:prstGeom prst="rect">
            <a:avLst/>
          </a:prstGeom>
        </p:spPr>
      </p:pic>
      <p:sp>
        <p:nvSpPr>
          <p:cNvPr id="5" name="Subtitle 2"/>
          <p:cNvSpPr txBox="1">
            <a:spLocks/>
          </p:cNvSpPr>
          <p:nvPr/>
        </p:nvSpPr>
        <p:spPr>
          <a:xfrm>
            <a:off x="3117669" y="1734050"/>
            <a:ext cx="6309361" cy="2916328"/>
          </a:xfrm>
          <a:prstGeom prst="rect">
            <a:avLst/>
          </a:prstGeom>
          <a:solidFill>
            <a:srgbClr val="FFFF00"/>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This is and example of a knowledge organiser for the Anthology Poetry.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It has all the essential knowledge for each poem including context, meaning, language and structure. </a:t>
            </a:r>
          </a:p>
        </p:txBody>
      </p:sp>
    </p:spTree>
    <p:extLst>
      <p:ext uri="{BB962C8B-B14F-4D97-AF65-F5344CB8AC3E}">
        <p14:creationId xmlns:p14="http://schemas.microsoft.com/office/powerpoint/2010/main" val="27436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717453" y="0"/>
            <a:ext cx="11322146" cy="6858000"/>
          </a:xfrm>
          <a:prstGeom prst="rect">
            <a:avLst/>
          </a:prstGeom>
        </p:spPr>
      </p:pic>
      <p:sp>
        <p:nvSpPr>
          <p:cNvPr id="5" name="Subtitle 2"/>
          <p:cNvSpPr txBox="1">
            <a:spLocks/>
          </p:cNvSpPr>
          <p:nvPr/>
        </p:nvSpPr>
        <p:spPr>
          <a:xfrm>
            <a:off x="3535680" y="2730137"/>
            <a:ext cx="4924698" cy="1632858"/>
          </a:xfrm>
          <a:prstGeom prst="rect">
            <a:avLst/>
          </a:prstGeom>
          <a:solidFill>
            <a:srgbClr val="FFFF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This is an example of the blank Retrieval Practice sheet.</a:t>
            </a:r>
          </a:p>
        </p:txBody>
      </p:sp>
    </p:spTree>
    <p:extLst>
      <p:ext uri="{BB962C8B-B14F-4D97-AF65-F5344CB8AC3E}">
        <p14:creationId xmlns:p14="http://schemas.microsoft.com/office/powerpoint/2010/main" val="3271206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FE6D-F981-C100-6925-A82C9179114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61594E8-EF98-B75A-5061-FC2ADCF5983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F190B00-12C5-5DBB-7587-521B222C3DF7}"/>
              </a:ext>
            </a:extLst>
          </p:cNvPr>
          <p:cNvPicPr>
            <a:picLocks noChangeAspect="1"/>
          </p:cNvPicPr>
          <p:nvPr/>
        </p:nvPicPr>
        <p:blipFill>
          <a:blip r:embed="rId2"/>
          <a:stretch>
            <a:fillRect/>
          </a:stretch>
        </p:blipFill>
        <p:spPr>
          <a:xfrm>
            <a:off x="304800" y="249193"/>
            <a:ext cx="11379201" cy="5927770"/>
          </a:xfrm>
          <a:prstGeom prst="rect">
            <a:avLst/>
          </a:prstGeom>
        </p:spPr>
      </p:pic>
    </p:spTree>
    <p:extLst>
      <p:ext uri="{BB962C8B-B14F-4D97-AF65-F5344CB8AC3E}">
        <p14:creationId xmlns:p14="http://schemas.microsoft.com/office/powerpoint/2010/main" val="3427579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19" y="0"/>
            <a:ext cx="10292862" cy="1325563"/>
          </a:xfrm>
        </p:spPr>
        <p:txBody>
          <a:bodyPr/>
          <a:lstStyle/>
          <a:p>
            <a:r>
              <a:rPr lang="en-GB" b="1" dirty="0"/>
              <a:t>What students should do…</a:t>
            </a:r>
          </a:p>
        </p:txBody>
      </p:sp>
      <p:sp>
        <p:nvSpPr>
          <p:cNvPr id="3" name="Content Placeholder 2"/>
          <p:cNvSpPr>
            <a:spLocks noGrp="1"/>
          </p:cNvSpPr>
          <p:nvPr>
            <p:ph idx="1"/>
          </p:nvPr>
        </p:nvSpPr>
        <p:spPr>
          <a:xfrm>
            <a:off x="651803" y="1159417"/>
            <a:ext cx="9842695" cy="5698582"/>
          </a:xfrm>
        </p:spPr>
        <p:txBody>
          <a:bodyPr>
            <a:noAutofit/>
          </a:bodyPr>
          <a:lstStyle/>
          <a:p>
            <a:pPr marL="514350" indent="-514350">
              <a:buAutoNum type="arabicPeriod"/>
            </a:pPr>
            <a:r>
              <a:rPr lang="en-GB" sz="2600" dirty="0"/>
              <a:t>Spend 15 minutes studying the knowledge organiser/researching the poem/revising notes from class. </a:t>
            </a:r>
          </a:p>
          <a:p>
            <a:pPr marL="514350" indent="-514350">
              <a:buAutoNum type="arabicPeriod"/>
            </a:pPr>
            <a:r>
              <a:rPr lang="en-GB" sz="2600" dirty="0"/>
              <a:t>WITHOUT looking at the knowledge organiser/notes spend 30 minutes trying to fill in the sheet. It is up to the student how they fill in each box but they must have at least one quotation under each heading </a:t>
            </a:r>
            <a:r>
              <a:rPr lang="en-GB" sz="2600" dirty="0" err="1"/>
              <a:t>e.g</a:t>
            </a:r>
            <a:r>
              <a:rPr lang="en-GB" sz="2600" dirty="0"/>
              <a:t> structure/language. The most effective way to fill each section would be to develop initial idea in each box that follows under a particular heading.</a:t>
            </a:r>
          </a:p>
          <a:p>
            <a:pPr marL="514350" indent="-514350">
              <a:buAutoNum type="arabicPeriod"/>
            </a:pPr>
            <a:r>
              <a:rPr lang="en-GB" sz="2600" dirty="0"/>
              <a:t>Spend 15 minutes  cross referencing the sheet to the notes/knowledge organiser. USING A DIFFERENT COLOURED PEN, add anything forgotten. </a:t>
            </a:r>
          </a:p>
        </p:txBody>
      </p:sp>
    </p:spTree>
    <p:extLst>
      <p:ext uri="{BB962C8B-B14F-4D97-AF65-F5344CB8AC3E}">
        <p14:creationId xmlns:p14="http://schemas.microsoft.com/office/powerpoint/2010/main" val="1276357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9F11AA-8DED-4B7C-B532-541C312D0514}"/>
              </a:ext>
            </a:extLst>
          </p:cNvPr>
          <p:cNvSpPr txBox="1">
            <a:spLocks/>
          </p:cNvSpPr>
          <p:nvPr/>
        </p:nvSpPr>
        <p:spPr>
          <a:xfrm>
            <a:off x="0" y="-13252"/>
            <a:ext cx="12192000" cy="1025525"/>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Light" panose="020F0302020204030204"/>
                <a:ea typeface="+mj-ea"/>
                <a:cs typeface="+mj-cs"/>
              </a:rPr>
              <a:t>Looking after Mental Health</a:t>
            </a:r>
          </a:p>
        </p:txBody>
      </p:sp>
      <p:sp>
        <p:nvSpPr>
          <p:cNvPr id="5" name="Content Placeholder 2">
            <a:extLst>
              <a:ext uri="{FF2B5EF4-FFF2-40B4-BE49-F238E27FC236}">
                <a16:creationId xmlns:a16="http://schemas.microsoft.com/office/drawing/2014/main" id="{15415154-A36F-4088-92C3-0D3103A61E6C}"/>
              </a:ext>
            </a:extLst>
          </p:cNvPr>
          <p:cNvSpPr txBox="1">
            <a:spLocks/>
          </p:cNvSpPr>
          <p:nvPr/>
        </p:nvSpPr>
        <p:spPr>
          <a:xfrm>
            <a:off x="160107" y="1467118"/>
            <a:ext cx="11871786" cy="50388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8F6808D-2D78-48EC-A747-F7D851DBD396}"/>
              </a:ext>
            </a:extLst>
          </p:cNvPr>
          <p:cNvSpPr>
            <a:spLocks noChangeArrowheads="1"/>
          </p:cNvSpPr>
          <p:nvPr/>
        </p:nvSpPr>
        <p:spPr bwMode="auto">
          <a:xfrm>
            <a:off x="0" y="1008082"/>
            <a:ext cx="11871786" cy="580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mn-cs"/>
              </a:rPr>
              <a:t>1. Plan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2. Make time for real breaks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3. Study with friends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4. Plan rewards for yourself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5. Listen to your body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6. Eat Well and keep hydrated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7. Don’t stop hobbies – exercise and social time are really important!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3A65"/>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3A65"/>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FAFF7124-4C95-4EB3-A0D7-F95B8F3C3EB2}"/>
              </a:ext>
            </a:extLst>
          </p:cNvPr>
          <p:cNvPicPr>
            <a:picLocks noChangeAspect="1"/>
          </p:cNvPicPr>
          <p:nvPr/>
        </p:nvPicPr>
        <p:blipFill>
          <a:blip r:embed="rId2"/>
          <a:stretch>
            <a:fillRect/>
          </a:stretch>
        </p:blipFill>
        <p:spPr>
          <a:xfrm>
            <a:off x="3839043" y="1163404"/>
            <a:ext cx="5109904" cy="2724564"/>
          </a:xfrm>
          <a:prstGeom prst="rect">
            <a:avLst/>
          </a:prstGeom>
        </p:spPr>
      </p:pic>
      <p:pic>
        <p:nvPicPr>
          <p:cNvPr id="10" name="Picture 9">
            <a:extLst>
              <a:ext uri="{FF2B5EF4-FFF2-40B4-BE49-F238E27FC236}">
                <a16:creationId xmlns:a16="http://schemas.microsoft.com/office/drawing/2014/main" id="{10204E50-1AE1-4636-B8A3-6F2ED029736D}"/>
              </a:ext>
            </a:extLst>
          </p:cNvPr>
          <p:cNvPicPr>
            <a:picLocks noChangeAspect="1"/>
          </p:cNvPicPr>
          <p:nvPr/>
        </p:nvPicPr>
        <p:blipFill>
          <a:blip r:embed="rId3"/>
          <a:stretch>
            <a:fillRect/>
          </a:stretch>
        </p:blipFill>
        <p:spPr>
          <a:xfrm>
            <a:off x="8335617" y="-25588"/>
            <a:ext cx="3856383" cy="2839700"/>
          </a:xfrm>
          <a:prstGeom prst="rect">
            <a:avLst/>
          </a:prstGeom>
        </p:spPr>
      </p:pic>
    </p:spTree>
    <p:extLst>
      <p:ext uri="{BB962C8B-B14F-4D97-AF65-F5344CB8AC3E}">
        <p14:creationId xmlns:p14="http://schemas.microsoft.com/office/powerpoint/2010/main" val="4077008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BA662-7E00-1885-BCDE-82A11484904E}"/>
              </a:ext>
            </a:extLst>
          </p:cNvPr>
          <p:cNvSpPr>
            <a:spLocks noGrp="1"/>
          </p:cNvSpPr>
          <p:nvPr>
            <p:ph type="title"/>
          </p:nvPr>
        </p:nvSpPr>
        <p:spPr/>
        <p:txBody>
          <a:bodyPr/>
          <a:lstStyle/>
          <a:p>
            <a:r>
              <a:rPr lang="en-GB" dirty="0"/>
              <a:t>Parental Portal  </a:t>
            </a:r>
          </a:p>
        </p:txBody>
      </p:sp>
      <p:sp>
        <p:nvSpPr>
          <p:cNvPr id="3" name="Content Placeholder 2">
            <a:extLst>
              <a:ext uri="{FF2B5EF4-FFF2-40B4-BE49-F238E27FC236}">
                <a16:creationId xmlns:a16="http://schemas.microsoft.com/office/drawing/2014/main" id="{55188F4A-A0E4-056E-86A1-08AC6FA11C3F}"/>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9B33AD31-DB16-140E-439D-5B261C26738E}"/>
              </a:ext>
            </a:extLst>
          </p:cNvPr>
          <p:cNvPicPr>
            <a:picLocks noChangeAspect="1"/>
          </p:cNvPicPr>
          <p:nvPr/>
        </p:nvPicPr>
        <p:blipFill>
          <a:blip r:embed="rId2"/>
          <a:stretch>
            <a:fillRect/>
          </a:stretch>
        </p:blipFill>
        <p:spPr>
          <a:xfrm>
            <a:off x="1707501" y="1713691"/>
            <a:ext cx="9145440" cy="5144309"/>
          </a:xfrm>
          <a:prstGeom prst="rect">
            <a:avLst/>
          </a:prstGeom>
        </p:spPr>
      </p:pic>
    </p:spTree>
    <p:extLst>
      <p:ext uri="{BB962C8B-B14F-4D97-AF65-F5344CB8AC3E}">
        <p14:creationId xmlns:p14="http://schemas.microsoft.com/office/powerpoint/2010/main" val="1061990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B307D-CC4A-FD71-2F89-0F4FD38F33D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4423C6C-3F9C-A774-0D5D-E7E8AC10200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7D91622-E01B-7CC4-3006-E15B226C0C8A}"/>
              </a:ext>
            </a:extLst>
          </p:cNvPr>
          <p:cNvPicPr>
            <a:picLocks noChangeAspect="1"/>
          </p:cNvPicPr>
          <p:nvPr/>
        </p:nvPicPr>
        <p:blipFill>
          <a:blip r:embed="rId2"/>
          <a:stretch>
            <a:fillRect/>
          </a:stretch>
        </p:blipFill>
        <p:spPr>
          <a:xfrm rot="5400000">
            <a:off x="2464491" y="-1828801"/>
            <a:ext cx="7076753" cy="10515601"/>
          </a:xfrm>
          <a:prstGeom prst="rect">
            <a:avLst/>
          </a:prstGeom>
        </p:spPr>
      </p:pic>
      <p:sp>
        <p:nvSpPr>
          <p:cNvPr id="5" name="Oval 4">
            <a:extLst>
              <a:ext uri="{FF2B5EF4-FFF2-40B4-BE49-F238E27FC236}">
                <a16:creationId xmlns:a16="http://schemas.microsoft.com/office/drawing/2014/main" id="{E705EF3E-E0B1-5AF1-CA46-433F12EF7743}"/>
              </a:ext>
            </a:extLst>
          </p:cNvPr>
          <p:cNvSpPr/>
          <p:nvPr/>
        </p:nvSpPr>
        <p:spPr>
          <a:xfrm>
            <a:off x="1464906" y="1815161"/>
            <a:ext cx="1436914" cy="85841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151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59F4-19FC-6181-25A6-FB3FCF2E9645}"/>
              </a:ext>
            </a:extLst>
          </p:cNvPr>
          <p:cNvSpPr>
            <a:spLocks noGrp="1"/>
          </p:cNvSpPr>
          <p:nvPr>
            <p:ph type="title"/>
          </p:nvPr>
        </p:nvSpPr>
        <p:spPr/>
        <p:txBody>
          <a:bodyPr/>
          <a:lstStyle/>
          <a:p>
            <a:r>
              <a:rPr lang="en-GB" dirty="0" err="1"/>
              <a:t>GCSEPod</a:t>
            </a:r>
            <a:endParaRPr lang="en-GB" dirty="0"/>
          </a:p>
        </p:txBody>
      </p:sp>
      <p:sp>
        <p:nvSpPr>
          <p:cNvPr id="3" name="Content Placeholder 2">
            <a:extLst>
              <a:ext uri="{FF2B5EF4-FFF2-40B4-BE49-F238E27FC236}">
                <a16:creationId xmlns:a16="http://schemas.microsoft.com/office/drawing/2014/main" id="{2594E1A7-0D48-1813-377D-4DD8C034C0C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3A50978-8A0A-6973-8BEA-2C9C39445761}"/>
              </a:ext>
            </a:extLst>
          </p:cNvPr>
          <p:cNvPicPr>
            <a:picLocks noChangeAspect="1"/>
          </p:cNvPicPr>
          <p:nvPr/>
        </p:nvPicPr>
        <p:blipFill>
          <a:blip r:embed="rId2"/>
          <a:stretch>
            <a:fillRect/>
          </a:stretch>
        </p:blipFill>
        <p:spPr>
          <a:xfrm>
            <a:off x="1335877" y="1690688"/>
            <a:ext cx="9520245" cy="5355138"/>
          </a:xfrm>
          <a:prstGeom prst="rect">
            <a:avLst/>
          </a:prstGeom>
        </p:spPr>
      </p:pic>
    </p:spTree>
    <p:extLst>
      <p:ext uri="{BB962C8B-B14F-4D97-AF65-F5344CB8AC3E}">
        <p14:creationId xmlns:p14="http://schemas.microsoft.com/office/powerpoint/2010/main" val="2734208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CDE9-71C9-6533-A6C9-AAC8E94714C5}"/>
              </a:ext>
            </a:extLst>
          </p:cNvPr>
          <p:cNvSpPr>
            <a:spLocks noGrp="1"/>
          </p:cNvSpPr>
          <p:nvPr>
            <p:ph type="title"/>
          </p:nvPr>
        </p:nvSpPr>
        <p:spPr/>
        <p:txBody>
          <a:bodyPr/>
          <a:lstStyle/>
          <a:p>
            <a:endParaRPr lang="en-GB"/>
          </a:p>
        </p:txBody>
      </p:sp>
      <p:pic>
        <p:nvPicPr>
          <p:cNvPr id="4" name="A_quick_introduction_for_parents_">
            <a:hlinkClick r:id="" action="ppaction://media"/>
            <a:extLst>
              <a:ext uri="{FF2B5EF4-FFF2-40B4-BE49-F238E27FC236}">
                <a16:creationId xmlns:a16="http://schemas.microsoft.com/office/drawing/2014/main" id="{29F8726D-07CF-F418-10AA-5655853C9A1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3224" y="96064"/>
            <a:ext cx="11372365" cy="6396811"/>
          </a:xfrm>
        </p:spPr>
      </p:pic>
    </p:spTree>
    <p:extLst>
      <p:ext uri="{BB962C8B-B14F-4D97-AF65-F5344CB8AC3E}">
        <p14:creationId xmlns:p14="http://schemas.microsoft.com/office/powerpoint/2010/main" val="346110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EEAC-2F3B-BBDB-5074-191964346C4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9B0E9BF-008C-618D-E98E-9F10D6F2C69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D6AF974-CC03-5812-AC1E-6C362225D729}"/>
              </a:ext>
            </a:extLst>
          </p:cNvPr>
          <p:cNvPicPr>
            <a:picLocks noChangeAspect="1"/>
          </p:cNvPicPr>
          <p:nvPr/>
        </p:nvPicPr>
        <p:blipFill>
          <a:blip r:embed="rId2"/>
          <a:stretch>
            <a:fillRect/>
          </a:stretch>
        </p:blipFill>
        <p:spPr>
          <a:xfrm>
            <a:off x="423862" y="538162"/>
            <a:ext cx="11344275" cy="5781675"/>
          </a:xfrm>
          <a:prstGeom prst="rect">
            <a:avLst/>
          </a:prstGeom>
        </p:spPr>
      </p:pic>
    </p:spTree>
    <p:extLst>
      <p:ext uri="{BB962C8B-B14F-4D97-AF65-F5344CB8AC3E}">
        <p14:creationId xmlns:p14="http://schemas.microsoft.com/office/powerpoint/2010/main" val="856608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1292</Words>
  <Application>Microsoft Office PowerPoint</Application>
  <PresentationFormat>Widescreen</PresentationFormat>
  <Paragraphs>169</Paragraphs>
  <Slides>41</Slides>
  <Notes>3</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51" baseType="lpstr">
      <vt:lpstr>Arial</vt:lpstr>
      <vt:lpstr>Arial Black</vt:lpstr>
      <vt:lpstr>Calibri</vt:lpstr>
      <vt:lpstr>Calibri Light</vt:lpstr>
      <vt:lpstr>Helvetica Neue</vt:lpstr>
      <vt:lpstr>Raleway</vt:lpstr>
      <vt:lpstr>Tw Cen MT</vt:lpstr>
      <vt:lpstr>Office Theme</vt:lpstr>
      <vt:lpstr>1_Office Theme</vt:lpstr>
      <vt:lpstr>Acrobat Document</vt:lpstr>
      <vt:lpstr>Y10 Working Together Evening</vt:lpstr>
      <vt:lpstr>Aims</vt:lpstr>
      <vt:lpstr>The Importance of you…. </vt:lpstr>
      <vt:lpstr>PowerPoint Presentation</vt:lpstr>
      <vt:lpstr>Parental Portal  </vt:lpstr>
      <vt:lpstr>PowerPoint Presentation</vt:lpstr>
      <vt:lpstr>GCSEPod</vt:lpstr>
      <vt:lpstr>PowerPoint Presentation</vt:lpstr>
      <vt:lpstr>PowerPoint Presentation</vt:lpstr>
      <vt:lpstr>PowerPoint Presentation</vt:lpstr>
      <vt:lpstr>PowerPoint Presentation</vt:lpstr>
      <vt:lpstr>Resources</vt:lpstr>
      <vt:lpstr>Online Revision Websites</vt:lpstr>
      <vt:lpstr>The use of homework and PLCs to help you learn and achieve</vt:lpstr>
      <vt:lpstr>PowerPoint Presentation</vt:lpstr>
      <vt:lpstr>Homework</vt:lpstr>
      <vt:lpstr>PowerPoint Presentation</vt:lpstr>
      <vt:lpstr>Doddle progress/PLC area - students</vt:lpstr>
      <vt:lpstr>PowerPoint Presentation</vt:lpstr>
      <vt:lpstr>PowerPoint Presentation</vt:lpstr>
      <vt:lpstr>PowerPoint Presentation</vt:lpstr>
      <vt:lpstr>PowerPoint Presentation</vt:lpstr>
      <vt:lpstr>PowerPoint Presentation</vt:lpstr>
      <vt:lpstr>PLCs MUST be in books / folders</vt:lpstr>
      <vt:lpstr>Doddle – exam skills too.  [Not just content (knowledge and understanding) but the application of it too.]</vt:lpstr>
      <vt:lpstr>RED Doddle statements the basis for Now tasks / Homework = addressing learning gaps:</vt:lpstr>
      <vt:lpstr>PowerPoint Presentation</vt:lpstr>
      <vt:lpstr>Doddle resources:</vt:lpstr>
      <vt:lpstr>Other resources/how to revise/prepare:</vt:lpstr>
      <vt:lpstr>Hard work and high standards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students should do…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Y10 Working Together Evening</dc:title>
  <dc:creator>C.Raynerd</dc:creator>
  <cp:lastModifiedBy>C.Raynerd</cp:lastModifiedBy>
  <cp:revision>2</cp:revision>
  <dcterms:created xsi:type="dcterms:W3CDTF">2022-11-30T13:07:59Z</dcterms:created>
  <dcterms:modified xsi:type="dcterms:W3CDTF">2022-12-02T09:28:50Z</dcterms:modified>
</cp:coreProperties>
</file>