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38"/>
  </p:notesMasterIdLst>
  <p:sldIdLst>
    <p:sldId id="256" r:id="rId5"/>
    <p:sldId id="480" r:id="rId6"/>
    <p:sldId id="477" r:id="rId7"/>
    <p:sldId id="258" r:id="rId8"/>
    <p:sldId id="483" r:id="rId9"/>
    <p:sldId id="259" r:id="rId10"/>
    <p:sldId id="484" r:id="rId11"/>
    <p:sldId id="474" r:id="rId12"/>
    <p:sldId id="486" r:id="rId13"/>
    <p:sldId id="1021" r:id="rId14"/>
    <p:sldId id="487" r:id="rId15"/>
    <p:sldId id="270" r:id="rId16"/>
    <p:sldId id="1020" r:id="rId17"/>
    <p:sldId id="471" r:id="rId18"/>
    <p:sldId id="472" r:id="rId19"/>
    <p:sldId id="473" r:id="rId20"/>
    <p:sldId id="488" r:id="rId21"/>
    <p:sldId id="1017" r:id="rId22"/>
    <p:sldId id="1018" r:id="rId23"/>
    <p:sldId id="491" r:id="rId24"/>
    <p:sldId id="490" r:id="rId25"/>
    <p:sldId id="271" r:id="rId26"/>
    <p:sldId id="1019" r:id="rId27"/>
    <p:sldId id="492" r:id="rId28"/>
    <p:sldId id="489" r:id="rId29"/>
    <p:sldId id="1022" r:id="rId30"/>
    <p:sldId id="495" r:id="rId31"/>
    <p:sldId id="475" r:id="rId32"/>
    <p:sldId id="479" r:id="rId33"/>
    <p:sldId id="260" r:id="rId34"/>
    <p:sldId id="476" r:id="rId35"/>
    <p:sldId id="1023" r:id="rId36"/>
    <p:sldId id="10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68" y="2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0B63D-A717-44D9-A7FC-C6FF7E41DD6E}" type="datetimeFigureOut">
              <a:rPr lang="en-GB" smtClean="0"/>
              <a:t>18/04/2023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AD930-6DBC-4F5E-99B8-E8B0BAB4DF5C}" type="slidenum">
              <a:rPr lang="en-GB" smtClean="0"/>
              <a:t>‹#›</a:t>
            </a:fld>
            <a:endParaRPr lang="en-GB"/>
          </a:p>
        </p:txBody>
      </p:sp>
    </p:spTree>
    <p:extLst>
      <p:ext uri="{BB962C8B-B14F-4D97-AF65-F5344CB8AC3E}">
        <p14:creationId xmlns:p14="http://schemas.microsoft.com/office/powerpoint/2010/main" val="226667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We teach the sounds first – in a specific order.</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We then teach your children to blend those sounds together in order to read words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The students read words in the matched Modules. Each Module is carefully matched to the sounds and words</a:t>
            </a:r>
            <a:r>
              <a:rPr lang="en-US" dirty="0"/>
              <a:t> </a:t>
            </a:r>
            <a:r>
              <a:rPr lang="en-US" sz="1200" b="0" i="0" u="none" strike="noStrike" cap="none" dirty="0">
                <a:solidFill>
                  <a:schemeClr val="dk1"/>
                </a:solidFill>
                <a:latin typeface="Calibri"/>
                <a:ea typeface="Calibri"/>
                <a:cs typeface="Calibri"/>
                <a:sym typeface="Calibri"/>
              </a:rPr>
              <a:t>they can already read - setting them up for success. </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After the modules, they will be able to independently read ‘real’ books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r>
              <a:rPr lang="en-US" sz="1200" b="1" i="0" u="none" strike="noStrike" kern="1200" cap="none" dirty="0">
                <a:solidFill>
                  <a:schemeClr val="tx1"/>
                </a:solidFill>
                <a:effectLst/>
                <a:latin typeface="Calibri"/>
                <a:ea typeface="Calibri"/>
                <a:cs typeface="Calibri"/>
                <a:sym typeface="Calibri"/>
              </a:rPr>
              <a:t>What </a:t>
            </a:r>
            <a:r>
              <a:rPr lang="en-US" sz="1200" b="1" i="1" u="none" strike="noStrike" kern="1200" cap="none" dirty="0">
                <a:solidFill>
                  <a:schemeClr val="tx1"/>
                </a:solidFill>
                <a:effectLst/>
                <a:latin typeface="Calibri"/>
                <a:ea typeface="Calibri"/>
                <a:cs typeface="Calibri"/>
                <a:sym typeface="Calibri"/>
              </a:rPr>
              <a:t>Fresh Start</a:t>
            </a:r>
            <a:r>
              <a:rPr lang="en-US" sz="1200" b="1" i="0" u="none" strike="noStrike" kern="1200" cap="none" dirty="0">
                <a:solidFill>
                  <a:schemeClr val="tx1"/>
                </a:solidFill>
                <a:effectLst/>
                <a:latin typeface="Calibri"/>
                <a:ea typeface="Calibri"/>
                <a:cs typeface="Calibri"/>
                <a:sym typeface="Calibri"/>
              </a:rPr>
              <a:t> does is simple </a:t>
            </a:r>
            <a:r>
              <a:rPr lang="en-US" sz="1200" b="0" i="0" u="none" strike="noStrike" kern="1200" cap="none" dirty="0">
                <a:solidFill>
                  <a:schemeClr val="tx1"/>
                </a:solidFill>
                <a:effectLst/>
                <a:latin typeface="Calibri"/>
                <a:ea typeface="Calibri"/>
                <a:cs typeface="Calibri"/>
                <a:sym typeface="Calibri"/>
              </a:rPr>
              <a:t>- we teach sounds </a:t>
            </a:r>
            <a:r>
              <a:rPr lang="en-US" sz="1200" b="0" i="1" u="none" strike="noStrike" kern="1200" cap="none" dirty="0">
                <a:solidFill>
                  <a:schemeClr val="tx1"/>
                </a:solidFill>
                <a:effectLst/>
                <a:latin typeface="Calibri"/>
                <a:ea typeface="Calibri"/>
                <a:cs typeface="Calibri"/>
                <a:sym typeface="Calibri"/>
              </a:rPr>
              <a:t>(click),</a:t>
            </a:r>
            <a:r>
              <a:rPr lang="en-US" sz="1200" b="0" i="0" u="none" strike="noStrike" kern="1200" cap="none" dirty="0">
                <a:solidFill>
                  <a:schemeClr val="tx1"/>
                </a:solidFill>
                <a:effectLst/>
                <a:latin typeface="Calibri"/>
                <a:ea typeface="Calibri"/>
                <a:cs typeface="Calibri"/>
                <a:sym typeface="Calibri"/>
              </a:rPr>
              <a:t> students </a:t>
            </a:r>
            <a:r>
              <a:rPr lang="en-US" sz="1200" b="0" i="0" u="none" strike="noStrike" kern="1200" cap="none" dirty="0" err="1">
                <a:solidFill>
                  <a:schemeClr val="tx1"/>
                </a:solidFill>
                <a:effectLst/>
                <a:latin typeface="Calibri"/>
                <a:ea typeface="Calibri"/>
                <a:cs typeface="Calibri"/>
                <a:sym typeface="Calibri"/>
              </a:rPr>
              <a:t>practise</a:t>
            </a:r>
            <a:r>
              <a:rPr lang="en-US" sz="1200" b="0" i="0" u="none" strike="noStrike" kern="1200" cap="none" dirty="0">
                <a:solidFill>
                  <a:schemeClr val="tx1"/>
                </a:solidFill>
                <a:effectLst/>
                <a:latin typeface="Calibri"/>
                <a:ea typeface="Calibri"/>
                <a:cs typeface="Calibri"/>
                <a:sym typeface="Calibri"/>
              </a:rPr>
              <a:t> reading and spelling words containing these sounds (</a:t>
            </a:r>
            <a:r>
              <a:rPr lang="en-US" sz="1200" b="0" i="1" u="none" strike="noStrike" kern="1200" cap="none" dirty="0">
                <a:solidFill>
                  <a:schemeClr val="tx1"/>
                </a:solidFill>
                <a:effectLst/>
                <a:latin typeface="Calibri"/>
                <a:ea typeface="Calibri"/>
                <a:cs typeface="Calibri"/>
                <a:sym typeface="Calibri"/>
              </a:rPr>
              <a:t>click), </a:t>
            </a:r>
            <a:r>
              <a:rPr lang="en-US" sz="1200" b="0" i="0" u="none" strike="noStrike" kern="1200" cap="none" dirty="0">
                <a:solidFill>
                  <a:schemeClr val="tx1"/>
                </a:solidFill>
                <a:effectLst/>
                <a:latin typeface="Calibri"/>
                <a:ea typeface="Calibri"/>
                <a:cs typeface="Calibri"/>
                <a:sym typeface="Calibri"/>
              </a:rPr>
              <a:t>then we give students decodable modules </a:t>
            </a:r>
            <a:r>
              <a:rPr lang="en-US" sz="1200" b="0" i="1" u="none" strike="noStrike" kern="1200" cap="none" dirty="0">
                <a:solidFill>
                  <a:schemeClr val="tx1"/>
                </a:solidFill>
                <a:effectLst/>
                <a:latin typeface="Calibri"/>
                <a:ea typeface="Calibri"/>
                <a:cs typeface="Calibri"/>
                <a:sym typeface="Calibri"/>
              </a:rPr>
              <a:t>(click) </a:t>
            </a:r>
            <a:r>
              <a:rPr lang="en-US" sz="1200" b="0" i="0" u="none" strike="noStrike" kern="1200" cap="none" dirty="0">
                <a:solidFill>
                  <a:schemeClr val="tx1"/>
                </a:solidFill>
                <a:effectLst/>
                <a:latin typeface="Calibri"/>
                <a:ea typeface="Calibri"/>
                <a:cs typeface="Calibri"/>
                <a:sym typeface="Calibri"/>
              </a:rPr>
              <a:t>containing sounds and words they can read. </a:t>
            </a:r>
            <a:endParaRPr lang="en-GB" sz="1200" b="0" i="0" u="none" strike="noStrike" kern="1200" cap="none" dirty="0">
              <a:solidFill>
                <a:schemeClr val="tx1"/>
              </a:solidFill>
              <a:effectLst/>
              <a:latin typeface="Calibri"/>
              <a:ea typeface="Calibri"/>
              <a:cs typeface="Calibri"/>
              <a:sym typeface="Calibri"/>
            </a:endParaRPr>
          </a:p>
          <a:p>
            <a:pPr lvl="0"/>
            <a:r>
              <a:rPr lang="en-US" sz="1200" b="0" i="0" u="none" strike="noStrike" kern="1200" cap="none" dirty="0">
                <a:solidFill>
                  <a:schemeClr val="tx1"/>
                </a:solidFill>
                <a:effectLst/>
                <a:latin typeface="Calibri"/>
                <a:ea typeface="Calibri"/>
                <a:cs typeface="Calibri"/>
                <a:sym typeface="Calibri"/>
              </a:rPr>
              <a:t>They read each module three times at school </a:t>
            </a:r>
            <a:r>
              <a:rPr lang="en-US" sz="1200" b="0" i="0" u="none" strike="noStrike" kern="1200" cap="none" dirty="0">
                <a:solidFill>
                  <a:srgbClr val="FF0000"/>
                </a:solidFill>
                <a:effectLst/>
                <a:highlight>
                  <a:srgbClr val="FFFF00"/>
                </a:highlight>
                <a:latin typeface="Calibri"/>
                <a:ea typeface="Calibri"/>
                <a:cs typeface="Calibri"/>
                <a:sym typeface="Calibri"/>
              </a:rPr>
              <a:t>and again with you at home. </a:t>
            </a:r>
            <a:endParaRPr lang="en-GB" b="0" u="none" dirty="0">
              <a:solidFill>
                <a:srgbClr val="FF0000"/>
              </a:solidFill>
              <a:effectLst/>
              <a:highlight>
                <a:srgbClr val="FFFF00"/>
              </a:highlight>
            </a:endParaRPr>
          </a:p>
          <a:p>
            <a:pPr lvl="0"/>
            <a:r>
              <a:rPr lang="en-US" sz="1200" b="0" i="0" u="none" strike="noStrike" kern="1200" cap="none" dirty="0">
                <a:solidFill>
                  <a:schemeClr val="tx1"/>
                </a:solidFill>
                <a:effectLst/>
                <a:latin typeface="Calibri"/>
                <a:ea typeface="Calibri"/>
                <a:cs typeface="Calibri"/>
                <a:sym typeface="Calibri"/>
              </a:rPr>
              <a:t>On each reading, pupil’s fluency increases and the more they can focus on what the story is about.</a:t>
            </a:r>
            <a:endParaRPr lang="en-GB" dirty="0">
              <a:effectLst/>
            </a:endParaRPr>
          </a:p>
          <a:p>
            <a:pPr lvl="0"/>
            <a:r>
              <a:rPr lang="en-US" sz="1200" b="0" i="0" u="none" strike="noStrike" kern="1200" cap="none" dirty="0">
                <a:solidFill>
                  <a:schemeClr val="tx1"/>
                </a:solidFill>
                <a:effectLst/>
                <a:latin typeface="Calibri"/>
                <a:ea typeface="Calibri"/>
                <a:cs typeface="Calibri"/>
                <a:sym typeface="Calibri"/>
              </a:rPr>
              <a:t>Students also learn to spell the words they have been reading and develop their ideas into sentences so that they can write about the modules they read.</a:t>
            </a:r>
            <a:endParaRPr lang="en-GB" dirty="0">
              <a:effectLst/>
            </a:endParaRPr>
          </a:p>
          <a:p>
            <a:r>
              <a:rPr lang="en-US" sz="1200" b="0" i="0" u="none" strike="noStrike" kern="1200" cap="none" dirty="0">
                <a:solidFill>
                  <a:schemeClr val="tx1"/>
                </a:solidFill>
                <a:effectLst/>
                <a:latin typeface="Calibri"/>
                <a:ea typeface="Calibri"/>
                <a:cs typeface="Calibri"/>
                <a:sym typeface="Calibri"/>
              </a:rPr>
              <a:t> </a:t>
            </a:r>
          </a:p>
          <a:p>
            <a:pPr lvl="0"/>
            <a:r>
              <a:rPr lang="en-US" sz="1200" b="0" i="0" u="none" strike="noStrike" kern="1200" cap="none" dirty="0">
                <a:solidFill>
                  <a:schemeClr val="tx1"/>
                </a:solidFill>
                <a:effectLst/>
                <a:latin typeface="Calibri"/>
                <a:ea typeface="Calibri"/>
                <a:cs typeface="Calibri"/>
                <a:sym typeface="Calibri"/>
              </a:rPr>
              <a:t>Our aim is for students to finish the Fresh Start </a:t>
            </a:r>
            <a:r>
              <a:rPr lang="en-US" sz="1200" b="0" i="0" u="none" strike="noStrike" kern="1200" cap="none" dirty="0" err="1">
                <a:solidFill>
                  <a:schemeClr val="tx1"/>
                </a:solidFill>
                <a:effectLst/>
                <a:latin typeface="Calibri"/>
                <a:ea typeface="Calibri"/>
                <a:cs typeface="Calibri"/>
                <a:sym typeface="Calibri"/>
              </a:rPr>
              <a:t>programme</a:t>
            </a:r>
            <a:r>
              <a:rPr lang="en-US" sz="1200" b="0" i="0" u="none" strike="noStrike" kern="1200" cap="none" dirty="0">
                <a:solidFill>
                  <a:schemeClr val="tx1"/>
                </a:solidFill>
                <a:effectLst/>
                <a:latin typeface="Calibri"/>
                <a:ea typeface="Calibri"/>
                <a:cs typeface="Calibri"/>
                <a:sym typeface="Calibri"/>
              </a:rPr>
              <a:t> quickly so they can start reading these books for themselves.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6" name="Shape 1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Tree>
    <p:extLst>
      <p:ext uri="{BB962C8B-B14F-4D97-AF65-F5344CB8AC3E}">
        <p14:creationId xmlns:p14="http://schemas.microsoft.com/office/powerpoint/2010/main" val="97150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320456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2668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2755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7123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30120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6CBA574-FDB2-4FE4-A1EC-CF2B80419752}"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0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784504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BA574-FDB2-4FE4-A1EC-CF2B80419752}"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58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BA574-FDB2-4FE4-A1EC-CF2B80419752}"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75925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BA574-FDB2-4FE4-A1EC-CF2B80419752}" type="datetimeFigureOut">
              <a:rPr lang="en-GB" smtClean="0"/>
              <a:t>18/04/2023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418439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BA574-FDB2-4FE4-A1EC-CF2B80419752}" type="datetimeFigureOut">
              <a:rPr lang="en-GB" smtClean="0"/>
              <a:t>18/04/2023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2686101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BA574-FDB2-4FE4-A1EC-CF2B80419752}" type="datetimeFigureOut">
              <a:rPr lang="en-GB" smtClean="0"/>
              <a:t>18/04/2023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213926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0392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BA574-FDB2-4FE4-A1EC-CF2B80419752}"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639465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BA574-FDB2-4FE4-A1EC-CF2B80419752}"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102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982527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28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98F0-C52E-4E78-B882-E7315F36C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EEE00F-2461-440A-A2BE-CA58808E3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E6BD22-6581-4B3D-B71B-5DC20EFCEE6A}"/>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BD748668-65F8-4FD0-9415-CB14E51C8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6B60AB-B866-4C98-BA60-D6EAB3A7ABFD}"/>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5228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26B8-D230-44F7-A72F-01D06962E3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7411AC-9280-4E9C-848F-D457E2C69F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52D0FC-427E-4FC7-B99E-A00371D4D0E7}"/>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B639DAE3-0D54-4E39-BD2F-E6A0A6AB1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DC7CB6-B7B8-43A6-AD34-49A143C5B31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213537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2B57-90A6-4119-8C3C-8621FC62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F5E784-E505-4AF7-8029-DE9D5E3941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AADBE2-B345-4B47-BE3F-F173B9678B68}"/>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720D4DD4-E6B8-4EBF-9845-718C15711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EC04B7-A914-4927-8D52-E273D2053BC8}"/>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235781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AF27-F603-4410-8646-2FD9610808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B7E148-762A-4043-A7CA-B4DFD715C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938792-B6B8-4027-A076-9B641B5DF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58E796-80DC-4107-A4A8-5A109F3280BD}"/>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6" name="Footer Placeholder 5">
            <a:extLst>
              <a:ext uri="{FF2B5EF4-FFF2-40B4-BE49-F238E27FC236}">
                <a16:creationId xmlns:a16="http://schemas.microsoft.com/office/drawing/2014/main" id="{DE94C172-907B-435A-9FFD-A78854C4E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9960F8-C8EB-4E29-9084-546126C10000}"/>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71565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D7F1-72F4-49A1-890A-6C6C063742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C81A-1DB5-45B4-90C5-68CD6D074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6C082-D55E-4958-AA83-5D250BC4A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2CF49E-6718-47A2-ABE4-FBDFE8239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18EF2-C21C-4431-8807-8552BD2F59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3BC9E8-76F6-4E22-884B-078260FD127B}"/>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8" name="Footer Placeholder 7">
            <a:extLst>
              <a:ext uri="{FF2B5EF4-FFF2-40B4-BE49-F238E27FC236}">
                <a16:creationId xmlns:a16="http://schemas.microsoft.com/office/drawing/2014/main" id="{57A98540-324B-4693-875C-AE152B6D20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FADFB9-2296-483C-9D1D-6C7A55814B8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4205021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88C4-FC17-4FEF-87FB-0F44BD9BDC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A4D194-EE79-4ADA-A8C4-1D800845B014}"/>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4" name="Footer Placeholder 3">
            <a:extLst>
              <a:ext uri="{FF2B5EF4-FFF2-40B4-BE49-F238E27FC236}">
                <a16:creationId xmlns:a16="http://schemas.microsoft.com/office/drawing/2014/main" id="{3D372BA4-BF1E-4D20-B81C-9547658536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61BC93-1BA8-4538-8046-C41279E511AB}"/>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77625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60136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39CC0-CE22-41F5-9E30-559E95C00554}"/>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3" name="Footer Placeholder 2">
            <a:extLst>
              <a:ext uri="{FF2B5EF4-FFF2-40B4-BE49-F238E27FC236}">
                <a16:creationId xmlns:a16="http://schemas.microsoft.com/office/drawing/2014/main" id="{4674B443-16AB-4A50-8872-F7CAD4A037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E8A763-F2DC-4251-896C-7D054A4FCF40}"/>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852949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DB7D-D103-4D36-B5E8-A402BA2FD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97BDAC-C939-4FE2-9606-A64DC66A4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F79401-9471-4ACC-9153-40D38D1B8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E84BC-2DF5-46DB-AE9A-D58E2477C50A}"/>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6" name="Footer Placeholder 5">
            <a:extLst>
              <a:ext uri="{FF2B5EF4-FFF2-40B4-BE49-F238E27FC236}">
                <a16:creationId xmlns:a16="http://schemas.microsoft.com/office/drawing/2014/main" id="{C87D700F-9D4D-4DC2-AC37-EF1E460FB4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79D222-B04D-407D-8862-A0806A63A8B7}"/>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507060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892C-86FF-4E0B-B395-44CA62ADF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3746DC-1757-4892-B6CE-AB4A684BC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DF14C5-1928-48FB-B894-ACC990ADC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948C4-42FD-4CAA-B04E-6F7F019C8F9F}"/>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6" name="Footer Placeholder 5">
            <a:extLst>
              <a:ext uri="{FF2B5EF4-FFF2-40B4-BE49-F238E27FC236}">
                <a16:creationId xmlns:a16="http://schemas.microsoft.com/office/drawing/2014/main" id="{2B53EA2A-891E-486D-8088-0A04C14A8C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DD8606-376D-4582-8598-53B1CB8BA094}"/>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857458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B7C3-5688-4BFF-8AA3-2031A53260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E0937C-7658-43F7-B9E5-8321F52F6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7B6A30-769D-4C09-BE06-3038EBEA3052}"/>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D4EA8A2B-DD82-4652-8705-04015A2608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F2414C-35D4-47D3-982D-478D2BE59071}"/>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36583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8A149-40AE-4F0B-B30B-1EF227E5C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A1577-F191-40C7-B346-75D7CBB387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E965C0-D817-47AD-BFF5-69C68F871709}"/>
              </a:ext>
            </a:extLst>
          </p:cNvPr>
          <p:cNvSpPr>
            <a:spLocks noGrp="1"/>
          </p:cNvSpPr>
          <p:nvPr>
            <p:ph type="dt" sz="half" idx="10"/>
          </p:nvPr>
        </p:nvSpPr>
        <p:spPr/>
        <p:txBody>
          <a:body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0305BBF2-F076-4501-8AE2-6E20F2CB6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B1523-BA66-4656-971D-BB467B37F03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361138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5423926" y="4221088"/>
            <a:ext cx="6768073" cy="1181993"/>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pic>
        <p:nvPicPr>
          <p:cNvPr id="2" name="Picture 1" descr="PPT_Day2_FS_cov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123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24" name="Shape 24"/>
          <p:cNvSpPr/>
          <p:nvPr/>
        </p:nvSpPr>
        <p:spPr>
          <a:xfrm>
            <a:off x="431369" y="1151032"/>
            <a:ext cx="11521280" cy="45718"/>
          </a:xfrm>
          <a:prstGeom prst="rect">
            <a:avLst/>
          </a:prstGeom>
          <a:solidFill>
            <a:srgbClr val="3B9EA3"/>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5" name="Shape 25"/>
          <p:cNvSpPr txBox="1">
            <a:spLocks noGrp="1"/>
          </p:cNvSpPr>
          <p:nvPr>
            <p:ph type="title"/>
          </p:nvPr>
        </p:nvSpPr>
        <p:spPr>
          <a:xfrm>
            <a:off x="431372" y="260649"/>
            <a:ext cx="9971617" cy="864095"/>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26" name="Shape 26"/>
          <p:cNvSpPr txBox="1">
            <a:spLocks noGrp="1"/>
          </p:cNvSpPr>
          <p:nvPr>
            <p:ph type="body" idx="1"/>
          </p:nvPr>
        </p:nvSpPr>
        <p:spPr>
          <a:xfrm>
            <a:off x="431371" y="1196752"/>
            <a:ext cx="11518899" cy="5040559"/>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752248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28"/>
        <p:cNvGrpSpPr/>
        <p:nvPr/>
      </p:nvGrpSpPr>
      <p:grpSpPr>
        <a:xfrm>
          <a:off x="0" y="0"/>
          <a:ext cx="0" cy="0"/>
          <a:chOff x="0" y="0"/>
          <a:chExt cx="0" cy="0"/>
        </a:xfrm>
      </p:grpSpPr>
      <p:pic>
        <p:nvPicPr>
          <p:cNvPr id="29" name="Shape 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30" name="Shape 30"/>
          <p:cNvSpPr txBox="1">
            <a:spLocks noGrp="1"/>
          </p:cNvSpPr>
          <p:nvPr>
            <p:ph type="body" idx="1"/>
          </p:nvPr>
        </p:nvSpPr>
        <p:spPr>
          <a:xfrm>
            <a:off x="431371" y="1196752"/>
            <a:ext cx="11518899" cy="5040559"/>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421842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34" name="Shape 34"/>
          <p:cNvSpPr/>
          <p:nvPr/>
        </p:nvSpPr>
        <p:spPr>
          <a:xfrm>
            <a:off x="431369" y="1151032"/>
            <a:ext cx="11521280" cy="45718"/>
          </a:xfrm>
          <a:prstGeom prst="rect">
            <a:avLst/>
          </a:prstGeom>
          <a:solidFill>
            <a:srgbClr val="3B9EA3"/>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35" name="Shape 35"/>
          <p:cNvSpPr txBox="1">
            <a:spLocks noGrp="1"/>
          </p:cNvSpPr>
          <p:nvPr>
            <p:ph type="title"/>
          </p:nvPr>
        </p:nvSpPr>
        <p:spPr>
          <a:xfrm>
            <a:off x="431372" y="260649"/>
            <a:ext cx="9971617" cy="864095"/>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
        <p:nvSpPr>
          <p:cNvPr id="37" name="Shape 37"/>
          <p:cNvSpPr txBox="1">
            <a:spLocks noGrp="1"/>
          </p:cNvSpPr>
          <p:nvPr>
            <p:ph type="body" idx="1"/>
          </p:nvPr>
        </p:nvSpPr>
        <p:spPr>
          <a:xfrm>
            <a:off x="431371" y="1268759"/>
            <a:ext cx="5662512" cy="4968551"/>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6288021" y="1268759"/>
            <a:ext cx="5672832" cy="4968551"/>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31570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9"/>
        <p:cNvGrpSpPr/>
        <p:nvPr/>
      </p:nvGrpSpPr>
      <p:grpSpPr>
        <a:xfrm>
          <a:off x="0" y="0"/>
          <a:ext cx="0" cy="0"/>
          <a:chOff x="0" y="0"/>
          <a:chExt cx="0" cy="0"/>
        </a:xfrm>
      </p:grpSpPr>
      <p:sp>
        <p:nvSpPr>
          <p:cNvPr id="40" name="Shape 40"/>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41" name="Shape 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42" name="Shape 42"/>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43" name="Shape 43"/>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44" name="Shape 44"/>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3679847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65821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47"/>
        <p:cNvGrpSpPr/>
        <p:nvPr/>
      </p:nvGrpSpPr>
      <p:grpSpPr>
        <a:xfrm>
          <a:off x="0" y="0"/>
          <a:ext cx="0" cy="0"/>
          <a:chOff x="0" y="0"/>
          <a:chExt cx="0" cy="0"/>
        </a:xfrm>
      </p:grpSpPr>
      <p:sp>
        <p:nvSpPr>
          <p:cNvPr id="48" name="Shape 48"/>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49" name="Shape 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50" name="Shape 50"/>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51" name="Shape 51"/>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4078412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42461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8"/>
        <p:cNvGrpSpPr/>
        <p:nvPr/>
      </p:nvGrpSpPr>
      <p:grpSpPr>
        <a:xfrm>
          <a:off x="0" y="0"/>
          <a:ext cx="0" cy="0"/>
          <a:chOff x="0" y="0"/>
          <a:chExt cx="0" cy="0"/>
        </a:xfrm>
      </p:grpSpPr>
      <p:sp>
        <p:nvSpPr>
          <p:cNvPr id="59" name="Shape 59"/>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60" name="Shape 6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61" name="Shape 61"/>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62" name="Shape 62"/>
          <p:cNvSpPr/>
          <p:nvPr/>
        </p:nvSpPr>
        <p:spPr>
          <a:xfrm>
            <a:off x="527050" y="1341438"/>
            <a:ext cx="11423649" cy="14287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cxnSp>
        <p:nvCxnSpPr>
          <p:cNvPr id="63" name="Shape 63"/>
          <p:cNvCxnSpPr/>
          <p:nvPr/>
        </p:nvCxnSpPr>
        <p:spPr>
          <a:xfrm>
            <a:off x="6191249" y="1557337"/>
            <a:ext cx="0" cy="4679950"/>
          </a:xfrm>
          <a:prstGeom prst="straightConnector1">
            <a:avLst/>
          </a:prstGeom>
          <a:noFill/>
          <a:ln w="25400" cap="flat" cmpd="sng">
            <a:solidFill>
              <a:schemeClr val="accent4"/>
            </a:solidFill>
            <a:prstDash val="dot"/>
            <a:round/>
            <a:headEnd type="none" w="med" len="med"/>
            <a:tailEnd type="none" w="med" len="med"/>
          </a:ln>
        </p:spPr>
      </p:cxnSp>
      <p:sp>
        <p:nvSpPr>
          <p:cNvPr id="64" name="Shape 64"/>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65" name="Shape 65"/>
          <p:cNvSpPr txBox="1">
            <a:spLocks noGrp="1"/>
          </p:cNvSpPr>
          <p:nvPr>
            <p:ph type="body" idx="1"/>
          </p:nvPr>
        </p:nvSpPr>
        <p:spPr>
          <a:xfrm>
            <a:off x="431371" y="1556791"/>
            <a:ext cx="5662512" cy="4680520"/>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body" idx="2"/>
          </p:nvPr>
        </p:nvSpPr>
        <p:spPr>
          <a:xfrm>
            <a:off x="6288021" y="1556791"/>
            <a:ext cx="5672832" cy="4680520"/>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3989729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72" name="Shape 7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73" name="Shape 73"/>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74" name="Shape 74"/>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75" name="Shape 75"/>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053708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8"/>
        <p:cNvGrpSpPr/>
        <p:nvPr/>
      </p:nvGrpSpPr>
      <p:grpSpPr>
        <a:xfrm>
          <a:off x="0" y="0"/>
          <a:ext cx="0" cy="0"/>
          <a:chOff x="0" y="0"/>
          <a:chExt cx="0" cy="0"/>
        </a:xfrm>
      </p:grpSpPr>
      <p:sp>
        <p:nvSpPr>
          <p:cNvPr id="79" name="Shape 79"/>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80" name="Shape 8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81" name="Shape 81"/>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82" name="Shape 8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645691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85"/>
        <p:cNvGrpSpPr/>
        <p:nvPr/>
      </p:nvGrpSpPr>
      <p:grpSpPr>
        <a:xfrm>
          <a:off x="0" y="0"/>
          <a:ext cx="0" cy="0"/>
          <a:chOff x="0" y="0"/>
          <a:chExt cx="0" cy="0"/>
        </a:xfrm>
      </p:grpSpPr>
      <p:sp>
        <p:nvSpPr>
          <p:cNvPr id="86" name="Shape 8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87" name="Shape 8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88" name="Shape 8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89" name="Shape 89"/>
          <p:cNvSpPr>
            <a:spLocks noGrp="1"/>
          </p:cNvSpPr>
          <p:nvPr>
            <p:ph type="pic" idx="2"/>
          </p:nvPr>
        </p:nvSpPr>
        <p:spPr>
          <a:xfrm>
            <a:off x="527383" y="1412876"/>
            <a:ext cx="11425268" cy="4824437"/>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91" name="Shape 91"/>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661420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Shape 95"/>
        <p:cNvGrpSpPr/>
        <p:nvPr/>
      </p:nvGrpSpPr>
      <p:grpSpPr>
        <a:xfrm>
          <a:off x="0" y="0"/>
          <a:ext cx="0" cy="0"/>
          <a:chOff x="0" y="0"/>
          <a:chExt cx="0" cy="0"/>
        </a:xfrm>
      </p:grpSpPr>
      <p:sp>
        <p:nvSpPr>
          <p:cNvPr id="96" name="Shape 9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97" name="Shape 9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98" name="Shape 9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99" name="Shape 99"/>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00" name="Shape 100"/>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01" name="Shape 101"/>
          <p:cNvSpPr>
            <a:spLocks noGrp="1"/>
          </p:cNvSpPr>
          <p:nvPr>
            <p:ph type="media" idx="2"/>
          </p:nvPr>
        </p:nvSpPr>
        <p:spPr>
          <a:xfrm>
            <a:off x="527383" y="1412877"/>
            <a:ext cx="11425268" cy="4824437"/>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850044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Shape 105"/>
        <p:cNvGrpSpPr/>
        <p:nvPr/>
      </p:nvGrpSpPr>
      <p:grpSpPr>
        <a:xfrm>
          <a:off x="0" y="0"/>
          <a:ext cx="0" cy="0"/>
          <a:chOff x="0" y="0"/>
          <a:chExt cx="0" cy="0"/>
        </a:xfrm>
      </p:grpSpPr>
      <p:sp>
        <p:nvSpPr>
          <p:cNvPr id="106" name="Shape 10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07" name="Shape 10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08" name="Shape 10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09" name="Shape 109"/>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889824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Shape 114"/>
        <p:cNvGrpSpPr/>
        <p:nvPr/>
      </p:nvGrpSpPr>
      <p:grpSpPr>
        <a:xfrm>
          <a:off x="0" y="0"/>
          <a:ext cx="0" cy="0"/>
          <a:chOff x="0" y="0"/>
          <a:chExt cx="0" cy="0"/>
        </a:xfrm>
      </p:grpSpPr>
      <p:sp>
        <p:nvSpPr>
          <p:cNvPr id="115" name="Shape 115"/>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16" name="Shape 1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17" name="Shape 117"/>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18" name="Shape 118"/>
          <p:cNvSpPr>
            <a:spLocks noGrp="1"/>
          </p:cNvSpPr>
          <p:nvPr>
            <p:ph type="pic" idx="2"/>
          </p:nvPr>
        </p:nvSpPr>
        <p:spPr>
          <a:xfrm>
            <a:off x="527383" y="404663"/>
            <a:ext cx="11425268" cy="5832648"/>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653096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22"/>
        <p:cNvGrpSpPr/>
        <p:nvPr/>
      </p:nvGrpSpPr>
      <p:grpSpPr>
        <a:xfrm>
          <a:off x="0" y="0"/>
          <a:ext cx="0" cy="0"/>
          <a:chOff x="0" y="0"/>
          <a:chExt cx="0" cy="0"/>
        </a:xfrm>
      </p:grpSpPr>
      <p:sp>
        <p:nvSpPr>
          <p:cNvPr id="123" name="Shape 123"/>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24" name="Shape 1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25" name="Shape 125"/>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26" name="Shape 126"/>
          <p:cNvSpPr txBox="1">
            <a:spLocks noGrp="1"/>
          </p:cNvSpPr>
          <p:nvPr>
            <p:ph type="title"/>
          </p:nvPr>
        </p:nvSpPr>
        <p:spPr>
          <a:xfrm>
            <a:off x="609600" y="277818"/>
            <a:ext cx="10972800" cy="1139825"/>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27" name="Shape 127"/>
          <p:cNvSpPr txBox="1">
            <a:spLocks noGrp="1"/>
          </p:cNvSpPr>
          <p:nvPr>
            <p:ph type="body" idx="1"/>
          </p:nvPr>
        </p:nvSpPr>
        <p:spPr>
          <a:xfrm>
            <a:off x="609603" y="1600204"/>
            <a:ext cx="5392615" cy="4530724"/>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body" idx="2"/>
          </p:nvPr>
        </p:nvSpPr>
        <p:spPr>
          <a:xfrm>
            <a:off x="6189783" y="1600205"/>
            <a:ext cx="5392615" cy="21891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body" idx="3"/>
          </p:nvPr>
        </p:nvSpPr>
        <p:spPr>
          <a:xfrm>
            <a:off x="6189783" y="3941763"/>
            <a:ext cx="5392615" cy="2189161"/>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71242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02472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33"/>
        <p:cNvGrpSpPr/>
        <p:nvPr/>
      </p:nvGrpSpPr>
      <p:grpSpPr>
        <a:xfrm>
          <a:off x="0" y="0"/>
          <a:ext cx="0" cy="0"/>
          <a:chOff x="0" y="0"/>
          <a:chExt cx="0" cy="0"/>
        </a:xfrm>
      </p:grpSpPr>
      <p:sp>
        <p:nvSpPr>
          <p:cNvPr id="134" name="Shape 134"/>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35" name="Shape 13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36" name="Shape 136"/>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37" name="Shape 137"/>
          <p:cNvSpPr/>
          <p:nvPr/>
        </p:nvSpPr>
        <p:spPr>
          <a:xfrm>
            <a:off x="241300" y="6137275"/>
            <a:ext cx="11709400" cy="144462"/>
          </a:xfrm>
          <a:prstGeom prst="rect">
            <a:avLst/>
          </a:prstGeom>
          <a:solidFill>
            <a:schemeClr val="accent5"/>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138" name="Shape 138"/>
          <p:cNvSpPr/>
          <p:nvPr/>
        </p:nvSpPr>
        <p:spPr>
          <a:xfrm>
            <a:off x="241300" y="2465388"/>
            <a:ext cx="11709400" cy="136524"/>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139" name="Shape 139"/>
          <p:cNvSpPr txBox="1">
            <a:spLocks noGrp="1"/>
          </p:cNvSpPr>
          <p:nvPr>
            <p:ph type="subTitle" idx="1"/>
          </p:nvPr>
        </p:nvSpPr>
        <p:spPr>
          <a:xfrm>
            <a:off x="335359" y="5705871"/>
            <a:ext cx="8534399" cy="744488"/>
          </a:xfrm>
          <a:prstGeom prst="rect">
            <a:avLst/>
          </a:prstGeom>
          <a:noFill/>
          <a:ln>
            <a:noFill/>
          </a:ln>
        </p:spPr>
        <p:txBody>
          <a:bodyPr lIns="91425" tIns="91425" rIns="91425" bIns="91425" anchor="t" anchorCtr="0"/>
          <a:lstStyle>
            <a:lvl1pPr marL="0" marR="0" lvl="0" indent="0" algn="l" rtl="0">
              <a:lnSpc>
                <a:spcPct val="90000"/>
              </a:lnSpc>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457200" marR="0" lvl="1" indent="0" algn="ctr" rtl="0">
              <a:lnSpc>
                <a:spcPct val="90000"/>
              </a:lnSpc>
              <a:spcBef>
                <a:spcPts val="560"/>
              </a:spcBef>
              <a:spcAft>
                <a:spcPts val="0"/>
              </a:spcAft>
              <a:buClr>
                <a:srgbClr val="8C8C8C"/>
              </a:buClr>
              <a:buFont typeface="Arial"/>
              <a:buNone/>
              <a:defRPr sz="2800" b="0" i="0" u="none" strike="noStrike" cap="none">
                <a:solidFill>
                  <a:srgbClr val="8C8C8C"/>
                </a:solidFill>
                <a:latin typeface="Arial"/>
                <a:ea typeface="Arial"/>
                <a:cs typeface="Arial"/>
                <a:sym typeface="Arial"/>
              </a:defRPr>
            </a:lvl2pPr>
            <a:lvl3pPr marL="914400" marR="0" lvl="2" indent="0" algn="ctr" rtl="0">
              <a:lnSpc>
                <a:spcPct val="90000"/>
              </a:lnSpc>
              <a:spcBef>
                <a:spcPts val="480"/>
              </a:spcBef>
              <a:spcAft>
                <a:spcPts val="0"/>
              </a:spcAft>
              <a:buClr>
                <a:srgbClr val="8C8C8C"/>
              </a:buClr>
              <a:buFont typeface="Arial"/>
              <a:buNone/>
              <a:defRPr sz="2400" b="0" i="0" u="none" strike="noStrike" cap="none">
                <a:solidFill>
                  <a:srgbClr val="8C8C8C"/>
                </a:solidFill>
                <a:latin typeface="Arial"/>
                <a:ea typeface="Arial"/>
                <a:cs typeface="Arial"/>
                <a:sym typeface="Arial"/>
              </a:defRPr>
            </a:lvl3pPr>
            <a:lvl4pPr marL="1371600" marR="0" lvl="3" indent="0" algn="ctr" rtl="0">
              <a:lnSpc>
                <a:spcPct val="90000"/>
              </a:lnSpc>
              <a:spcBef>
                <a:spcPts val="400"/>
              </a:spcBef>
              <a:spcAft>
                <a:spcPts val="0"/>
              </a:spcAft>
              <a:buClr>
                <a:srgbClr val="8C8C8C"/>
              </a:buClr>
              <a:buFont typeface="Arial"/>
              <a:buNone/>
              <a:defRPr sz="2000" b="0" i="0" u="none" strike="noStrike" cap="none">
                <a:solidFill>
                  <a:srgbClr val="8C8C8C"/>
                </a:solidFill>
                <a:latin typeface="Arial"/>
                <a:ea typeface="Arial"/>
                <a:cs typeface="Arial"/>
                <a:sym typeface="Arial"/>
              </a:defRPr>
            </a:lvl4pPr>
            <a:lvl5pPr marL="1828800" marR="0" lvl="4" indent="0" algn="ctr" rtl="0">
              <a:lnSpc>
                <a:spcPct val="90000"/>
              </a:lnSpc>
              <a:spcBef>
                <a:spcPts val="400"/>
              </a:spcBef>
              <a:spcAft>
                <a:spcPts val="0"/>
              </a:spcAft>
              <a:buClr>
                <a:srgbClr val="8C8C8C"/>
              </a:buClr>
              <a:buFont typeface="Arial"/>
              <a:buNone/>
              <a:defRPr sz="2000" b="0" i="0" u="none" strike="noStrike" cap="none">
                <a:solidFill>
                  <a:srgbClr val="8C8C8C"/>
                </a:solidFill>
                <a:latin typeface="Arial"/>
                <a:ea typeface="Arial"/>
                <a:cs typeface="Arial"/>
                <a:sym typeface="Arial"/>
              </a:defRPr>
            </a:lvl5pPr>
            <a:lvl6pPr marL="2286000" marR="0" lvl="5"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6pPr>
            <a:lvl7pPr marL="2743200" marR="0" lvl="6"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7pPr>
            <a:lvl8pPr marL="3200400" marR="0" lvl="7"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8pPr>
            <a:lvl9pPr marL="3657600" marR="0" lvl="8"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9pPr>
          </a:lstStyle>
          <a:p>
            <a:endParaRPr/>
          </a:p>
        </p:txBody>
      </p:sp>
      <p:sp>
        <p:nvSpPr>
          <p:cNvPr id="140" name="Shape 140"/>
          <p:cNvSpPr txBox="1">
            <a:spLocks noGrp="1"/>
          </p:cNvSpPr>
          <p:nvPr>
            <p:ph type="dt" idx="10"/>
          </p:nvPr>
        </p:nvSpPr>
        <p:spPr>
          <a:xfrm>
            <a:off x="3365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78787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78787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pic>
        <p:nvPicPr>
          <p:cNvPr id="143" name="Shape 1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44" name="Shape 144"/>
          <p:cNvSpPr txBox="1">
            <a:spLocks noGrp="1"/>
          </p:cNvSpPr>
          <p:nvPr>
            <p:ph type="ctrTitle"/>
          </p:nvPr>
        </p:nvSpPr>
        <p:spPr>
          <a:xfrm>
            <a:off x="5857131" y="4509926"/>
            <a:ext cx="6183389" cy="666533"/>
          </a:xfrm>
          <a:prstGeom prst="rect">
            <a:avLst/>
          </a:prstGeom>
          <a:solidFill>
            <a:srgbClr val="26805F"/>
          </a:solid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Tree>
    <p:extLst>
      <p:ext uri="{BB962C8B-B14F-4D97-AF65-F5344CB8AC3E}">
        <p14:creationId xmlns:p14="http://schemas.microsoft.com/office/powerpoint/2010/main" val="262065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00283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0961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86135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4/18/2023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5388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4/18/2023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256136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04E684-10F4-4CC3-A0B9-F03AA7BE37CF}" type="datetimeFigureOut">
              <a:rPr lang="en-US" smtClean="0"/>
              <a:t>4/18/2023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1845F5A-061D-4825-9AE9-D7794091C6C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1503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A92DB-6A99-406C-BAB4-FEF0F5AB0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2C48E-0662-4253-BCBE-BBCA5A9F8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FE2EC-C664-4193-BB6B-AEA9D7B40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A15F7-4B85-405D-A1C1-E19281C41918}" type="datetimeFigureOut">
              <a:rPr lang="en-GB" smtClean="0"/>
              <a:t>18/04/2023</a:t>
            </a:fld>
            <a:endParaRPr lang="en-GB"/>
          </a:p>
        </p:txBody>
      </p:sp>
      <p:sp>
        <p:nvSpPr>
          <p:cNvPr id="5" name="Footer Placeholder 4">
            <a:extLst>
              <a:ext uri="{FF2B5EF4-FFF2-40B4-BE49-F238E27FC236}">
                <a16:creationId xmlns:a16="http://schemas.microsoft.com/office/drawing/2014/main" id="{19439CC8-6C97-4C59-BBDE-EE15C6E80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BFAED1-3EEF-463A-AFCC-A4464D298D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D8B55-730E-4D03-A9CB-261A3E9653E3}" type="slidenum">
              <a:rPr lang="en-GB" smtClean="0"/>
              <a:t>‹#›</a:t>
            </a:fld>
            <a:endParaRPr lang="en-GB"/>
          </a:p>
        </p:txBody>
      </p:sp>
    </p:spTree>
    <p:extLst>
      <p:ext uri="{BB962C8B-B14F-4D97-AF65-F5344CB8AC3E}">
        <p14:creationId xmlns:p14="http://schemas.microsoft.com/office/powerpoint/2010/main" val="36390845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8C8C8C"/>
                </a:solidFill>
                <a:latin typeface="Garamond"/>
                <a:ea typeface="Garamond"/>
                <a:cs typeface="Garamond"/>
                <a:sym typeface="Garamond"/>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000" b="0" i="0" u="none" strike="noStrike" cap="none">
                <a:solidFill>
                  <a:srgbClr val="8C8C8C"/>
                </a:solidFill>
                <a:latin typeface="Garamond"/>
                <a:ea typeface="Garamond"/>
                <a:cs typeface="Garamond"/>
                <a:sym typeface="Garamond"/>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latin typeface="Garamond"/>
                <a:ea typeface="Garamond"/>
                <a:cs typeface="Garamond"/>
                <a:sym typeface="Garamond"/>
              </a:rPr>
              <a:pPr algn="r">
                <a:buSzPct val="25000"/>
              </a:pPr>
              <a:t>‹#›</a:t>
            </a:fld>
            <a:endParaRPr lang="en-US" sz="1000">
              <a:solidFill>
                <a:srgbClr val="8C8C8C"/>
              </a:solidFill>
              <a:latin typeface="Garamond"/>
              <a:ea typeface="Garamond"/>
              <a:cs typeface="Garamond"/>
              <a:sym typeface="Garamond"/>
            </a:endParaRPr>
          </a:p>
        </p:txBody>
      </p:sp>
      <p:sp>
        <p:nvSpPr>
          <p:cNvPr id="15" name="Shape 15"/>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pic>
        <p:nvPicPr>
          <p:cNvPr id="16" name="Shape 16"/>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7" name="Shape 17"/>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pic>
        <p:nvPicPr>
          <p:cNvPr id="18" name="Shape 18"/>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214495808"/>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AQYJf8T7qxE" TargetMode="External"/><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7.jpeg"/><Relationship Id="rId11" Type="http://schemas.openxmlformats.org/officeDocument/2006/relationships/image" Target="../media/image42.jpg"/><Relationship Id="rId5" Type="http://schemas.openxmlformats.org/officeDocument/2006/relationships/image" Target="../media/image36.jpeg"/><Relationship Id="rId10" Type="http://schemas.openxmlformats.org/officeDocument/2006/relationships/image" Target="../media/image41.jp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mailto:G.holt@cromptonhouse.org" TargetMode="External"/><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mailto:Inclusionteam@cromptonhouse.org"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pPf05hGTBxQ"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8B7E86-B4A8-477B-B19A-C7E0C7BFA291}"/>
              </a:ext>
            </a:extLst>
          </p:cNvPr>
          <p:cNvSpPr/>
          <p:nvPr/>
        </p:nvSpPr>
        <p:spPr>
          <a:xfrm>
            <a:off x="195250" y="124558"/>
            <a:ext cx="11872926" cy="6543675"/>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C2CB7D-B902-4187-816B-2AAD7A1BA324}"/>
              </a:ext>
            </a:extLst>
          </p:cNvPr>
          <p:cNvPicPr>
            <a:picLocks noChangeAspect="1"/>
          </p:cNvPicPr>
          <p:nvPr/>
        </p:nvPicPr>
        <p:blipFill>
          <a:blip r:embed="rId2"/>
          <a:stretch>
            <a:fillRect/>
          </a:stretch>
        </p:blipFill>
        <p:spPr>
          <a:xfrm>
            <a:off x="4467414" y="3428067"/>
            <a:ext cx="2562036" cy="2562036"/>
          </a:xfrm>
          <a:prstGeom prst="rect">
            <a:avLst/>
          </a:prstGeom>
        </p:spPr>
      </p:pic>
      <p:pic>
        <p:nvPicPr>
          <p:cNvPr id="5" name="Picture 4">
            <a:extLst>
              <a:ext uri="{FF2B5EF4-FFF2-40B4-BE49-F238E27FC236}">
                <a16:creationId xmlns:a16="http://schemas.microsoft.com/office/drawing/2014/main" id="{9F4E4D98-07EB-4EDB-8F49-66B51697339D}"/>
              </a:ext>
            </a:extLst>
          </p:cNvPr>
          <p:cNvPicPr>
            <a:picLocks noChangeAspect="1"/>
          </p:cNvPicPr>
          <p:nvPr/>
        </p:nvPicPr>
        <p:blipFill>
          <a:blip r:embed="rId3"/>
          <a:stretch>
            <a:fillRect/>
          </a:stretch>
        </p:blipFill>
        <p:spPr>
          <a:xfrm>
            <a:off x="907733" y="3365667"/>
            <a:ext cx="2045240" cy="2562036"/>
          </a:xfrm>
          <a:prstGeom prst="rect">
            <a:avLst/>
          </a:prstGeom>
        </p:spPr>
      </p:pic>
      <p:pic>
        <p:nvPicPr>
          <p:cNvPr id="6" name="Picture 2" descr="Royal Commission support services - IDEAS">
            <a:extLst>
              <a:ext uri="{FF2B5EF4-FFF2-40B4-BE49-F238E27FC236}">
                <a16:creationId xmlns:a16="http://schemas.microsoft.com/office/drawing/2014/main" id="{9C1887FD-459B-4DEF-8282-254EAE4BB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692" y="3929381"/>
            <a:ext cx="2695575" cy="179378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F002B06-4107-4A5D-911F-A038F5BC7B4A}"/>
              </a:ext>
            </a:extLst>
          </p:cNvPr>
          <p:cNvSpPr txBox="1">
            <a:spLocks/>
          </p:cNvSpPr>
          <p:nvPr/>
        </p:nvSpPr>
        <p:spPr>
          <a:xfrm>
            <a:off x="1000313" y="272543"/>
            <a:ext cx="10029825" cy="796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u="none" strike="noStrike" kern="1200" cap="none" spc="0" normalizeH="0" baseline="0" noProof="0" dirty="0">
                <a:ln>
                  <a:noFill/>
                </a:ln>
                <a:solidFill>
                  <a:prstClr val="black"/>
                </a:solidFill>
                <a:effectLst/>
                <a:uLnTx/>
                <a:uFillTx/>
                <a:latin typeface="Book Antiqua" panose="02040602050305030304" pitchFamily="18" charset="0"/>
                <a:cs typeface="Calibri" panose="020F0502020204030204" pitchFamily="34" charset="0"/>
              </a:rPr>
              <a:t>Literacy at Crompton House</a:t>
            </a:r>
          </a:p>
        </p:txBody>
      </p:sp>
      <p:sp>
        <p:nvSpPr>
          <p:cNvPr id="9" name="TextBox 8">
            <a:extLst>
              <a:ext uri="{FF2B5EF4-FFF2-40B4-BE49-F238E27FC236}">
                <a16:creationId xmlns:a16="http://schemas.microsoft.com/office/drawing/2014/main" id="{5F694CC3-0587-4847-BD97-6E178A844C07}"/>
              </a:ext>
            </a:extLst>
          </p:cNvPr>
          <p:cNvSpPr txBox="1"/>
          <p:nvPr/>
        </p:nvSpPr>
        <p:spPr>
          <a:xfrm>
            <a:off x="1818639" y="2366383"/>
            <a:ext cx="81178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“Literacy is one of the greatest gifts a person could receive.”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J. </a:t>
            </a:r>
            <a:r>
              <a:rPr kumimoji="0" lang="en-GB" sz="2000" b="0" i="0" u="none" strike="noStrike" kern="1200" cap="none" spc="0" normalizeH="0" baseline="0" noProof="0" dirty="0" err="1">
                <a:ln>
                  <a:noFill/>
                </a:ln>
                <a:solidFill>
                  <a:prstClr val="black"/>
                </a:solidFill>
                <a:effectLst/>
                <a:uLnTx/>
                <a:uFillTx/>
                <a:latin typeface="Calisto MT" panose="02040603050505030304" pitchFamily="18" charset="0"/>
                <a:ea typeface="+mn-ea"/>
                <a:cs typeface="+mn-cs"/>
              </a:rPr>
              <a:t>Selinsky</a:t>
            </a:r>
            <a:endParaRPr kumimoji="0" lang="en-GB"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sp>
        <p:nvSpPr>
          <p:cNvPr id="10" name="TextBox 9">
            <a:extLst>
              <a:ext uri="{FF2B5EF4-FFF2-40B4-BE49-F238E27FC236}">
                <a16:creationId xmlns:a16="http://schemas.microsoft.com/office/drawing/2014/main" id="{84771CE7-E624-4A51-BB7C-5120940D0F49}"/>
              </a:ext>
            </a:extLst>
          </p:cNvPr>
          <p:cNvSpPr txBox="1"/>
          <p:nvPr/>
        </p:nvSpPr>
        <p:spPr>
          <a:xfrm>
            <a:off x="972117" y="5988436"/>
            <a:ext cx="1961961" cy="368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Reading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7C53D7AD-A6A1-470B-8DF0-6F2B5BC81ABD}"/>
              </a:ext>
            </a:extLst>
          </p:cNvPr>
          <p:cNvSpPr txBox="1"/>
          <p:nvPr/>
        </p:nvSpPr>
        <p:spPr>
          <a:xfrm>
            <a:off x="5172264" y="5927703"/>
            <a:ext cx="1685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Writing</a:t>
            </a:r>
          </a:p>
        </p:txBody>
      </p:sp>
      <p:sp>
        <p:nvSpPr>
          <p:cNvPr id="12" name="TextBox 11">
            <a:extLst>
              <a:ext uri="{FF2B5EF4-FFF2-40B4-BE49-F238E27FC236}">
                <a16:creationId xmlns:a16="http://schemas.microsoft.com/office/drawing/2014/main" id="{A9C588CF-2788-435E-B714-3C3A8F1EB032}"/>
              </a:ext>
            </a:extLst>
          </p:cNvPr>
          <p:cNvSpPr txBox="1"/>
          <p:nvPr/>
        </p:nvSpPr>
        <p:spPr>
          <a:xfrm>
            <a:off x="9096375" y="5988039"/>
            <a:ext cx="1609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err="1">
                <a:ln>
                  <a:noFill/>
                </a:ln>
                <a:solidFill>
                  <a:prstClr val="black"/>
                </a:solidFill>
                <a:effectLst/>
                <a:uLnTx/>
                <a:uFillTx/>
                <a:latin typeface="Calisto MT" panose="02040603050505030304" pitchFamily="18" charset="0"/>
                <a:ea typeface="+mn-ea"/>
                <a:cs typeface="+mn-cs"/>
              </a:rPr>
              <a:t>Oracy</a:t>
            </a:r>
            <a:endPar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pic>
        <p:nvPicPr>
          <p:cNvPr id="13" name="Picture 12">
            <a:extLst>
              <a:ext uri="{FF2B5EF4-FFF2-40B4-BE49-F238E27FC236}">
                <a16:creationId xmlns:a16="http://schemas.microsoft.com/office/drawing/2014/main" id="{3C3D0F05-1627-4A76-A7A4-36D0A1FC765D}"/>
              </a:ext>
            </a:extLst>
          </p:cNvPr>
          <p:cNvPicPr>
            <a:picLocks noChangeAspect="1"/>
          </p:cNvPicPr>
          <p:nvPr/>
        </p:nvPicPr>
        <p:blipFill>
          <a:blip r:embed="rId5"/>
          <a:stretch>
            <a:fillRect/>
          </a:stretch>
        </p:blipFill>
        <p:spPr>
          <a:xfrm>
            <a:off x="10661967" y="255274"/>
            <a:ext cx="1322083" cy="1210935"/>
          </a:xfrm>
          <a:prstGeom prst="rect">
            <a:avLst/>
          </a:prstGeom>
        </p:spPr>
      </p:pic>
      <p:sp>
        <p:nvSpPr>
          <p:cNvPr id="2" name="TextBox 1">
            <a:extLst>
              <a:ext uri="{FF2B5EF4-FFF2-40B4-BE49-F238E27FC236}">
                <a16:creationId xmlns:a16="http://schemas.microsoft.com/office/drawing/2014/main" id="{80BE2342-AD7C-4ED2-A49B-6A2CC974920A}"/>
              </a:ext>
            </a:extLst>
          </p:cNvPr>
          <p:cNvSpPr txBox="1"/>
          <p:nvPr/>
        </p:nvSpPr>
        <p:spPr>
          <a:xfrm>
            <a:off x="3317375" y="1298323"/>
            <a:ext cx="5779000" cy="1077218"/>
          </a:xfrm>
          <a:prstGeom prst="rect">
            <a:avLst/>
          </a:prstGeom>
          <a:noFill/>
        </p:spPr>
        <p:txBody>
          <a:bodyPr wrap="square" rtlCol="0">
            <a:spAutoFit/>
          </a:bodyPr>
          <a:lstStyle/>
          <a:p>
            <a:pPr algn="ctr"/>
            <a:r>
              <a:rPr lang="en-GB" sz="3200" dirty="0"/>
              <a:t>Parent Information Evening </a:t>
            </a:r>
          </a:p>
          <a:p>
            <a:pPr algn="ctr"/>
            <a:r>
              <a:rPr lang="en-GB" sz="3200" dirty="0"/>
              <a:t>Reading  18.10.22</a:t>
            </a:r>
          </a:p>
        </p:txBody>
      </p:sp>
    </p:spTree>
    <p:extLst>
      <p:ext uri="{BB962C8B-B14F-4D97-AF65-F5344CB8AC3E}">
        <p14:creationId xmlns:p14="http://schemas.microsoft.com/office/powerpoint/2010/main" val="126762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3F91-0D6D-43B2-91DB-BBBB736AF74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DC397ABC-2843-4DE9-B483-B40426971C77}"/>
              </a:ext>
            </a:extLst>
          </p:cNvPr>
          <p:cNvPicPr>
            <a:picLocks noChangeAspect="1"/>
          </p:cNvPicPr>
          <p:nvPr/>
        </p:nvPicPr>
        <p:blipFill>
          <a:blip r:embed="rId2"/>
          <a:stretch>
            <a:fillRect/>
          </a:stretch>
        </p:blipFill>
        <p:spPr>
          <a:xfrm>
            <a:off x="0" y="0"/>
            <a:ext cx="12192000" cy="3105150"/>
          </a:xfrm>
          <a:prstGeom prst="rect">
            <a:avLst/>
          </a:prstGeom>
        </p:spPr>
      </p:pic>
      <p:pic>
        <p:nvPicPr>
          <p:cNvPr id="7" name="Picture 6" descr="A crowd of people in front of a screen&#10;&#10;Description automatically generated with low confidence">
            <a:extLst>
              <a:ext uri="{FF2B5EF4-FFF2-40B4-BE49-F238E27FC236}">
                <a16:creationId xmlns:a16="http://schemas.microsoft.com/office/drawing/2014/main" id="{4EE6E5F9-C023-4ACE-9A03-99B6736F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1" y="2898183"/>
            <a:ext cx="5279756" cy="3959817"/>
          </a:xfrm>
          <a:prstGeom prst="rect">
            <a:avLst/>
          </a:prstGeom>
        </p:spPr>
      </p:pic>
      <p:pic>
        <p:nvPicPr>
          <p:cNvPr id="8" name="Picture 7">
            <a:extLst>
              <a:ext uri="{FF2B5EF4-FFF2-40B4-BE49-F238E27FC236}">
                <a16:creationId xmlns:a16="http://schemas.microsoft.com/office/drawing/2014/main" id="{541B9770-69CC-43C6-BD2D-4070C156C30E}"/>
              </a:ext>
            </a:extLst>
          </p:cNvPr>
          <p:cNvPicPr>
            <a:picLocks noChangeAspect="1"/>
          </p:cNvPicPr>
          <p:nvPr/>
        </p:nvPicPr>
        <p:blipFill>
          <a:blip r:embed="rId4"/>
          <a:stretch>
            <a:fillRect/>
          </a:stretch>
        </p:blipFill>
        <p:spPr>
          <a:xfrm>
            <a:off x="5160935" y="2969864"/>
            <a:ext cx="7031065" cy="3888136"/>
          </a:xfrm>
          <a:prstGeom prst="rect">
            <a:avLst/>
          </a:prstGeom>
        </p:spPr>
      </p:pic>
    </p:spTree>
    <p:extLst>
      <p:ext uri="{BB962C8B-B14F-4D97-AF65-F5344CB8AC3E}">
        <p14:creationId xmlns:p14="http://schemas.microsoft.com/office/powerpoint/2010/main" val="3812819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5E91F-BD76-4776-BA65-5C4399439EE3}"/>
              </a:ext>
            </a:extLst>
          </p:cNvPr>
          <p:cNvSpPr>
            <a:spLocks noGrp="1"/>
          </p:cNvSpPr>
          <p:nvPr>
            <p:ph idx="1"/>
          </p:nvPr>
        </p:nvSpPr>
        <p:spPr>
          <a:xfrm>
            <a:off x="664901" y="2017149"/>
            <a:ext cx="5964500" cy="2590800"/>
          </a:xfrm>
        </p:spPr>
        <p:txBody>
          <a:bodyPr>
            <a:normAutofit/>
          </a:bodyPr>
          <a:lstStyle/>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What is the Novellas?</a:t>
            </a:r>
          </a:p>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What do we do?</a:t>
            </a:r>
          </a:p>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Why are we so passionate about reading?</a:t>
            </a:r>
          </a:p>
        </p:txBody>
      </p:sp>
      <p:sp>
        <p:nvSpPr>
          <p:cNvPr id="4" name="TextBox 3">
            <a:extLst>
              <a:ext uri="{FF2B5EF4-FFF2-40B4-BE49-F238E27FC236}">
                <a16:creationId xmlns:a16="http://schemas.microsoft.com/office/drawing/2014/main" id="{DF875EBC-E631-483C-ADFA-D9CBA6B1A95B}"/>
              </a:ext>
            </a:extLst>
          </p:cNvPr>
          <p:cNvSpPr txBox="1"/>
          <p:nvPr/>
        </p:nvSpPr>
        <p:spPr>
          <a:xfrm>
            <a:off x="1024128" y="500743"/>
            <a:ext cx="7934815" cy="1015663"/>
          </a:xfrm>
          <a:prstGeom prst="rect">
            <a:avLst/>
          </a:prstGeom>
          <a:noFill/>
        </p:spPr>
        <p:txBody>
          <a:bodyPr wrap="square" rtlCol="0">
            <a:spAutoFit/>
          </a:bodyPr>
          <a:lstStyle/>
          <a:p>
            <a:r>
              <a:rPr lang="en-GB" sz="6000" b="1" dirty="0">
                <a:latin typeface="Calibri" panose="020F0502020204030204" pitchFamily="34" charset="0"/>
                <a:cs typeface="Calibri" panose="020F0502020204030204" pitchFamily="34" charset="0"/>
              </a:rPr>
              <a:t>The Novellas </a:t>
            </a:r>
          </a:p>
        </p:txBody>
      </p:sp>
      <p:pic>
        <p:nvPicPr>
          <p:cNvPr id="6" name="Picture 5">
            <a:extLst>
              <a:ext uri="{FF2B5EF4-FFF2-40B4-BE49-F238E27FC236}">
                <a16:creationId xmlns:a16="http://schemas.microsoft.com/office/drawing/2014/main" id="{78BEDD54-DE35-461F-BFC7-4E66D2629D23}"/>
              </a:ext>
            </a:extLst>
          </p:cNvPr>
          <p:cNvPicPr>
            <a:picLocks noChangeAspect="1"/>
          </p:cNvPicPr>
          <p:nvPr/>
        </p:nvPicPr>
        <p:blipFill>
          <a:blip r:embed="rId2"/>
          <a:stretch>
            <a:fillRect/>
          </a:stretch>
        </p:blipFill>
        <p:spPr>
          <a:xfrm>
            <a:off x="6848475" y="0"/>
            <a:ext cx="5343525" cy="3009900"/>
          </a:xfrm>
          <a:prstGeom prst="rect">
            <a:avLst/>
          </a:prstGeom>
        </p:spPr>
      </p:pic>
      <p:pic>
        <p:nvPicPr>
          <p:cNvPr id="7" name="Picture 6">
            <a:extLst>
              <a:ext uri="{FF2B5EF4-FFF2-40B4-BE49-F238E27FC236}">
                <a16:creationId xmlns:a16="http://schemas.microsoft.com/office/drawing/2014/main" id="{8B652577-1BF8-4E54-AEC4-99938894DAE9}"/>
              </a:ext>
            </a:extLst>
          </p:cNvPr>
          <p:cNvPicPr>
            <a:picLocks noChangeAspect="1"/>
          </p:cNvPicPr>
          <p:nvPr/>
        </p:nvPicPr>
        <p:blipFill>
          <a:blip r:embed="rId3"/>
          <a:stretch>
            <a:fillRect/>
          </a:stretch>
        </p:blipFill>
        <p:spPr>
          <a:xfrm>
            <a:off x="6848475" y="3200883"/>
            <a:ext cx="5343525" cy="3156374"/>
          </a:xfrm>
          <a:prstGeom prst="rect">
            <a:avLst/>
          </a:prstGeom>
        </p:spPr>
      </p:pic>
    </p:spTree>
    <p:extLst>
      <p:ext uri="{BB962C8B-B14F-4D97-AF65-F5344CB8AC3E}">
        <p14:creationId xmlns:p14="http://schemas.microsoft.com/office/powerpoint/2010/main" val="339104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54DB-FAC8-409C-98D7-7FAA920C2810}"/>
              </a:ext>
            </a:extLst>
          </p:cNvPr>
          <p:cNvSpPr>
            <a:spLocks noGrp="1"/>
          </p:cNvSpPr>
          <p:nvPr>
            <p:ph type="title"/>
          </p:nvPr>
        </p:nvSpPr>
        <p:spPr>
          <a:xfrm>
            <a:off x="132522" y="-92074"/>
            <a:ext cx="10515600" cy="857388"/>
          </a:xfrm>
        </p:spPr>
        <p:txBody>
          <a:bodyPr/>
          <a:lstStyle/>
          <a:p>
            <a:r>
              <a:rPr lang="en-GB" b="1" dirty="0"/>
              <a:t>Crompton House Book Reviews</a:t>
            </a:r>
          </a:p>
        </p:txBody>
      </p:sp>
      <p:sp>
        <p:nvSpPr>
          <p:cNvPr id="6" name="Rectangle: Rounded Corners 5">
            <a:extLst>
              <a:ext uri="{FF2B5EF4-FFF2-40B4-BE49-F238E27FC236}">
                <a16:creationId xmlns:a16="http://schemas.microsoft.com/office/drawing/2014/main" id="{5CDDB794-983B-4039-BFD4-47F1F5AD6117}"/>
              </a:ext>
            </a:extLst>
          </p:cNvPr>
          <p:cNvSpPr/>
          <p:nvPr/>
        </p:nvSpPr>
        <p:spPr>
          <a:xfrm>
            <a:off x="6844746" y="3808648"/>
            <a:ext cx="3803376" cy="204746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Think. Pair. Share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is the book about? </a:t>
            </a:r>
          </a:p>
        </p:txBody>
      </p:sp>
      <p:pic>
        <p:nvPicPr>
          <p:cNvPr id="4" name="Picture 3">
            <a:extLst>
              <a:ext uri="{FF2B5EF4-FFF2-40B4-BE49-F238E27FC236}">
                <a16:creationId xmlns:a16="http://schemas.microsoft.com/office/drawing/2014/main" id="{76ACA288-B964-4DB8-A822-8E6A128025FA}"/>
              </a:ext>
            </a:extLst>
          </p:cNvPr>
          <p:cNvPicPr>
            <a:picLocks noChangeAspect="1"/>
          </p:cNvPicPr>
          <p:nvPr/>
        </p:nvPicPr>
        <p:blipFill>
          <a:blip r:embed="rId2"/>
          <a:stretch>
            <a:fillRect/>
          </a:stretch>
        </p:blipFill>
        <p:spPr>
          <a:xfrm>
            <a:off x="5476875" y="3808648"/>
            <a:ext cx="1238250" cy="2209800"/>
          </a:xfrm>
          <a:prstGeom prst="rect">
            <a:avLst/>
          </a:prstGeom>
        </p:spPr>
      </p:pic>
      <p:sp>
        <p:nvSpPr>
          <p:cNvPr id="7" name="TextBox 6">
            <a:extLst>
              <a:ext uri="{FF2B5EF4-FFF2-40B4-BE49-F238E27FC236}">
                <a16:creationId xmlns:a16="http://schemas.microsoft.com/office/drawing/2014/main" id="{D3A829BA-B91E-4D31-A974-05ECF059BEF9}"/>
              </a:ext>
            </a:extLst>
          </p:cNvPr>
          <p:cNvSpPr txBox="1"/>
          <p:nvPr/>
        </p:nvSpPr>
        <p:spPr>
          <a:xfrm>
            <a:off x="4691270" y="1018028"/>
            <a:ext cx="53273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Our school book council, The Novellas, have been working hard on bringing you recommendations from some of our staff’s favourite reads.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Watch the video by following the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https://www.youtube.com/watch?v=AQYJf8T7qxE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Cane Warriors by Alex Wheatle | Waterstones">
            <a:extLst>
              <a:ext uri="{FF2B5EF4-FFF2-40B4-BE49-F238E27FC236}">
                <a16:creationId xmlns:a16="http://schemas.microsoft.com/office/drawing/2014/main" id="{265E4546-7BD4-4D78-B4E3-68698D3BF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4" y="765314"/>
            <a:ext cx="3879215" cy="566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7578-A820-4F75-8E8E-F3791237E74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a:t>Reading Progress </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Reading Icon - Free PNG &amp; SVG 111062 - Noun Project">
            <a:extLst>
              <a:ext uri="{FF2B5EF4-FFF2-40B4-BE49-F238E27FC236}">
                <a16:creationId xmlns:a16="http://schemas.microsoft.com/office/drawing/2014/main" id="{4EC7D9D3-05D9-4422-AC43-C3345C833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 r="1181"/>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426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a:xfrm>
            <a:off x="370114" y="188817"/>
            <a:ext cx="8773886" cy="1325563"/>
          </a:xfrm>
        </p:spPr>
        <p:txBody>
          <a:bodyPr/>
          <a:lstStyle/>
          <a:p>
            <a:r>
              <a:rPr lang="en-GB" dirty="0"/>
              <a:t>How do we monitor reading progress? </a:t>
            </a:r>
          </a:p>
        </p:txBody>
      </p:sp>
      <p:sp>
        <p:nvSpPr>
          <p:cNvPr id="3" name="Content Placeholder 2">
            <a:extLst>
              <a:ext uri="{FF2B5EF4-FFF2-40B4-BE49-F238E27FC236}">
                <a16:creationId xmlns:a16="http://schemas.microsoft.com/office/drawing/2014/main" id="{182AAD66-C15F-4D0F-98DA-E15B34F5FFAA}"/>
              </a:ext>
            </a:extLst>
          </p:cNvPr>
          <p:cNvSpPr>
            <a:spLocks noGrp="1"/>
          </p:cNvSpPr>
          <p:nvPr>
            <p:ph idx="1"/>
          </p:nvPr>
        </p:nvSpPr>
        <p:spPr>
          <a:xfrm>
            <a:off x="838199" y="1601788"/>
            <a:ext cx="10956533" cy="4575175"/>
          </a:xfrm>
        </p:spPr>
        <p:txBody>
          <a:bodyPr>
            <a:normAutofit fontScale="92500"/>
          </a:bodyPr>
          <a:lstStyle/>
          <a:p>
            <a:pPr>
              <a:buFont typeface="Wingdings" panose="05000000000000000000" pitchFamily="2" charset="2"/>
              <a:buChar char="ü"/>
            </a:pPr>
            <a:r>
              <a:rPr lang="en-GB" dirty="0"/>
              <a:t>We run the New Group Reading Test (NGRT)</a:t>
            </a:r>
          </a:p>
          <a:p>
            <a:pPr>
              <a:buFont typeface="Wingdings" panose="05000000000000000000" pitchFamily="2" charset="2"/>
              <a:buChar char="ü"/>
            </a:pPr>
            <a:r>
              <a:rPr lang="en-GB" dirty="0"/>
              <a:t>This produces a reading age for each student. This is reported in years or months.</a:t>
            </a:r>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r>
              <a:rPr lang="en-GB" dirty="0"/>
              <a:t>We test students twice yearly so that we can monitor progress and enable us to place students on early intervention for the next academic year. </a:t>
            </a:r>
          </a:p>
          <a:p>
            <a:pPr>
              <a:buFont typeface="Wingdings" panose="05000000000000000000" pitchFamily="2" charset="2"/>
              <a:buChar char="ü"/>
            </a:pPr>
            <a:r>
              <a:rPr lang="en-GB" dirty="0"/>
              <a:t>The data is reported home to parents/carers through students’ data reports. </a:t>
            </a:r>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marL="0" indent="0">
              <a:buNone/>
            </a:pPr>
            <a:endParaRPr lang="en-GB" dirty="0"/>
          </a:p>
        </p:txBody>
      </p:sp>
      <p:sp>
        <p:nvSpPr>
          <p:cNvPr id="4" name="Rectangle: Rounded Corners 3">
            <a:extLst>
              <a:ext uri="{FF2B5EF4-FFF2-40B4-BE49-F238E27FC236}">
                <a16:creationId xmlns:a16="http://schemas.microsoft.com/office/drawing/2014/main" id="{1BCFA902-FB37-432B-B1F2-F5E62510F47E}"/>
              </a:ext>
            </a:extLst>
          </p:cNvPr>
          <p:cNvSpPr/>
          <p:nvPr/>
        </p:nvSpPr>
        <p:spPr>
          <a:xfrm>
            <a:off x="2858662" y="2625781"/>
            <a:ext cx="6154220" cy="17979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If a students chronological age is 11years 3 months, we would want to see their reading age as 11:3 or higher. </a:t>
            </a:r>
          </a:p>
          <a:p>
            <a:pPr algn="ctr"/>
            <a:endParaRPr lang="en-GB" dirty="0"/>
          </a:p>
        </p:txBody>
      </p:sp>
      <p:pic>
        <p:nvPicPr>
          <p:cNvPr id="1030" name="Picture 6" descr="New Group Reading Test (NGRT) Digital">
            <a:extLst>
              <a:ext uri="{FF2B5EF4-FFF2-40B4-BE49-F238E27FC236}">
                <a16:creationId xmlns:a16="http://schemas.microsoft.com/office/drawing/2014/main" id="{4BB28643-04D8-4627-BBE8-D099CD537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3330" y="0"/>
            <a:ext cx="2648670" cy="108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87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p:txBody>
          <a:bodyPr/>
          <a:lstStyle/>
          <a:p>
            <a:r>
              <a:rPr lang="en-GB" dirty="0"/>
              <a:t>How do we monitor progress? </a:t>
            </a:r>
          </a:p>
        </p:txBody>
      </p:sp>
      <p:sp>
        <p:nvSpPr>
          <p:cNvPr id="3" name="Content Placeholder 2">
            <a:extLst>
              <a:ext uri="{FF2B5EF4-FFF2-40B4-BE49-F238E27FC236}">
                <a16:creationId xmlns:a16="http://schemas.microsoft.com/office/drawing/2014/main" id="{182AAD66-C15F-4D0F-98DA-E15B34F5FFAA}"/>
              </a:ext>
            </a:extLst>
          </p:cNvPr>
          <p:cNvSpPr>
            <a:spLocks noGrp="1"/>
          </p:cNvSpPr>
          <p:nvPr>
            <p:ph idx="1"/>
          </p:nvPr>
        </p:nvSpPr>
        <p:spPr>
          <a:xfrm>
            <a:off x="838199" y="1825625"/>
            <a:ext cx="10956533" cy="4351338"/>
          </a:xfrm>
        </p:spPr>
        <p:txBody>
          <a:bodyPr/>
          <a:lstStyle/>
          <a:p>
            <a:pPr>
              <a:buFont typeface="Wingdings" panose="05000000000000000000" pitchFamily="2" charset="2"/>
              <a:buChar char="ü"/>
            </a:pPr>
            <a:r>
              <a:rPr lang="en-GB" dirty="0"/>
              <a:t>Year 7 are also the first year to take part in the National Improving Secondary Writing project. </a:t>
            </a:r>
          </a:p>
          <a:p>
            <a:pPr>
              <a:buFont typeface="Wingdings" panose="05000000000000000000" pitchFamily="2" charset="2"/>
              <a:buChar char="ü"/>
            </a:pPr>
            <a:r>
              <a:rPr lang="en-GB" dirty="0"/>
              <a:t>They have completed a writing baseline in their English lessons and this will be marked by a process of comparative judgement. </a:t>
            </a:r>
          </a:p>
          <a:p>
            <a:pPr>
              <a:buFont typeface="Wingdings" panose="05000000000000000000" pitchFamily="2" charset="2"/>
              <a:buChar char="ü"/>
            </a:pPr>
            <a:r>
              <a:rPr lang="en-GB" dirty="0"/>
              <a:t>By the end of the marking process, we will have a writing age for each student who took part. </a:t>
            </a:r>
          </a:p>
          <a:p>
            <a:pPr marL="0" indent="0">
              <a:buNone/>
            </a:pPr>
            <a:endParaRPr lang="en-GB" dirty="0"/>
          </a:p>
        </p:txBody>
      </p:sp>
      <p:pic>
        <p:nvPicPr>
          <p:cNvPr id="6" name="Picture 5">
            <a:extLst>
              <a:ext uri="{FF2B5EF4-FFF2-40B4-BE49-F238E27FC236}">
                <a16:creationId xmlns:a16="http://schemas.microsoft.com/office/drawing/2014/main" id="{7DEA8789-6EBE-4E25-99C4-4D82364332E2}"/>
              </a:ext>
            </a:extLst>
          </p:cNvPr>
          <p:cNvPicPr>
            <a:picLocks noChangeAspect="1"/>
          </p:cNvPicPr>
          <p:nvPr/>
        </p:nvPicPr>
        <p:blipFill>
          <a:blip r:embed="rId2"/>
          <a:stretch>
            <a:fillRect/>
          </a:stretch>
        </p:blipFill>
        <p:spPr>
          <a:xfrm>
            <a:off x="5311237" y="5033054"/>
            <a:ext cx="6880763" cy="1824946"/>
          </a:xfrm>
          <a:prstGeom prst="rect">
            <a:avLst/>
          </a:prstGeom>
        </p:spPr>
      </p:pic>
    </p:spTree>
    <p:extLst>
      <p:ext uri="{BB962C8B-B14F-4D97-AF65-F5344CB8AC3E}">
        <p14:creationId xmlns:p14="http://schemas.microsoft.com/office/powerpoint/2010/main" val="42200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1ADB-6EE2-49F2-88ED-732B75C0D4D0}"/>
              </a:ext>
            </a:extLst>
          </p:cNvPr>
          <p:cNvSpPr>
            <a:spLocks noGrp="1"/>
          </p:cNvSpPr>
          <p:nvPr>
            <p:ph type="title"/>
          </p:nvPr>
        </p:nvSpPr>
        <p:spPr>
          <a:xfrm>
            <a:off x="254831" y="65280"/>
            <a:ext cx="11707319" cy="801661"/>
          </a:xfrm>
        </p:spPr>
        <p:txBody>
          <a:bodyPr>
            <a:normAutofit fontScale="90000"/>
          </a:bodyPr>
          <a:lstStyle/>
          <a:p>
            <a:r>
              <a:rPr lang="en-GB" dirty="0"/>
              <a:t>What if my child isn’t making the expected progress?</a:t>
            </a:r>
          </a:p>
        </p:txBody>
      </p:sp>
      <p:sp>
        <p:nvSpPr>
          <p:cNvPr id="3" name="Content Placeholder 2">
            <a:extLst>
              <a:ext uri="{FF2B5EF4-FFF2-40B4-BE49-F238E27FC236}">
                <a16:creationId xmlns:a16="http://schemas.microsoft.com/office/drawing/2014/main" id="{AE800FDF-6EB6-442B-955E-E0F7E5527B88}"/>
              </a:ext>
            </a:extLst>
          </p:cNvPr>
          <p:cNvSpPr>
            <a:spLocks noGrp="1"/>
          </p:cNvSpPr>
          <p:nvPr>
            <p:ph idx="1"/>
          </p:nvPr>
        </p:nvSpPr>
        <p:spPr>
          <a:xfrm>
            <a:off x="463447" y="1643865"/>
            <a:ext cx="5850276" cy="2340306"/>
          </a:xfrm>
        </p:spPr>
        <p:txBody>
          <a:bodyPr/>
          <a:lstStyle/>
          <a:p>
            <a:pPr marL="0" indent="0">
              <a:buNone/>
            </a:pPr>
            <a:r>
              <a:rPr lang="en-GB" dirty="0"/>
              <a:t>We run a number of interventions to help students who have been identified as needing support.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1026" name="Picture 2" descr="Read Write Inc. Phonics | Synthetic phonics">
            <a:extLst>
              <a:ext uri="{FF2B5EF4-FFF2-40B4-BE49-F238E27FC236}">
                <a16:creationId xmlns:a16="http://schemas.microsoft.com/office/drawing/2014/main" id="{1762A328-B799-4FF9-830B-71ABDB2E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511" y="1549418"/>
            <a:ext cx="38290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xia PowerUp Literacy Getting Started Webinars — Greenfield Learning Inc">
            <a:extLst>
              <a:ext uri="{FF2B5EF4-FFF2-40B4-BE49-F238E27FC236}">
                <a16:creationId xmlns:a16="http://schemas.microsoft.com/office/drawing/2014/main" id="{1198C8C0-F702-4A8E-814A-25E982121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043" y="3197005"/>
            <a:ext cx="3573518"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ading together Icon - Free PNG &amp; SVG 2124389 - Noun Project">
            <a:extLst>
              <a:ext uri="{FF2B5EF4-FFF2-40B4-BE49-F238E27FC236}">
                <a16:creationId xmlns:a16="http://schemas.microsoft.com/office/drawing/2014/main" id="{BAF60796-855C-4A7C-9234-91646BBAA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1" y="5143365"/>
            <a:ext cx="1524269" cy="15242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894A47-3D19-4D5F-A76E-895415FB0DC3}"/>
              </a:ext>
            </a:extLst>
          </p:cNvPr>
          <p:cNvSpPr/>
          <p:nvPr/>
        </p:nvSpPr>
        <p:spPr>
          <a:xfrm>
            <a:off x="7560351" y="4487142"/>
            <a:ext cx="1905000" cy="6562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Reading Buddies </a:t>
            </a:r>
          </a:p>
        </p:txBody>
      </p:sp>
      <p:pic>
        <p:nvPicPr>
          <p:cNvPr id="1032" name="Picture 8" descr="Group-reading Icons - Free SVG &amp; PNG Group-reading Images - Noun Project">
            <a:extLst>
              <a:ext uri="{FF2B5EF4-FFF2-40B4-BE49-F238E27FC236}">
                <a16:creationId xmlns:a16="http://schemas.microsoft.com/office/drawing/2014/main" id="{5FB4F16E-0357-4931-8F74-FADDB9DCE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561"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71CC606-12E7-4390-BC3D-F996E40EDFE6}"/>
              </a:ext>
            </a:extLst>
          </p:cNvPr>
          <p:cNvSpPr/>
          <p:nvPr/>
        </p:nvSpPr>
        <p:spPr>
          <a:xfrm>
            <a:off x="9941898" y="4487142"/>
            <a:ext cx="1905000" cy="6562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Guided Reading</a:t>
            </a:r>
          </a:p>
        </p:txBody>
      </p:sp>
      <p:pic>
        <p:nvPicPr>
          <p:cNvPr id="6" name="Picture 5">
            <a:extLst>
              <a:ext uri="{FF2B5EF4-FFF2-40B4-BE49-F238E27FC236}">
                <a16:creationId xmlns:a16="http://schemas.microsoft.com/office/drawing/2014/main" id="{B741F08C-CF19-44B5-B1B4-454DE3B0FCED}"/>
              </a:ext>
            </a:extLst>
          </p:cNvPr>
          <p:cNvPicPr>
            <a:picLocks noChangeAspect="1"/>
          </p:cNvPicPr>
          <p:nvPr/>
        </p:nvPicPr>
        <p:blipFill>
          <a:blip r:embed="rId6"/>
          <a:stretch>
            <a:fillRect/>
          </a:stretch>
        </p:blipFill>
        <p:spPr>
          <a:xfrm>
            <a:off x="816614" y="4667967"/>
            <a:ext cx="1308023" cy="1308023"/>
          </a:xfrm>
          <a:prstGeom prst="rect">
            <a:avLst/>
          </a:prstGeom>
        </p:spPr>
      </p:pic>
      <p:sp>
        <p:nvSpPr>
          <p:cNvPr id="7" name="Rectangle 6">
            <a:extLst>
              <a:ext uri="{FF2B5EF4-FFF2-40B4-BE49-F238E27FC236}">
                <a16:creationId xmlns:a16="http://schemas.microsoft.com/office/drawing/2014/main" id="{B6151E21-EBCE-49F8-BEDC-BB3D3466EE3A}"/>
              </a:ext>
            </a:extLst>
          </p:cNvPr>
          <p:cNvSpPr/>
          <p:nvPr/>
        </p:nvSpPr>
        <p:spPr>
          <a:xfrm>
            <a:off x="2124637" y="5199066"/>
            <a:ext cx="2683239" cy="7769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Handwriting </a:t>
            </a:r>
          </a:p>
        </p:txBody>
      </p:sp>
    </p:spTree>
    <p:extLst>
      <p:ext uri="{BB962C8B-B14F-4D97-AF65-F5344CB8AC3E}">
        <p14:creationId xmlns:p14="http://schemas.microsoft.com/office/powerpoint/2010/main" val="46494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682D1-4D69-44AA-B46B-C2C71E57DD91}"/>
              </a:ext>
            </a:extLst>
          </p:cNvPr>
          <p:cNvSpPr>
            <a:spLocks noGrp="1"/>
          </p:cNvSpPr>
          <p:nvPr>
            <p:ph idx="1"/>
          </p:nvPr>
        </p:nvSpPr>
        <p:spPr>
          <a:xfrm>
            <a:off x="1883230" y="1948543"/>
            <a:ext cx="9470570" cy="4228420"/>
          </a:xfrm>
        </p:spPr>
        <p:txBody>
          <a:bodyPr>
            <a:normAutofit/>
          </a:bodyPr>
          <a:lstStyle/>
          <a:p>
            <a:pPr marL="0" indent="0">
              <a:buNone/>
            </a:pPr>
            <a:r>
              <a:rPr lang="en-US" sz="3000" baseline="0" dirty="0">
                <a:solidFill>
                  <a:srgbClr val="2D2D2D"/>
                </a:solidFill>
                <a:latin typeface="Arial"/>
                <a:ea typeface="Arial"/>
                <a:cs typeface="Arial"/>
                <a:sym typeface="Arial"/>
              </a:rPr>
              <a:t>We use the Fresh Start </a:t>
            </a:r>
            <a:r>
              <a:rPr lang="en-US" sz="3000" baseline="0" dirty="0" err="1">
                <a:solidFill>
                  <a:srgbClr val="2D2D2D"/>
                </a:solidFill>
                <a:latin typeface="Arial"/>
                <a:ea typeface="Arial"/>
                <a:cs typeface="Arial"/>
                <a:sym typeface="Arial"/>
              </a:rPr>
              <a:t>programme</a:t>
            </a:r>
            <a:r>
              <a:rPr lang="en-US" sz="3000" baseline="0" dirty="0">
                <a:solidFill>
                  <a:srgbClr val="2D2D2D"/>
                </a:solidFill>
                <a:latin typeface="Arial"/>
                <a:ea typeface="Arial"/>
                <a:cs typeface="Arial"/>
                <a:sym typeface="Arial"/>
              </a:rPr>
              <a:t> to teach every student to read – no matter how old they are - so that we can set them up for the best possible future.</a:t>
            </a:r>
          </a:p>
          <a:p>
            <a:pPr marL="0" indent="0">
              <a:buNone/>
            </a:pPr>
            <a:endParaRPr lang="en-US" sz="3000" baseline="0" dirty="0">
              <a:solidFill>
                <a:srgbClr val="2D2D2D"/>
              </a:solidFill>
              <a:latin typeface="Arial"/>
              <a:ea typeface="Arial"/>
              <a:cs typeface="Arial"/>
              <a:sym typeface="Arial"/>
            </a:endParaRPr>
          </a:p>
          <a:p>
            <a:pPr marL="0" indent="0">
              <a:buNone/>
            </a:pPr>
            <a:r>
              <a:rPr lang="en-US" sz="3200" b="0" i="0" u="none" strike="noStrike" cap="none" dirty="0">
                <a:solidFill>
                  <a:schemeClr val="dk1"/>
                </a:solidFill>
                <a:latin typeface="Calibri"/>
                <a:ea typeface="Calibri"/>
                <a:cs typeface="Calibri"/>
                <a:sym typeface="Calibri"/>
              </a:rPr>
              <a:t>It is a fast-paced, systematic </a:t>
            </a:r>
            <a:r>
              <a:rPr lang="en-US" sz="3200" b="0" i="0" u="none" strike="noStrike" cap="none" dirty="0" err="1">
                <a:solidFill>
                  <a:schemeClr val="dk1"/>
                </a:solidFill>
                <a:latin typeface="Calibri"/>
                <a:ea typeface="Calibri"/>
                <a:cs typeface="Calibri"/>
                <a:sym typeface="Calibri"/>
              </a:rPr>
              <a:t>programme</a:t>
            </a:r>
            <a:r>
              <a:rPr lang="en-US" sz="3200" b="0" i="0" u="none" strike="noStrike" cap="none" dirty="0">
                <a:solidFill>
                  <a:schemeClr val="dk1"/>
                </a:solidFill>
                <a:latin typeface="Calibri"/>
                <a:ea typeface="Calibri"/>
                <a:cs typeface="Calibri"/>
                <a:sym typeface="Calibri"/>
              </a:rPr>
              <a:t> targeting students who need to catch up quickly with their reading. </a:t>
            </a:r>
          </a:p>
          <a:p>
            <a:pPr marL="0" indent="0">
              <a:buNone/>
            </a:pPr>
            <a:endParaRPr lang="en-US" sz="2000" baseline="0" dirty="0">
              <a:solidFill>
                <a:schemeClr val="dk1"/>
              </a:solidFill>
              <a:latin typeface="Calibri"/>
              <a:ea typeface="Arial"/>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20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dirty="0">
              <a:latin typeface="Times New Roman" charset="0"/>
            </a:endParaRPr>
          </a:p>
          <a:p>
            <a:pPr marL="0" indent="0">
              <a:buNone/>
            </a:pPr>
            <a:endParaRPr lang="en-US" sz="2000" baseline="0" dirty="0">
              <a:solidFill>
                <a:srgbClr val="2D2D2D"/>
              </a:solidFill>
              <a:latin typeface="Arial"/>
              <a:ea typeface="Arial"/>
              <a:cs typeface="Arial"/>
              <a:sym typeface="Arial"/>
            </a:endParaRPr>
          </a:p>
          <a:p>
            <a:pPr marL="0" indent="0">
              <a:buNone/>
            </a:pPr>
            <a:endParaRPr lang="en-US" sz="2000" dirty="0"/>
          </a:p>
          <a:p>
            <a:pPr marL="0" indent="0">
              <a:buNone/>
            </a:pPr>
            <a:endParaRPr lang="en-GB" dirty="0"/>
          </a:p>
        </p:txBody>
      </p:sp>
      <p:pic>
        <p:nvPicPr>
          <p:cNvPr id="4" name="Picture 2" descr="Read Write Inc. Phonics | Synthetic phonics">
            <a:extLst>
              <a:ext uri="{FF2B5EF4-FFF2-40B4-BE49-F238E27FC236}">
                <a16:creationId xmlns:a16="http://schemas.microsoft.com/office/drawing/2014/main" id="{E28DD3E0-FB90-48D6-9B49-A05AC9008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82" y="230188"/>
            <a:ext cx="382905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156519E-096F-4138-B19F-D7C250BD1BA8}"/>
              </a:ext>
            </a:extLst>
          </p:cNvPr>
          <p:cNvSpPr/>
          <p:nvPr/>
        </p:nvSpPr>
        <p:spPr>
          <a:xfrm>
            <a:off x="5312229" y="230188"/>
            <a:ext cx="5845628" cy="10543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algn="ctr"/>
            <a:r>
              <a:rPr lang="en-GB" i="1" dirty="0"/>
              <a:t>Students whose reading age is below 9 years of age.</a:t>
            </a:r>
            <a:r>
              <a:rPr lang="en-GB" dirty="0"/>
              <a:t> </a:t>
            </a:r>
          </a:p>
        </p:txBody>
      </p:sp>
      <p:sp>
        <p:nvSpPr>
          <p:cNvPr id="6" name="Rectangle: Rounded Corners 5">
            <a:extLst>
              <a:ext uri="{FF2B5EF4-FFF2-40B4-BE49-F238E27FC236}">
                <a16:creationId xmlns:a16="http://schemas.microsoft.com/office/drawing/2014/main" id="{431FC80B-E14D-4BCC-B490-75AAB3976AD5}"/>
              </a:ext>
            </a:extLst>
          </p:cNvPr>
          <p:cNvSpPr/>
          <p:nvPr/>
        </p:nvSpPr>
        <p:spPr>
          <a:xfrm>
            <a:off x="0" y="5802085"/>
            <a:ext cx="12192000" cy="101713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800" kern="1200" dirty="0">
                <a:solidFill>
                  <a:schemeClr val="bg1"/>
                </a:solidFill>
                <a:effectLst/>
                <a:latin typeface="+mn-lt"/>
                <a:ea typeface="+mn-ea"/>
                <a:cs typeface="+mn-cs"/>
              </a:rPr>
              <a:t>English is one of the most complex languages to learn. We have more than 150 ways to represent the 44 sounds of the English language with only 26 letters! </a:t>
            </a:r>
          </a:p>
        </p:txBody>
      </p:sp>
    </p:spTree>
    <p:extLst>
      <p:ext uri="{BB962C8B-B14F-4D97-AF65-F5344CB8AC3E}">
        <p14:creationId xmlns:p14="http://schemas.microsoft.com/office/powerpoint/2010/main" val="1816763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847528" y="260649"/>
            <a:ext cx="8029164" cy="864095"/>
          </a:xfrm>
          <a:prstGeom prst="rect">
            <a:avLst/>
          </a:prstGeom>
          <a:noFill/>
          <a:ln>
            <a:noFill/>
          </a:ln>
        </p:spPr>
        <p:txBody>
          <a:bodyPr lIns="91425" tIns="45700" rIns="91425" bIns="45700" anchor="b" anchorCtr="0">
            <a:noAutofit/>
          </a:bodyPr>
          <a:lstStyle/>
          <a:p>
            <a:pPr>
              <a:buSzPct val="25000"/>
            </a:pPr>
            <a:r>
              <a:rPr lang="en-US" i="1" dirty="0"/>
              <a:t>Read Write Inc</a:t>
            </a:r>
            <a:r>
              <a:rPr lang="en-US" dirty="0"/>
              <a:t>. Fresh Start daily lessons</a:t>
            </a:r>
          </a:p>
        </p:txBody>
      </p:sp>
      <p:sp>
        <p:nvSpPr>
          <p:cNvPr id="199" name="Shape 199"/>
          <p:cNvSpPr txBox="1">
            <a:spLocks noGrp="1"/>
          </p:cNvSpPr>
          <p:nvPr>
            <p:ph type="body" idx="1"/>
          </p:nvPr>
        </p:nvSpPr>
        <p:spPr>
          <a:xfrm>
            <a:off x="1847528" y="1219654"/>
            <a:ext cx="8639174" cy="5040559"/>
          </a:xfrm>
          <a:prstGeom prst="rect">
            <a:avLst/>
          </a:prstGeom>
          <a:noFill/>
          <a:ln>
            <a:noFill/>
          </a:ln>
        </p:spPr>
        <p:txBody>
          <a:bodyPr lIns="91425" tIns="45700" rIns="91425" bIns="45700" anchor="t" anchorCtr="0">
            <a:noAutofit/>
          </a:bodyPr>
          <a:lstStyle/>
          <a:p>
            <a:pPr>
              <a:buSzPct val="25000"/>
            </a:pPr>
            <a:endParaRPr dirty="0"/>
          </a:p>
          <a:p>
            <a:pPr>
              <a:buSzPct val="25000"/>
            </a:pPr>
            <a:endParaRPr dirty="0"/>
          </a:p>
          <a:p>
            <a:pPr>
              <a:buSzPct val="25000"/>
            </a:pPr>
            <a:endParaRPr dirty="0"/>
          </a:p>
        </p:txBody>
      </p:sp>
      <p:pic>
        <p:nvPicPr>
          <p:cNvPr id="26" name="Picture 25" descr="flashcards.png">
            <a:extLst>
              <a:ext uri="{FF2B5EF4-FFF2-40B4-BE49-F238E27FC236}">
                <a16:creationId xmlns:a16="http://schemas.microsoft.com/office/drawing/2014/main" id="{4658C142-026B-7741-B868-369226128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224" y="1278806"/>
            <a:ext cx="1555773" cy="1530100"/>
          </a:xfrm>
          <a:prstGeom prst="rect">
            <a:avLst/>
          </a:prstGeom>
        </p:spPr>
      </p:pic>
      <p:grpSp>
        <p:nvGrpSpPr>
          <p:cNvPr id="27" name="Group 26">
            <a:extLst>
              <a:ext uri="{FF2B5EF4-FFF2-40B4-BE49-F238E27FC236}">
                <a16:creationId xmlns:a16="http://schemas.microsoft.com/office/drawing/2014/main" id="{4A10E237-2F9D-F046-882F-5F6416633ACF}"/>
              </a:ext>
            </a:extLst>
          </p:cNvPr>
          <p:cNvGrpSpPr/>
          <p:nvPr/>
        </p:nvGrpSpPr>
        <p:grpSpPr>
          <a:xfrm>
            <a:off x="2102386" y="1597518"/>
            <a:ext cx="2253945" cy="1082041"/>
            <a:chOff x="4814870" y="1776823"/>
            <a:chExt cx="3618366" cy="1856429"/>
          </a:xfrm>
        </p:grpSpPr>
        <p:pic>
          <p:nvPicPr>
            <p:cNvPr id="28" name="Picture 27" descr="Screen Shot 2016-04-13 at 10.33.12.jpg">
              <a:extLst>
                <a:ext uri="{FF2B5EF4-FFF2-40B4-BE49-F238E27FC236}">
                  <a16:creationId xmlns:a16="http://schemas.microsoft.com/office/drawing/2014/main" id="{3F9D2ABF-2893-D447-865C-60ECA903D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29" name="Picture 28" descr="Screen Shot 2016-04-13 at 10.33.43.jpg">
              <a:extLst>
                <a:ext uri="{FF2B5EF4-FFF2-40B4-BE49-F238E27FC236}">
                  <a16:creationId xmlns:a16="http://schemas.microsoft.com/office/drawing/2014/main" id="{C856B68E-EB87-B047-A558-28837571C6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0" name="Picture 29" descr="Screen Shot 2016-04-13 at 10.33.58.jpg">
              <a:extLst>
                <a:ext uri="{FF2B5EF4-FFF2-40B4-BE49-F238E27FC236}">
                  <a16:creationId xmlns:a16="http://schemas.microsoft.com/office/drawing/2014/main" id="{B85658B9-88D9-5F41-A1BF-1F7F528D95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pic>
        <p:nvPicPr>
          <p:cNvPr id="3" name="Picture 2" descr="A close up of a sign&#10;&#10;Description automatically generated">
            <a:extLst>
              <a:ext uri="{FF2B5EF4-FFF2-40B4-BE49-F238E27FC236}">
                <a16:creationId xmlns:a16="http://schemas.microsoft.com/office/drawing/2014/main" id="{862E545E-ABD8-0E48-B231-187E75097E7F}"/>
              </a:ext>
            </a:extLst>
          </p:cNvPr>
          <p:cNvPicPr>
            <a:picLocks noChangeAspect="1"/>
          </p:cNvPicPr>
          <p:nvPr/>
        </p:nvPicPr>
        <p:blipFill>
          <a:blip r:embed="rId7"/>
          <a:stretch>
            <a:fillRect/>
          </a:stretch>
        </p:blipFill>
        <p:spPr>
          <a:xfrm>
            <a:off x="3487512" y="3855448"/>
            <a:ext cx="1966463" cy="1966463"/>
          </a:xfrm>
          <a:prstGeom prst="rect">
            <a:avLst/>
          </a:prstGeom>
        </p:spPr>
      </p:pic>
      <p:pic>
        <p:nvPicPr>
          <p:cNvPr id="5" name="Picture 4" descr="A picture containing text, book, photo&#10;&#10;Description automatically generated">
            <a:extLst>
              <a:ext uri="{FF2B5EF4-FFF2-40B4-BE49-F238E27FC236}">
                <a16:creationId xmlns:a16="http://schemas.microsoft.com/office/drawing/2014/main" id="{C43AE751-7939-4C4F-BC51-BB55C6477C14}"/>
              </a:ext>
            </a:extLst>
          </p:cNvPr>
          <p:cNvPicPr>
            <a:picLocks noChangeAspect="1"/>
          </p:cNvPicPr>
          <p:nvPr/>
        </p:nvPicPr>
        <p:blipFill>
          <a:blip r:embed="rId8"/>
          <a:stretch>
            <a:fillRect/>
          </a:stretch>
        </p:blipFill>
        <p:spPr>
          <a:xfrm>
            <a:off x="4684694" y="4572719"/>
            <a:ext cx="1189362" cy="1750713"/>
          </a:xfrm>
          <a:prstGeom prst="rect">
            <a:avLst/>
          </a:prstGeom>
        </p:spPr>
      </p:pic>
      <p:pic>
        <p:nvPicPr>
          <p:cNvPr id="7" name="Picture 6" descr="A close up of a fire&#10;&#10;Description automatically generated">
            <a:extLst>
              <a:ext uri="{FF2B5EF4-FFF2-40B4-BE49-F238E27FC236}">
                <a16:creationId xmlns:a16="http://schemas.microsoft.com/office/drawing/2014/main" id="{9D73A987-58DE-F84D-801C-1F173DF99652}"/>
              </a:ext>
            </a:extLst>
          </p:cNvPr>
          <p:cNvPicPr>
            <a:picLocks noChangeAspect="1"/>
          </p:cNvPicPr>
          <p:nvPr/>
        </p:nvPicPr>
        <p:blipFill>
          <a:blip r:embed="rId9"/>
          <a:stretch>
            <a:fillRect/>
          </a:stretch>
        </p:blipFill>
        <p:spPr>
          <a:xfrm>
            <a:off x="5230475" y="3686044"/>
            <a:ext cx="1121827" cy="1679001"/>
          </a:xfrm>
          <a:prstGeom prst="rect">
            <a:avLst/>
          </a:prstGeom>
        </p:spPr>
      </p:pic>
      <p:pic>
        <p:nvPicPr>
          <p:cNvPr id="9" name="Picture 8" descr="A sign on the side of a building&#10;&#10;Description automatically generated">
            <a:extLst>
              <a:ext uri="{FF2B5EF4-FFF2-40B4-BE49-F238E27FC236}">
                <a16:creationId xmlns:a16="http://schemas.microsoft.com/office/drawing/2014/main" id="{68163B16-CCD8-B648-8C5C-DC01E766C10E}"/>
              </a:ext>
            </a:extLst>
          </p:cNvPr>
          <p:cNvPicPr>
            <a:picLocks noChangeAspect="1"/>
          </p:cNvPicPr>
          <p:nvPr/>
        </p:nvPicPr>
        <p:blipFill>
          <a:blip r:embed="rId10"/>
          <a:stretch>
            <a:fillRect/>
          </a:stretch>
        </p:blipFill>
        <p:spPr>
          <a:xfrm>
            <a:off x="6286770" y="3976024"/>
            <a:ext cx="1222337" cy="1600150"/>
          </a:xfrm>
          <a:prstGeom prst="rect">
            <a:avLst/>
          </a:prstGeom>
        </p:spPr>
      </p:pic>
      <p:pic>
        <p:nvPicPr>
          <p:cNvPr id="11" name="Picture 10" descr="A close up of text on a black background&#10;&#10;Description automatically generated">
            <a:extLst>
              <a:ext uri="{FF2B5EF4-FFF2-40B4-BE49-F238E27FC236}">
                <a16:creationId xmlns:a16="http://schemas.microsoft.com/office/drawing/2014/main" id="{27138CD2-A329-164F-AF16-D48A410078C5}"/>
              </a:ext>
            </a:extLst>
          </p:cNvPr>
          <p:cNvPicPr>
            <a:picLocks noChangeAspect="1"/>
          </p:cNvPicPr>
          <p:nvPr/>
        </p:nvPicPr>
        <p:blipFill>
          <a:blip r:embed="rId11"/>
          <a:stretch>
            <a:fillRect/>
          </a:stretch>
        </p:blipFill>
        <p:spPr>
          <a:xfrm>
            <a:off x="5732451" y="4786022"/>
            <a:ext cx="1189063" cy="1734950"/>
          </a:xfrm>
          <a:prstGeom prst="rect">
            <a:avLst/>
          </a:prstGeom>
        </p:spPr>
      </p:pic>
      <p:pic>
        <p:nvPicPr>
          <p:cNvPr id="4" name="Picture 3">
            <a:extLst>
              <a:ext uri="{FF2B5EF4-FFF2-40B4-BE49-F238E27FC236}">
                <a16:creationId xmlns:a16="http://schemas.microsoft.com/office/drawing/2014/main" id="{075F146C-C8DF-4F1E-AD59-A5A58ACF45CB}"/>
              </a:ext>
            </a:extLst>
          </p:cNvPr>
          <p:cNvPicPr>
            <a:picLocks noChangeAspect="1"/>
          </p:cNvPicPr>
          <p:nvPr/>
        </p:nvPicPr>
        <p:blipFill>
          <a:blip r:embed="rId12"/>
          <a:stretch>
            <a:fillRect/>
          </a:stretch>
        </p:blipFill>
        <p:spPr>
          <a:xfrm>
            <a:off x="117867" y="3456435"/>
            <a:ext cx="3295650" cy="3000375"/>
          </a:xfrm>
          <a:prstGeom prst="rect">
            <a:avLst/>
          </a:prstGeom>
        </p:spPr>
      </p:pic>
      <p:pic>
        <p:nvPicPr>
          <p:cNvPr id="8" name="Picture 7">
            <a:extLst>
              <a:ext uri="{FF2B5EF4-FFF2-40B4-BE49-F238E27FC236}">
                <a16:creationId xmlns:a16="http://schemas.microsoft.com/office/drawing/2014/main" id="{7635C68A-952A-44C8-BAF8-9A5B1CE3360B}"/>
              </a:ext>
            </a:extLst>
          </p:cNvPr>
          <p:cNvPicPr>
            <a:picLocks noChangeAspect="1"/>
          </p:cNvPicPr>
          <p:nvPr/>
        </p:nvPicPr>
        <p:blipFill>
          <a:blip r:embed="rId13"/>
          <a:stretch>
            <a:fillRect/>
          </a:stretch>
        </p:blipFill>
        <p:spPr>
          <a:xfrm>
            <a:off x="4252912" y="1209714"/>
            <a:ext cx="3686175" cy="2428875"/>
          </a:xfrm>
          <a:prstGeom prst="rect">
            <a:avLst/>
          </a:prstGeom>
        </p:spPr>
      </p:pic>
      <p:sp>
        <p:nvSpPr>
          <p:cNvPr id="10" name="TextBox 9">
            <a:extLst>
              <a:ext uri="{FF2B5EF4-FFF2-40B4-BE49-F238E27FC236}">
                <a16:creationId xmlns:a16="http://schemas.microsoft.com/office/drawing/2014/main" id="{0F59BFC1-D343-4F1E-85A9-8F7C217C5406}"/>
              </a:ext>
            </a:extLst>
          </p:cNvPr>
          <p:cNvSpPr txBox="1"/>
          <p:nvPr/>
        </p:nvSpPr>
        <p:spPr>
          <a:xfrm>
            <a:off x="7928332" y="1593290"/>
            <a:ext cx="4089444" cy="4524315"/>
          </a:xfrm>
          <a:prstGeom prst="rect">
            <a:avLst/>
          </a:prstGeom>
          <a:noFill/>
        </p:spPr>
        <p:txBody>
          <a:bodyPr wrap="square" rtlCol="0">
            <a:spAutoFit/>
          </a:bodyPr>
          <a:lstStyle/>
          <a:p>
            <a:pPr marL="285750" indent="-285750">
              <a:buFont typeface="Arial" panose="020B0604020202020204" pitchFamily="34" charset="0"/>
              <a:buChar char="•"/>
            </a:pPr>
            <a:r>
              <a:rPr lang="en-GB" dirty="0"/>
              <a:t>We teach sounds first (graphemes)</a:t>
            </a: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 in a specific order.</a:t>
            </a:r>
          </a:p>
          <a:p>
            <a:pPr marL="285750" marR="0" lvl="0" indent="-285750" algn="l" rtl="0">
              <a:spcBef>
                <a:spcPts val="0"/>
              </a:spcBef>
              <a:buSzPct val="25000"/>
              <a:buFont typeface="Arial" panose="020B0604020202020204" pitchFamily="34" charset="0"/>
              <a:buChar char="•"/>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Wingdings" panose="05000000000000000000" pitchFamily="2" charset="2"/>
              <a:buChar char="Ø"/>
            </a:pPr>
            <a:r>
              <a:rPr lang="en-US" sz="1800" b="0" i="0" u="none" strike="noStrike" cap="none" dirty="0">
                <a:solidFill>
                  <a:schemeClr val="dk1"/>
                </a:solidFill>
                <a:latin typeface="Calibri"/>
                <a:ea typeface="Calibri"/>
                <a:cs typeface="Calibri"/>
                <a:sym typeface="Calibri"/>
              </a:rPr>
              <a:t>We then teach your children to blend those sounds together in order to read words</a:t>
            </a:r>
          </a:p>
          <a:p>
            <a:pPr marL="285750" marR="0" lvl="0" indent="-285750" algn="l" rtl="0">
              <a:spcBef>
                <a:spcPts val="0"/>
              </a:spcBef>
              <a:buSzPct val="25000"/>
              <a:buFont typeface="Wingdings" panose="05000000000000000000" pitchFamily="2" charset="2"/>
              <a:buChar char="Ø"/>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The students read words in the matched Modules. Each Module is carefully matched to the sounds and words</a:t>
            </a:r>
            <a:r>
              <a:rPr lang="en-US" dirty="0"/>
              <a:t> </a:t>
            </a:r>
            <a:r>
              <a:rPr lang="en-US" sz="1800" b="0" i="0" u="none" strike="noStrike" cap="none" dirty="0">
                <a:solidFill>
                  <a:schemeClr val="dk1"/>
                </a:solidFill>
                <a:latin typeface="Calibri"/>
                <a:ea typeface="Calibri"/>
                <a:cs typeface="Calibri"/>
                <a:sym typeface="Calibri"/>
              </a:rPr>
              <a:t>they can already read - setting them up for success. </a:t>
            </a:r>
          </a:p>
          <a:p>
            <a:pPr marL="285750" marR="0" lvl="0" indent="-285750" algn="l" rtl="0">
              <a:spcBef>
                <a:spcPts val="0"/>
              </a:spcBef>
              <a:buSzPct val="25000"/>
              <a:buFont typeface="Arial" panose="020B0604020202020204" pitchFamily="34" charset="0"/>
              <a:buChar char="•"/>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After the modules, they will be able to independently read ‘real’ books</a:t>
            </a:r>
          </a:p>
          <a:p>
            <a:endParaRPr lang="en-GB" dirty="0"/>
          </a:p>
        </p:txBody>
      </p:sp>
    </p:spTree>
    <p:extLst>
      <p:ext uri="{BB962C8B-B14F-4D97-AF65-F5344CB8AC3E}">
        <p14:creationId xmlns:p14="http://schemas.microsoft.com/office/powerpoint/2010/main" val="40158043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65B9-C3AE-47AD-AF9C-1F3CD3C9B186}"/>
              </a:ext>
            </a:extLst>
          </p:cNvPr>
          <p:cNvSpPr>
            <a:spLocks noGrp="1"/>
          </p:cNvSpPr>
          <p:nvPr>
            <p:ph type="title"/>
          </p:nvPr>
        </p:nvSpPr>
        <p:spPr/>
        <p:txBody>
          <a:bodyPr/>
          <a:lstStyle/>
          <a:p>
            <a:r>
              <a:rPr lang="en-GB" dirty="0"/>
              <a:t>Fresh Start Virtual Classrooms</a:t>
            </a:r>
          </a:p>
        </p:txBody>
      </p:sp>
      <p:pic>
        <p:nvPicPr>
          <p:cNvPr id="5" name="Picture 4">
            <a:extLst>
              <a:ext uri="{FF2B5EF4-FFF2-40B4-BE49-F238E27FC236}">
                <a16:creationId xmlns:a16="http://schemas.microsoft.com/office/drawing/2014/main" id="{287B7BA9-DD99-4103-B707-E631597A7677}"/>
              </a:ext>
            </a:extLst>
          </p:cNvPr>
          <p:cNvPicPr>
            <a:picLocks noChangeAspect="1"/>
          </p:cNvPicPr>
          <p:nvPr/>
        </p:nvPicPr>
        <p:blipFill>
          <a:blip r:embed="rId2"/>
          <a:stretch>
            <a:fillRect/>
          </a:stretch>
        </p:blipFill>
        <p:spPr>
          <a:xfrm>
            <a:off x="594632" y="1606922"/>
            <a:ext cx="4488997" cy="4837421"/>
          </a:xfrm>
          <a:prstGeom prst="rect">
            <a:avLst/>
          </a:prstGeom>
        </p:spPr>
      </p:pic>
      <p:sp>
        <p:nvSpPr>
          <p:cNvPr id="6" name="TextBox 5">
            <a:extLst>
              <a:ext uri="{FF2B5EF4-FFF2-40B4-BE49-F238E27FC236}">
                <a16:creationId xmlns:a16="http://schemas.microsoft.com/office/drawing/2014/main" id="{086B47D3-9D4F-4179-951D-0D89A73DE36A}"/>
              </a:ext>
            </a:extLst>
          </p:cNvPr>
          <p:cNvSpPr txBox="1"/>
          <p:nvPr/>
        </p:nvSpPr>
        <p:spPr>
          <a:xfrm>
            <a:off x="5482494" y="1661351"/>
            <a:ext cx="6078134" cy="3970318"/>
          </a:xfrm>
          <a:prstGeom prst="rect">
            <a:avLst/>
          </a:prstGeom>
          <a:noFill/>
        </p:spPr>
        <p:txBody>
          <a:bodyPr wrap="square" rtlCol="0">
            <a:spAutoFit/>
          </a:bodyPr>
          <a:lstStyle/>
          <a:p>
            <a:pPr marL="457200" indent="-457200">
              <a:buFont typeface="Arial" panose="020B0604020202020204" pitchFamily="34" charset="0"/>
              <a:buChar char="•"/>
            </a:pPr>
            <a:r>
              <a:rPr lang="en-GB" sz="2800" dirty="0"/>
              <a:t>Students on this programme can support their learning during school by accessing the virtual classrooms programme online.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Each student will have an individual log in to this portal which they can access from home. </a:t>
            </a:r>
          </a:p>
        </p:txBody>
      </p:sp>
    </p:spTree>
    <p:extLst>
      <p:ext uri="{BB962C8B-B14F-4D97-AF65-F5344CB8AC3E}">
        <p14:creationId xmlns:p14="http://schemas.microsoft.com/office/powerpoint/2010/main" val="406798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DF46AC-5D5E-497F-9517-363E6FDC52B8}"/>
              </a:ext>
            </a:extLst>
          </p:cNvPr>
          <p:cNvSpPr>
            <a:spLocks noGrp="1"/>
          </p:cNvSpPr>
          <p:nvPr>
            <p:ph idx="1"/>
          </p:nvPr>
        </p:nvSpPr>
        <p:spPr>
          <a:xfrm>
            <a:off x="943276" y="1660358"/>
            <a:ext cx="9720073" cy="4023360"/>
          </a:xfrm>
        </p:spPr>
        <p:txBody>
          <a:bodyPr>
            <a:normAutofit/>
          </a:bodyPr>
          <a:lstStyle/>
          <a:p>
            <a:r>
              <a:rPr lang="en-GB" sz="2800" dirty="0"/>
              <a:t>D. Pacey – Assistant Headteacher / Head of English </a:t>
            </a:r>
          </a:p>
          <a:p>
            <a:r>
              <a:rPr lang="en-GB" sz="2800" dirty="0"/>
              <a:t>Gemma Holt – Literacy Lead / Lead Practitioner of English </a:t>
            </a:r>
          </a:p>
          <a:p>
            <a:r>
              <a:rPr lang="en-GB" sz="2800" dirty="0"/>
              <a:t>K. Heywood/ M. Newell – SENCO</a:t>
            </a:r>
          </a:p>
          <a:p>
            <a:r>
              <a:rPr lang="en-GB" sz="2800" dirty="0"/>
              <a:t>R. Rushworth – SEND Intervention Lead </a:t>
            </a:r>
          </a:p>
          <a:p>
            <a:r>
              <a:rPr lang="en-GB" sz="2800" dirty="0"/>
              <a:t>C. Cullen – School Librarian </a:t>
            </a:r>
          </a:p>
        </p:txBody>
      </p:sp>
      <p:sp>
        <p:nvSpPr>
          <p:cNvPr id="4" name="TextBox 3">
            <a:extLst>
              <a:ext uri="{FF2B5EF4-FFF2-40B4-BE49-F238E27FC236}">
                <a16:creationId xmlns:a16="http://schemas.microsoft.com/office/drawing/2014/main" id="{F88CDF9D-53AE-4B2B-A2F8-C294EDD3C71E}"/>
              </a:ext>
            </a:extLst>
          </p:cNvPr>
          <p:cNvSpPr txBox="1"/>
          <p:nvPr/>
        </p:nvSpPr>
        <p:spPr>
          <a:xfrm>
            <a:off x="943276" y="279133"/>
            <a:ext cx="7055318" cy="523220"/>
          </a:xfrm>
          <a:prstGeom prst="rect">
            <a:avLst/>
          </a:prstGeom>
          <a:noFill/>
        </p:spPr>
        <p:txBody>
          <a:bodyPr wrap="square" rtlCol="0">
            <a:spAutoFit/>
          </a:bodyPr>
          <a:lstStyle/>
          <a:p>
            <a:r>
              <a:rPr lang="en-GB" sz="2800" b="1" dirty="0"/>
              <a:t>Key Members of Staff </a:t>
            </a:r>
          </a:p>
        </p:txBody>
      </p:sp>
    </p:spTree>
    <p:extLst>
      <p:ext uri="{BB962C8B-B14F-4D97-AF65-F5344CB8AC3E}">
        <p14:creationId xmlns:p14="http://schemas.microsoft.com/office/powerpoint/2010/main" val="260629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C16E88-97D5-4BC8-8BA4-2B1BB603DDE0}"/>
              </a:ext>
            </a:extLst>
          </p:cNvPr>
          <p:cNvSpPr txBox="1"/>
          <p:nvPr/>
        </p:nvSpPr>
        <p:spPr>
          <a:xfrm>
            <a:off x="712189" y="2718029"/>
            <a:ext cx="4501513" cy="3181684"/>
          </a:xfrm>
          <a:prstGeom prst="rect">
            <a:avLst/>
          </a:prstGeom>
        </p:spPr>
        <p:txBody>
          <a:bodyPr vert="horz" lIns="91440" tIns="45720" rIns="91440" bIns="45720" rtlCol="0" anchor="t">
            <a:normAutofit fontScale="92500"/>
          </a:bodyPr>
          <a:lstStyle/>
          <a:p>
            <a:pPr>
              <a:lnSpc>
                <a:spcPct val="90000"/>
              </a:lnSpc>
              <a:spcAft>
                <a:spcPts val="600"/>
              </a:spcAft>
            </a:pPr>
            <a:r>
              <a:rPr lang="en-US" sz="3600" dirty="0"/>
              <a:t>Shared reading experience to encourage:</a:t>
            </a:r>
          </a:p>
          <a:p>
            <a:pPr marL="457200" indent="-228600">
              <a:lnSpc>
                <a:spcPct val="90000"/>
              </a:lnSpc>
              <a:spcAft>
                <a:spcPts val="600"/>
              </a:spcAft>
              <a:buFont typeface="Arial" panose="020B0604020202020204" pitchFamily="34" charset="0"/>
              <a:buChar char="•"/>
            </a:pPr>
            <a:r>
              <a:rPr lang="en-US" sz="3600" dirty="0"/>
              <a:t>Comprehension</a:t>
            </a:r>
          </a:p>
          <a:p>
            <a:pPr marL="457200" indent="-228600">
              <a:lnSpc>
                <a:spcPct val="90000"/>
              </a:lnSpc>
              <a:spcAft>
                <a:spcPts val="600"/>
              </a:spcAft>
              <a:buFont typeface="Arial" panose="020B0604020202020204" pitchFamily="34" charset="0"/>
              <a:buChar char="•"/>
            </a:pPr>
            <a:r>
              <a:rPr lang="en-US" sz="3600" dirty="0"/>
              <a:t>Inference </a:t>
            </a:r>
          </a:p>
          <a:p>
            <a:pPr marL="457200" indent="-228600">
              <a:lnSpc>
                <a:spcPct val="90000"/>
              </a:lnSpc>
              <a:spcAft>
                <a:spcPts val="600"/>
              </a:spcAft>
              <a:buFont typeface="Arial" panose="020B0604020202020204" pitchFamily="34" charset="0"/>
              <a:buChar char="•"/>
            </a:pPr>
            <a:r>
              <a:rPr lang="en-US" sz="3600" dirty="0"/>
              <a:t>Fluency </a:t>
            </a:r>
          </a:p>
          <a:p>
            <a:pPr marL="457200" indent="-228600">
              <a:lnSpc>
                <a:spcPct val="90000"/>
              </a:lnSpc>
              <a:spcAft>
                <a:spcPts val="600"/>
              </a:spcAft>
              <a:buFont typeface="Arial" panose="020B0604020202020204" pitchFamily="34" charset="0"/>
              <a:buChar char="•"/>
            </a:pPr>
            <a:r>
              <a:rPr lang="en-US" sz="3600" dirty="0"/>
              <a:t>Reading for pleasure </a:t>
            </a:r>
          </a:p>
        </p:txBody>
      </p:sp>
      <p:sp>
        <p:nvSpPr>
          <p:cNvPr id="9" name="Freeform: Shape 1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364FD9B-28A6-4E6E-A3CC-0E1CF31B929E}"/>
              </a:ext>
            </a:extLst>
          </p:cNvPr>
          <p:cNvPicPr>
            <a:picLocks noChangeAspect="1"/>
          </p:cNvPicPr>
          <p:nvPr/>
        </p:nvPicPr>
        <p:blipFill>
          <a:blip r:embed="rId2"/>
          <a:stretch>
            <a:fillRect/>
          </a:stretch>
        </p:blipFill>
        <p:spPr>
          <a:xfrm>
            <a:off x="8200185" y="599325"/>
            <a:ext cx="2596904" cy="2741177"/>
          </a:xfrm>
          <a:prstGeom prst="rect">
            <a:avLst/>
          </a:prstGeom>
        </p:spPr>
      </p:pic>
      <p:pic>
        <p:nvPicPr>
          <p:cNvPr id="6" name="Picture 5">
            <a:extLst>
              <a:ext uri="{FF2B5EF4-FFF2-40B4-BE49-F238E27FC236}">
                <a16:creationId xmlns:a16="http://schemas.microsoft.com/office/drawing/2014/main" id="{D86A00FE-440E-45D0-84EC-496FF8441282}"/>
              </a:ext>
            </a:extLst>
          </p:cNvPr>
          <p:cNvPicPr>
            <a:picLocks noChangeAspect="1"/>
          </p:cNvPicPr>
          <p:nvPr/>
        </p:nvPicPr>
        <p:blipFill>
          <a:blip r:embed="rId3"/>
          <a:stretch>
            <a:fillRect/>
          </a:stretch>
        </p:blipFill>
        <p:spPr>
          <a:xfrm>
            <a:off x="7187612" y="3708994"/>
            <a:ext cx="4622052" cy="2599905"/>
          </a:xfrm>
          <a:prstGeom prst="rect">
            <a:avLst/>
          </a:prstGeom>
        </p:spPr>
      </p:pic>
      <p:sp>
        <p:nvSpPr>
          <p:cNvPr id="13" name="Rectangle: Rounded Corners 12">
            <a:extLst>
              <a:ext uri="{FF2B5EF4-FFF2-40B4-BE49-F238E27FC236}">
                <a16:creationId xmlns:a16="http://schemas.microsoft.com/office/drawing/2014/main" id="{A34397B0-6206-47EC-8AF8-39C60D5C3390}"/>
              </a:ext>
            </a:extLst>
          </p:cNvPr>
          <p:cNvSpPr/>
          <p:nvPr/>
        </p:nvSpPr>
        <p:spPr>
          <a:xfrm>
            <a:off x="0" y="-2"/>
            <a:ext cx="5812971" cy="16981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marL="285750" indent="-285750">
              <a:buFont typeface="Arial" panose="020B0604020202020204" pitchFamily="34" charset="0"/>
              <a:buChar char="•"/>
            </a:pPr>
            <a:r>
              <a:rPr lang="en-GB" i="1" dirty="0"/>
              <a:t>Students whose reading age is more than two years below their chronological age but does not have a phonics need. </a:t>
            </a:r>
            <a:endParaRPr lang="en-GB" dirty="0"/>
          </a:p>
        </p:txBody>
      </p:sp>
    </p:spTree>
    <p:extLst>
      <p:ext uri="{BB962C8B-B14F-4D97-AF65-F5344CB8AC3E}">
        <p14:creationId xmlns:p14="http://schemas.microsoft.com/office/powerpoint/2010/main" val="395507497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xia PowerUp Literacy Getting Started Webinars — Greenfield Learning Inc">
            <a:extLst>
              <a:ext uri="{FF2B5EF4-FFF2-40B4-BE49-F238E27FC236}">
                <a16:creationId xmlns:a16="http://schemas.microsoft.com/office/drawing/2014/main" id="{8C2DF9EB-75D4-451D-BF14-75F11BA0E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81"/>
            <a:ext cx="3573518"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5338093-BAA1-4F99-AE3E-63887E665A37}"/>
              </a:ext>
            </a:extLst>
          </p:cNvPr>
          <p:cNvSpPr/>
          <p:nvPr/>
        </p:nvSpPr>
        <p:spPr>
          <a:xfrm>
            <a:off x="4800601" y="65881"/>
            <a:ext cx="6912428" cy="11315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marL="285750" indent="-285750">
              <a:buFont typeface="Arial" panose="020B0604020202020204" pitchFamily="34" charset="0"/>
              <a:buChar char="•"/>
            </a:pPr>
            <a:r>
              <a:rPr lang="en-GB" i="1" dirty="0"/>
              <a:t>Students whose reading age is more than two years below their chronological age.</a:t>
            </a:r>
            <a:r>
              <a:rPr lang="en-GB" dirty="0"/>
              <a:t> </a:t>
            </a:r>
          </a:p>
        </p:txBody>
      </p:sp>
      <p:sp>
        <p:nvSpPr>
          <p:cNvPr id="6" name="AutoShape 2" descr="PowerUp Literacy® | Lexia Learning">
            <a:extLst>
              <a:ext uri="{FF2B5EF4-FFF2-40B4-BE49-F238E27FC236}">
                <a16:creationId xmlns:a16="http://schemas.microsoft.com/office/drawing/2014/main" id="{05048454-9CF2-4FD1-8E5B-0B1242F7E2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descr="Support Student with PowerUp at Home">
            <a:extLst>
              <a:ext uri="{FF2B5EF4-FFF2-40B4-BE49-F238E27FC236}">
                <a16:creationId xmlns:a16="http://schemas.microsoft.com/office/drawing/2014/main" id="{A24368BA-80BA-48A3-B281-3EC7B4A83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733" y="2139581"/>
            <a:ext cx="6307811" cy="438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54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37594E-CDFA-4133-856F-B8BC84BDDB6D}"/>
              </a:ext>
            </a:extLst>
          </p:cNvPr>
          <p:cNvPicPr>
            <a:picLocks noGrp="1" noChangeAspect="1"/>
          </p:cNvPicPr>
          <p:nvPr>
            <p:ph idx="1"/>
          </p:nvPr>
        </p:nvPicPr>
        <p:blipFill>
          <a:blip r:embed="rId2"/>
          <a:stretch>
            <a:fillRect/>
          </a:stretch>
        </p:blipFill>
        <p:spPr>
          <a:xfrm>
            <a:off x="248920" y="403103"/>
            <a:ext cx="10515600" cy="4072643"/>
          </a:xfrm>
        </p:spPr>
      </p:pic>
      <p:sp>
        <p:nvSpPr>
          <p:cNvPr id="6" name="Rectangle 5">
            <a:extLst>
              <a:ext uri="{FF2B5EF4-FFF2-40B4-BE49-F238E27FC236}">
                <a16:creationId xmlns:a16="http://schemas.microsoft.com/office/drawing/2014/main" id="{73332E79-9B39-4623-AE0E-675138D47CF1}"/>
              </a:ext>
            </a:extLst>
          </p:cNvPr>
          <p:cNvSpPr/>
          <p:nvPr/>
        </p:nvSpPr>
        <p:spPr>
          <a:xfrm>
            <a:off x="80314" y="5396210"/>
            <a:ext cx="1203137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Word Study    Grammar 		Comprehension</a:t>
            </a:r>
          </a:p>
        </p:txBody>
      </p:sp>
    </p:spTree>
    <p:extLst>
      <p:ext uri="{BB962C8B-B14F-4D97-AF65-F5344CB8AC3E}">
        <p14:creationId xmlns:p14="http://schemas.microsoft.com/office/powerpoint/2010/main" val="182843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982E-DA68-4228-9CCD-C7682AEFCD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09EFF4-B25F-4BC5-A40B-99FE6384EEC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EE47F19-B616-440D-ACAD-85F692377CB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B0A9B50-432D-4E8A-85BE-CCCA56BA8165}"/>
              </a:ext>
            </a:extLst>
          </p:cNvPr>
          <p:cNvSpPr/>
          <p:nvPr/>
        </p:nvSpPr>
        <p:spPr>
          <a:xfrm>
            <a:off x="609600" y="219075"/>
            <a:ext cx="4438650" cy="1471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https://www.lexiapowerup.com/</a:t>
            </a:r>
          </a:p>
        </p:txBody>
      </p:sp>
      <p:sp>
        <p:nvSpPr>
          <p:cNvPr id="7" name="Rectangle: Rounded Corners 6">
            <a:extLst>
              <a:ext uri="{FF2B5EF4-FFF2-40B4-BE49-F238E27FC236}">
                <a16:creationId xmlns:a16="http://schemas.microsoft.com/office/drawing/2014/main" id="{A09F2996-6CE1-4526-91C4-466C218E259F}"/>
              </a:ext>
            </a:extLst>
          </p:cNvPr>
          <p:cNvSpPr/>
          <p:nvPr/>
        </p:nvSpPr>
        <p:spPr>
          <a:xfrm>
            <a:off x="838200" y="2055018"/>
            <a:ext cx="5476875" cy="2219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Teacher email: </a:t>
            </a: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G.holt@cromptonhouse.org</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36ACF9F-D0CB-4229-8A61-9652139394BF}"/>
              </a:ext>
            </a:extLst>
          </p:cNvPr>
          <p:cNvSpPr/>
          <p:nvPr/>
        </p:nvSpPr>
        <p:spPr>
          <a:xfrm>
            <a:off x="1238250" y="4667250"/>
            <a:ext cx="5153025" cy="1724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alibri" panose="020F0502020204030204"/>
                <a:ea typeface="+mn-ea"/>
                <a:cs typeface="+mn-cs"/>
              </a:rPr>
              <a:t>FirstnameSurname</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Crompton1</a:t>
            </a:r>
          </a:p>
        </p:txBody>
      </p:sp>
      <p:sp>
        <p:nvSpPr>
          <p:cNvPr id="4" name="Rectangle: Rounded Corners 3">
            <a:extLst>
              <a:ext uri="{FF2B5EF4-FFF2-40B4-BE49-F238E27FC236}">
                <a16:creationId xmlns:a16="http://schemas.microsoft.com/office/drawing/2014/main" id="{ABD62EEF-1588-41D5-93B7-057265A5D9CF}"/>
              </a:ext>
            </a:extLst>
          </p:cNvPr>
          <p:cNvSpPr/>
          <p:nvPr/>
        </p:nvSpPr>
        <p:spPr>
          <a:xfrm>
            <a:off x="7021286" y="5301343"/>
            <a:ext cx="4732564" cy="13255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We recommend 30 minutes 3x a week. </a:t>
            </a:r>
          </a:p>
        </p:txBody>
      </p:sp>
    </p:spTree>
    <p:extLst>
      <p:ext uri="{BB962C8B-B14F-4D97-AF65-F5344CB8AC3E}">
        <p14:creationId xmlns:p14="http://schemas.microsoft.com/office/powerpoint/2010/main" val="421780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233C1-8A44-4F1D-BDFF-146F7F433061}"/>
              </a:ext>
            </a:extLst>
          </p:cNvPr>
          <p:cNvPicPr>
            <a:picLocks noChangeAspect="1"/>
          </p:cNvPicPr>
          <p:nvPr/>
        </p:nvPicPr>
        <p:blipFill>
          <a:blip r:embed="rId2"/>
          <a:stretch>
            <a:fillRect/>
          </a:stretch>
        </p:blipFill>
        <p:spPr>
          <a:xfrm>
            <a:off x="1532540" y="115547"/>
            <a:ext cx="2325867" cy="2518796"/>
          </a:xfrm>
          <a:prstGeom prst="rect">
            <a:avLst/>
          </a:prstGeom>
        </p:spPr>
      </p:pic>
      <p:pic>
        <p:nvPicPr>
          <p:cNvPr id="6" name="Picture 5">
            <a:extLst>
              <a:ext uri="{FF2B5EF4-FFF2-40B4-BE49-F238E27FC236}">
                <a16:creationId xmlns:a16="http://schemas.microsoft.com/office/drawing/2014/main" id="{85F4E7AF-056B-4C74-BC5C-93DB35122828}"/>
              </a:ext>
            </a:extLst>
          </p:cNvPr>
          <p:cNvPicPr>
            <a:picLocks noChangeAspect="1"/>
          </p:cNvPicPr>
          <p:nvPr/>
        </p:nvPicPr>
        <p:blipFill>
          <a:blip r:embed="rId3"/>
          <a:stretch>
            <a:fillRect/>
          </a:stretch>
        </p:blipFill>
        <p:spPr>
          <a:xfrm>
            <a:off x="6096000" y="115547"/>
            <a:ext cx="6096000" cy="3429000"/>
          </a:xfrm>
          <a:prstGeom prst="rect">
            <a:avLst/>
          </a:prstGeom>
          <a:ln w="85725">
            <a:solidFill>
              <a:schemeClr val="tx1"/>
            </a:solidFill>
          </a:ln>
        </p:spPr>
      </p:pic>
      <p:sp>
        <p:nvSpPr>
          <p:cNvPr id="8" name="TextBox 7">
            <a:extLst>
              <a:ext uri="{FF2B5EF4-FFF2-40B4-BE49-F238E27FC236}">
                <a16:creationId xmlns:a16="http://schemas.microsoft.com/office/drawing/2014/main" id="{AD363B98-0782-4A76-8AF9-EA0A0FCEB367}"/>
              </a:ext>
            </a:extLst>
          </p:cNvPr>
          <p:cNvSpPr txBox="1"/>
          <p:nvPr/>
        </p:nvSpPr>
        <p:spPr>
          <a:xfrm>
            <a:off x="448834" y="3059553"/>
            <a:ext cx="4493280" cy="3046988"/>
          </a:xfrm>
          <a:custGeom>
            <a:avLst/>
            <a:gdLst>
              <a:gd name="connsiteX0" fmla="*/ 0 w 4493280"/>
              <a:gd name="connsiteY0" fmla="*/ 0 h 3046988"/>
              <a:gd name="connsiteX1" fmla="*/ 516727 w 4493280"/>
              <a:gd name="connsiteY1" fmla="*/ 0 h 3046988"/>
              <a:gd name="connsiteX2" fmla="*/ 943589 w 4493280"/>
              <a:gd name="connsiteY2" fmla="*/ 0 h 3046988"/>
              <a:gd name="connsiteX3" fmla="*/ 1595114 w 4493280"/>
              <a:gd name="connsiteY3" fmla="*/ 0 h 3046988"/>
              <a:gd name="connsiteX4" fmla="*/ 2111842 w 4493280"/>
              <a:gd name="connsiteY4" fmla="*/ 0 h 3046988"/>
              <a:gd name="connsiteX5" fmla="*/ 2628569 w 4493280"/>
              <a:gd name="connsiteY5" fmla="*/ 0 h 3046988"/>
              <a:gd name="connsiteX6" fmla="*/ 3280094 w 4493280"/>
              <a:gd name="connsiteY6" fmla="*/ 0 h 3046988"/>
              <a:gd name="connsiteX7" fmla="*/ 3751889 w 4493280"/>
              <a:gd name="connsiteY7" fmla="*/ 0 h 3046988"/>
              <a:gd name="connsiteX8" fmla="*/ 4493280 w 4493280"/>
              <a:gd name="connsiteY8" fmla="*/ 0 h 3046988"/>
              <a:gd name="connsiteX9" fmla="*/ 4493280 w 4493280"/>
              <a:gd name="connsiteY9" fmla="*/ 568771 h 3046988"/>
              <a:gd name="connsiteX10" fmla="*/ 4493280 w 4493280"/>
              <a:gd name="connsiteY10" fmla="*/ 1015663 h 3046988"/>
              <a:gd name="connsiteX11" fmla="*/ 4493280 w 4493280"/>
              <a:gd name="connsiteY11" fmla="*/ 1523494 h 3046988"/>
              <a:gd name="connsiteX12" fmla="*/ 4493280 w 4493280"/>
              <a:gd name="connsiteY12" fmla="*/ 2061795 h 3046988"/>
              <a:gd name="connsiteX13" fmla="*/ 4493280 w 4493280"/>
              <a:gd name="connsiteY13" fmla="*/ 2478217 h 3046988"/>
              <a:gd name="connsiteX14" fmla="*/ 4493280 w 4493280"/>
              <a:gd name="connsiteY14" fmla="*/ 3046988 h 3046988"/>
              <a:gd name="connsiteX15" fmla="*/ 3931620 w 4493280"/>
              <a:gd name="connsiteY15" fmla="*/ 3046988 h 3046988"/>
              <a:gd name="connsiteX16" fmla="*/ 3369960 w 4493280"/>
              <a:gd name="connsiteY16" fmla="*/ 3046988 h 3046988"/>
              <a:gd name="connsiteX17" fmla="*/ 2718434 w 4493280"/>
              <a:gd name="connsiteY17" fmla="*/ 3046988 h 3046988"/>
              <a:gd name="connsiteX18" fmla="*/ 2156774 w 4493280"/>
              <a:gd name="connsiteY18" fmla="*/ 3046988 h 3046988"/>
              <a:gd name="connsiteX19" fmla="*/ 1729913 w 4493280"/>
              <a:gd name="connsiteY19" fmla="*/ 3046988 h 3046988"/>
              <a:gd name="connsiteX20" fmla="*/ 1258118 w 4493280"/>
              <a:gd name="connsiteY20" fmla="*/ 3046988 h 3046988"/>
              <a:gd name="connsiteX21" fmla="*/ 606593 w 4493280"/>
              <a:gd name="connsiteY21" fmla="*/ 3046988 h 3046988"/>
              <a:gd name="connsiteX22" fmla="*/ 0 w 4493280"/>
              <a:gd name="connsiteY22" fmla="*/ 3046988 h 3046988"/>
              <a:gd name="connsiteX23" fmla="*/ 0 w 4493280"/>
              <a:gd name="connsiteY23" fmla="*/ 2600096 h 3046988"/>
              <a:gd name="connsiteX24" fmla="*/ 0 w 4493280"/>
              <a:gd name="connsiteY24" fmla="*/ 2122735 h 3046988"/>
              <a:gd name="connsiteX25" fmla="*/ 0 w 4493280"/>
              <a:gd name="connsiteY25" fmla="*/ 1706313 h 3046988"/>
              <a:gd name="connsiteX26" fmla="*/ 0 w 4493280"/>
              <a:gd name="connsiteY26" fmla="*/ 1289892 h 3046988"/>
              <a:gd name="connsiteX27" fmla="*/ 0 w 4493280"/>
              <a:gd name="connsiteY27" fmla="*/ 751590 h 3046988"/>
              <a:gd name="connsiteX28" fmla="*/ 0 w 4493280"/>
              <a:gd name="connsiteY28"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93280" h="3046988" extrusionOk="0">
                <a:moveTo>
                  <a:pt x="0" y="0"/>
                </a:moveTo>
                <a:cubicBezTo>
                  <a:pt x="258274" y="-3487"/>
                  <a:pt x="359991" y="4122"/>
                  <a:pt x="516727" y="0"/>
                </a:cubicBezTo>
                <a:cubicBezTo>
                  <a:pt x="673463" y="-4122"/>
                  <a:pt x="743999" y="5627"/>
                  <a:pt x="943589" y="0"/>
                </a:cubicBezTo>
                <a:cubicBezTo>
                  <a:pt x="1143179" y="-5627"/>
                  <a:pt x="1349238" y="20012"/>
                  <a:pt x="1595114" y="0"/>
                </a:cubicBezTo>
                <a:cubicBezTo>
                  <a:pt x="1840990" y="-20012"/>
                  <a:pt x="1901816" y="24547"/>
                  <a:pt x="2111842" y="0"/>
                </a:cubicBezTo>
                <a:cubicBezTo>
                  <a:pt x="2321868" y="-24547"/>
                  <a:pt x="2481895" y="27555"/>
                  <a:pt x="2628569" y="0"/>
                </a:cubicBezTo>
                <a:cubicBezTo>
                  <a:pt x="2775243" y="-27555"/>
                  <a:pt x="3118347" y="70939"/>
                  <a:pt x="3280094" y="0"/>
                </a:cubicBezTo>
                <a:cubicBezTo>
                  <a:pt x="3441842" y="-70939"/>
                  <a:pt x="3552847" y="33273"/>
                  <a:pt x="3751889" y="0"/>
                </a:cubicBezTo>
                <a:cubicBezTo>
                  <a:pt x="3950932" y="-33273"/>
                  <a:pt x="4221757" y="1092"/>
                  <a:pt x="4493280" y="0"/>
                </a:cubicBezTo>
                <a:cubicBezTo>
                  <a:pt x="4505216" y="254899"/>
                  <a:pt x="4467030" y="452790"/>
                  <a:pt x="4493280" y="568771"/>
                </a:cubicBezTo>
                <a:cubicBezTo>
                  <a:pt x="4519530" y="684752"/>
                  <a:pt x="4485304" y="907635"/>
                  <a:pt x="4493280" y="1015663"/>
                </a:cubicBezTo>
                <a:cubicBezTo>
                  <a:pt x="4501256" y="1123691"/>
                  <a:pt x="4460289" y="1287540"/>
                  <a:pt x="4493280" y="1523494"/>
                </a:cubicBezTo>
                <a:cubicBezTo>
                  <a:pt x="4526271" y="1759448"/>
                  <a:pt x="4481022" y="1795418"/>
                  <a:pt x="4493280" y="2061795"/>
                </a:cubicBezTo>
                <a:cubicBezTo>
                  <a:pt x="4505538" y="2328172"/>
                  <a:pt x="4481235" y="2329516"/>
                  <a:pt x="4493280" y="2478217"/>
                </a:cubicBezTo>
                <a:cubicBezTo>
                  <a:pt x="4505325" y="2626918"/>
                  <a:pt x="4450003" y="2895745"/>
                  <a:pt x="4493280" y="3046988"/>
                </a:cubicBezTo>
                <a:cubicBezTo>
                  <a:pt x="4233387" y="3056919"/>
                  <a:pt x="4152092" y="3035471"/>
                  <a:pt x="3931620" y="3046988"/>
                </a:cubicBezTo>
                <a:cubicBezTo>
                  <a:pt x="3711148" y="3058505"/>
                  <a:pt x="3606642" y="2991953"/>
                  <a:pt x="3369960" y="3046988"/>
                </a:cubicBezTo>
                <a:cubicBezTo>
                  <a:pt x="3133278" y="3102023"/>
                  <a:pt x="2916487" y="2985413"/>
                  <a:pt x="2718434" y="3046988"/>
                </a:cubicBezTo>
                <a:cubicBezTo>
                  <a:pt x="2520381" y="3108563"/>
                  <a:pt x="2319249" y="2996260"/>
                  <a:pt x="2156774" y="3046988"/>
                </a:cubicBezTo>
                <a:cubicBezTo>
                  <a:pt x="1994299" y="3097716"/>
                  <a:pt x="1897940" y="3012125"/>
                  <a:pt x="1729913" y="3046988"/>
                </a:cubicBezTo>
                <a:cubicBezTo>
                  <a:pt x="1561886" y="3081851"/>
                  <a:pt x="1414814" y="3005748"/>
                  <a:pt x="1258118" y="3046988"/>
                </a:cubicBezTo>
                <a:cubicBezTo>
                  <a:pt x="1101422" y="3088228"/>
                  <a:pt x="803999" y="3012147"/>
                  <a:pt x="606593" y="3046988"/>
                </a:cubicBezTo>
                <a:cubicBezTo>
                  <a:pt x="409187" y="3081829"/>
                  <a:pt x="205121" y="3014377"/>
                  <a:pt x="0" y="3046988"/>
                </a:cubicBezTo>
                <a:cubicBezTo>
                  <a:pt x="-28125" y="2903852"/>
                  <a:pt x="37252" y="2738710"/>
                  <a:pt x="0" y="2600096"/>
                </a:cubicBezTo>
                <a:cubicBezTo>
                  <a:pt x="-37252" y="2461482"/>
                  <a:pt x="4391" y="2242287"/>
                  <a:pt x="0" y="2122735"/>
                </a:cubicBezTo>
                <a:cubicBezTo>
                  <a:pt x="-4391" y="2003183"/>
                  <a:pt x="8307" y="1809520"/>
                  <a:pt x="0" y="1706313"/>
                </a:cubicBezTo>
                <a:cubicBezTo>
                  <a:pt x="-8307" y="1603106"/>
                  <a:pt x="21318" y="1481396"/>
                  <a:pt x="0" y="1289892"/>
                </a:cubicBezTo>
                <a:cubicBezTo>
                  <a:pt x="-21318" y="1098388"/>
                  <a:pt x="51166" y="961248"/>
                  <a:pt x="0" y="751590"/>
                </a:cubicBezTo>
                <a:cubicBezTo>
                  <a:pt x="-51166" y="541932"/>
                  <a:pt x="85907" y="309645"/>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a:t>For the Reader:</a:t>
            </a:r>
          </a:p>
          <a:p>
            <a:pPr marL="285750" indent="-285750">
              <a:buFont typeface="Wingdings" panose="05000000000000000000" pitchFamily="2" charset="2"/>
              <a:buChar char="ü"/>
            </a:pPr>
            <a:r>
              <a:rPr lang="en-GB" sz="2400"/>
              <a:t>Provides a reading role model</a:t>
            </a:r>
          </a:p>
          <a:p>
            <a:pPr marL="285750" indent="-285750">
              <a:buFont typeface="Wingdings" panose="05000000000000000000" pitchFamily="2" charset="2"/>
              <a:buChar char="ü"/>
            </a:pPr>
            <a:r>
              <a:rPr lang="en-GB" sz="2400"/>
              <a:t>Buddies them with an older student</a:t>
            </a:r>
          </a:p>
          <a:p>
            <a:pPr marL="285750" indent="-285750">
              <a:buFont typeface="Wingdings" panose="05000000000000000000" pitchFamily="2" charset="2"/>
              <a:buChar char="ü"/>
            </a:pPr>
            <a:r>
              <a:rPr lang="en-GB" sz="2400"/>
              <a:t>Fluency </a:t>
            </a:r>
          </a:p>
          <a:p>
            <a:pPr marL="285750" indent="-285750">
              <a:buFont typeface="Wingdings" panose="05000000000000000000" pitchFamily="2" charset="2"/>
              <a:buChar char="ü"/>
            </a:pPr>
            <a:r>
              <a:rPr lang="en-GB" sz="2400"/>
              <a:t>Comprehension</a:t>
            </a:r>
          </a:p>
          <a:p>
            <a:pPr marL="285750" indent="-285750">
              <a:buFont typeface="Wingdings" panose="05000000000000000000" pitchFamily="2" charset="2"/>
              <a:buChar char="ü"/>
            </a:pPr>
            <a:r>
              <a:rPr lang="en-GB" sz="2400"/>
              <a:t>Inference </a:t>
            </a:r>
          </a:p>
          <a:p>
            <a:pPr marL="285750" indent="-285750">
              <a:buFont typeface="Wingdings" panose="05000000000000000000" pitchFamily="2" charset="2"/>
              <a:buChar char="ü"/>
            </a:pPr>
            <a:r>
              <a:rPr lang="en-GB" sz="2400"/>
              <a:t>Reading for pleasure </a:t>
            </a:r>
            <a:endParaRPr lang="en-GB" sz="2400" dirty="0"/>
          </a:p>
        </p:txBody>
      </p:sp>
      <p:sp>
        <p:nvSpPr>
          <p:cNvPr id="9" name="TextBox 8">
            <a:extLst>
              <a:ext uri="{FF2B5EF4-FFF2-40B4-BE49-F238E27FC236}">
                <a16:creationId xmlns:a16="http://schemas.microsoft.com/office/drawing/2014/main" id="{4F98A2BA-F682-472B-91F0-E9C9818AF1F4}"/>
              </a:ext>
            </a:extLst>
          </p:cNvPr>
          <p:cNvSpPr txBox="1"/>
          <p:nvPr/>
        </p:nvSpPr>
        <p:spPr>
          <a:xfrm>
            <a:off x="7002034" y="3897753"/>
            <a:ext cx="4493280" cy="2677656"/>
          </a:xfrm>
          <a:custGeom>
            <a:avLst/>
            <a:gdLst>
              <a:gd name="connsiteX0" fmla="*/ 0 w 4493280"/>
              <a:gd name="connsiteY0" fmla="*/ 0 h 2677656"/>
              <a:gd name="connsiteX1" fmla="*/ 516727 w 4493280"/>
              <a:gd name="connsiteY1" fmla="*/ 0 h 2677656"/>
              <a:gd name="connsiteX2" fmla="*/ 943589 w 4493280"/>
              <a:gd name="connsiteY2" fmla="*/ 0 h 2677656"/>
              <a:gd name="connsiteX3" fmla="*/ 1595114 w 4493280"/>
              <a:gd name="connsiteY3" fmla="*/ 0 h 2677656"/>
              <a:gd name="connsiteX4" fmla="*/ 2111842 w 4493280"/>
              <a:gd name="connsiteY4" fmla="*/ 0 h 2677656"/>
              <a:gd name="connsiteX5" fmla="*/ 2628569 w 4493280"/>
              <a:gd name="connsiteY5" fmla="*/ 0 h 2677656"/>
              <a:gd name="connsiteX6" fmla="*/ 3280094 w 4493280"/>
              <a:gd name="connsiteY6" fmla="*/ 0 h 2677656"/>
              <a:gd name="connsiteX7" fmla="*/ 3751889 w 4493280"/>
              <a:gd name="connsiteY7" fmla="*/ 0 h 2677656"/>
              <a:gd name="connsiteX8" fmla="*/ 4493280 w 4493280"/>
              <a:gd name="connsiteY8" fmla="*/ 0 h 2677656"/>
              <a:gd name="connsiteX9" fmla="*/ 4493280 w 4493280"/>
              <a:gd name="connsiteY9" fmla="*/ 589084 h 2677656"/>
              <a:gd name="connsiteX10" fmla="*/ 4493280 w 4493280"/>
              <a:gd name="connsiteY10" fmla="*/ 1071062 h 2677656"/>
              <a:gd name="connsiteX11" fmla="*/ 4493280 w 4493280"/>
              <a:gd name="connsiteY11" fmla="*/ 1606594 h 2677656"/>
              <a:gd name="connsiteX12" fmla="*/ 4493280 w 4493280"/>
              <a:gd name="connsiteY12" fmla="*/ 2168901 h 2677656"/>
              <a:gd name="connsiteX13" fmla="*/ 4493280 w 4493280"/>
              <a:gd name="connsiteY13" fmla="*/ 2677656 h 2677656"/>
              <a:gd name="connsiteX14" fmla="*/ 3931620 w 4493280"/>
              <a:gd name="connsiteY14" fmla="*/ 2677656 h 2677656"/>
              <a:gd name="connsiteX15" fmla="*/ 3459826 w 4493280"/>
              <a:gd name="connsiteY15" fmla="*/ 2677656 h 2677656"/>
              <a:gd name="connsiteX16" fmla="*/ 2898166 w 4493280"/>
              <a:gd name="connsiteY16" fmla="*/ 2677656 h 2677656"/>
              <a:gd name="connsiteX17" fmla="*/ 2246640 w 4493280"/>
              <a:gd name="connsiteY17" fmla="*/ 2677656 h 2677656"/>
              <a:gd name="connsiteX18" fmla="*/ 1684980 w 4493280"/>
              <a:gd name="connsiteY18" fmla="*/ 2677656 h 2677656"/>
              <a:gd name="connsiteX19" fmla="*/ 1258118 w 4493280"/>
              <a:gd name="connsiteY19" fmla="*/ 2677656 h 2677656"/>
              <a:gd name="connsiteX20" fmla="*/ 786324 w 4493280"/>
              <a:gd name="connsiteY20" fmla="*/ 2677656 h 2677656"/>
              <a:gd name="connsiteX21" fmla="*/ 0 w 4493280"/>
              <a:gd name="connsiteY21" fmla="*/ 2677656 h 2677656"/>
              <a:gd name="connsiteX22" fmla="*/ 0 w 4493280"/>
              <a:gd name="connsiteY22" fmla="*/ 2142125 h 2677656"/>
              <a:gd name="connsiteX23" fmla="*/ 0 w 4493280"/>
              <a:gd name="connsiteY23" fmla="*/ 1606594 h 2677656"/>
              <a:gd name="connsiteX24" fmla="*/ 0 w 4493280"/>
              <a:gd name="connsiteY24" fmla="*/ 1097839 h 2677656"/>
              <a:gd name="connsiteX25" fmla="*/ 0 w 4493280"/>
              <a:gd name="connsiteY25" fmla="*/ 642637 h 2677656"/>
              <a:gd name="connsiteX26" fmla="*/ 0 w 4493280"/>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93280" h="2677656" extrusionOk="0">
                <a:moveTo>
                  <a:pt x="0" y="0"/>
                </a:moveTo>
                <a:cubicBezTo>
                  <a:pt x="258274" y="-3487"/>
                  <a:pt x="359991" y="4122"/>
                  <a:pt x="516727" y="0"/>
                </a:cubicBezTo>
                <a:cubicBezTo>
                  <a:pt x="673463" y="-4122"/>
                  <a:pt x="743999" y="5627"/>
                  <a:pt x="943589" y="0"/>
                </a:cubicBezTo>
                <a:cubicBezTo>
                  <a:pt x="1143179" y="-5627"/>
                  <a:pt x="1349238" y="20012"/>
                  <a:pt x="1595114" y="0"/>
                </a:cubicBezTo>
                <a:cubicBezTo>
                  <a:pt x="1840990" y="-20012"/>
                  <a:pt x="1901816" y="24547"/>
                  <a:pt x="2111842" y="0"/>
                </a:cubicBezTo>
                <a:cubicBezTo>
                  <a:pt x="2321868" y="-24547"/>
                  <a:pt x="2481895" y="27555"/>
                  <a:pt x="2628569" y="0"/>
                </a:cubicBezTo>
                <a:cubicBezTo>
                  <a:pt x="2775243" y="-27555"/>
                  <a:pt x="3118347" y="70939"/>
                  <a:pt x="3280094" y="0"/>
                </a:cubicBezTo>
                <a:cubicBezTo>
                  <a:pt x="3441842" y="-70939"/>
                  <a:pt x="3552847" y="33273"/>
                  <a:pt x="3751889" y="0"/>
                </a:cubicBezTo>
                <a:cubicBezTo>
                  <a:pt x="3950932" y="-33273"/>
                  <a:pt x="4221757" y="1092"/>
                  <a:pt x="4493280" y="0"/>
                </a:cubicBezTo>
                <a:cubicBezTo>
                  <a:pt x="4502429" y="290255"/>
                  <a:pt x="4424527" y="329590"/>
                  <a:pt x="4493280" y="589084"/>
                </a:cubicBezTo>
                <a:cubicBezTo>
                  <a:pt x="4562033" y="848578"/>
                  <a:pt x="4451285" y="944398"/>
                  <a:pt x="4493280" y="1071062"/>
                </a:cubicBezTo>
                <a:cubicBezTo>
                  <a:pt x="4535275" y="1197726"/>
                  <a:pt x="4445301" y="1409735"/>
                  <a:pt x="4493280" y="1606594"/>
                </a:cubicBezTo>
                <a:cubicBezTo>
                  <a:pt x="4541259" y="1803453"/>
                  <a:pt x="4448887" y="1957939"/>
                  <a:pt x="4493280" y="2168901"/>
                </a:cubicBezTo>
                <a:cubicBezTo>
                  <a:pt x="4537673" y="2379863"/>
                  <a:pt x="4482774" y="2504127"/>
                  <a:pt x="4493280" y="2677656"/>
                </a:cubicBezTo>
                <a:cubicBezTo>
                  <a:pt x="4349453" y="2734148"/>
                  <a:pt x="4204466" y="2661453"/>
                  <a:pt x="3931620" y="2677656"/>
                </a:cubicBezTo>
                <a:cubicBezTo>
                  <a:pt x="3658774" y="2693859"/>
                  <a:pt x="3622408" y="2671192"/>
                  <a:pt x="3459826" y="2677656"/>
                </a:cubicBezTo>
                <a:cubicBezTo>
                  <a:pt x="3297244" y="2684120"/>
                  <a:pt x="3134848" y="2622621"/>
                  <a:pt x="2898166" y="2677656"/>
                </a:cubicBezTo>
                <a:cubicBezTo>
                  <a:pt x="2661484" y="2732691"/>
                  <a:pt x="2444693" y="2616081"/>
                  <a:pt x="2246640" y="2677656"/>
                </a:cubicBezTo>
                <a:cubicBezTo>
                  <a:pt x="2048587" y="2739231"/>
                  <a:pt x="1847455" y="2626928"/>
                  <a:pt x="1684980" y="2677656"/>
                </a:cubicBezTo>
                <a:cubicBezTo>
                  <a:pt x="1522505" y="2728384"/>
                  <a:pt x="1428823" y="2647983"/>
                  <a:pt x="1258118" y="2677656"/>
                </a:cubicBezTo>
                <a:cubicBezTo>
                  <a:pt x="1087413" y="2707329"/>
                  <a:pt x="941212" y="2627502"/>
                  <a:pt x="786324" y="2677656"/>
                </a:cubicBezTo>
                <a:cubicBezTo>
                  <a:pt x="631436" y="2727810"/>
                  <a:pt x="312115" y="2626735"/>
                  <a:pt x="0" y="2677656"/>
                </a:cubicBezTo>
                <a:cubicBezTo>
                  <a:pt x="-51254" y="2519678"/>
                  <a:pt x="16499" y="2275685"/>
                  <a:pt x="0" y="2142125"/>
                </a:cubicBezTo>
                <a:cubicBezTo>
                  <a:pt x="-16499" y="2008565"/>
                  <a:pt x="12620" y="1850674"/>
                  <a:pt x="0" y="1606594"/>
                </a:cubicBezTo>
                <a:cubicBezTo>
                  <a:pt x="-12620" y="1362514"/>
                  <a:pt x="1046" y="1216631"/>
                  <a:pt x="0" y="1097839"/>
                </a:cubicBezTo>
                <a:cubicBezTo>
                  <a:pt x="-1046" y="979048"/>
                  <a:pt x="25440" y="817796"/>
                  <a:pt x="0" y="642637"/>
                </a:cubicBezTo>
                <a:cubicBezTo>
                  <a:pt x="-25440" y="467478"/>
                  <a:pt x="59118" y="226241"/>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b="0" i="0" u="none" strike="noStrike" baseline="0" dirty="0">
                <a:solidFill>
                  <a:srgbClr val="000000"/>
                </a:solidFill>
                <a:latin typeface="Arial" panose="020B0604020202020204" pitchFamily="34" charset="0"/>
              </a:rPr>
              <a:t>For the mentor:</a:t>
            </a:r>
          </a:p>
          <a:p>
            <a:pPr marL="342900" indent="-342900">
              <a:buFont typeface="Wingdings" panose="05000000000000000000" pitchFamily="2" charset="2"/>
              <a:buChar char="ü"/>
            </a:pPr>
            <a:r>
              <a:rPr lang="en-GB" sz="2400" dirty="0">
                <a:solidFill>
                  <a:srgbClr val="000000"/>
                </a:solidFill>
                <a:latin typeface="Arial" panose="020B0604020202020204" pitchFamily="34" charset="0"/>
              </a:rPr>
              <a:t>Receive training </a:t>
            </a:r>
          </a:p>
          <a:p>
            <a:pPr marL="342900" indent="-342900">
              <a:buFont typeface="Wingdings" panose="05000000000000000000" pitchFamily="2" charset="2"/>
              <a:buChar char="ü"/>
            </a:pPr>
            <a:r>
              <a:rPr lang="en-GB" sz="2400" b="0" i="0" u="none" strike="noStrike" baseline="0" dirty="0">
                <a:solidFill>
                  <a:srgbClr val="000000"/>
                </a:solidFill>
                <a:latin typeface="Arial" panose="020B0604020202020204" pitchFamily="34" charset="0"/>
              </a:rPr>
              <a:t>Excellent for the C.</a:t>
            </a:r>
            <a:r>
              <a:rPr lang="en-GB" sz="2400" dirty="0">
                <a:solidFill>
                  <a:srgbClr val="000000"/>
                </a:solidFill>
                <a:latin typeface="Arial" panose="020B0604020202020204" pitchFamily="34" charset="0"/>
              </a:rPr>
              <a:t>V</a:t>
            </a:r>
          </a:p>
          <a:p>
            <a:pPr marL="342900" indent="-342900">
              <a:buFont typeface="Wingdings" panose="05000000000000000000" pitchFamily="2" charset="2"/>
              <a:buChar char="ü"/>
            </a:pPr>
            <a:r>
              <a:rPr lang="en-GB" sz="2400" dirty="0">
                <a:solidFill>
                  <a:srgbClr val="000000"/>
                </a:solidFill>
                <a:latin typeface="Arial" panose="020B0604020202020204" pitchFamily="34" charset="0"/>
              </a:rPr>
              <a:t>Can be used for Duke of Edinburgh </a:t>
            </a:r>
          </a:p>
          <a:p>
            <a:pPr marL="342900" indent="-342900">
              <a:buFont typeface="Wingdings" panose="05000000000000000000" pitchFamily="2" charset="2"/>
              <a:buChar char="ü"/>
            </a:pPr>
            <a:r>
              <a:rPr lang="en-GB" sz="2400" b="0" i="0" u="none" strike="noStrike" baseline="0" dirty="0">
                <a:solidFill>
                  <a:srgbClr val="000000"/>
                </a:solidFill>
                <a:latin typeface="Arial" panose="020B0604020202020204" pitchFamily="34" charset="0"/>
              </a:rPr>
              <a:t>Get to pass on their love of reading</a:t>
            </a:r>
          </a:p>
        </p:txBody>
      </p:sp>
    </p:spTree>
    <p:extLst>
      <p:ext uri="{BB962C8B-B14F-4D97-AF65-F5344CB8AC3E}">
        <p14:creationId xmlns:p14="http://schemas.microsoft.com/office/powerpoint/2010/main" val="662892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738C-A293-4C8C-8732-742B2DC30AA4}"/>
              </a:ext>
            </a:extLst>
          </p:cNvPr>
          <p:cNvSpPr>
            <a:spLocks noGrp="1"/>
          </p:cNvSpPr>
          <p:nvPr>
            <p:ph type="title"/>
          </p:nvPr>
        </p:nvSpPr>
        <p:spPr/>
        <p:txBody>
          <a:bodyPr/>
          <a:lstStyle/>
          <a:p>
            <a:r>
              <a:rPr lang="en-GB" b="1" dirty="0"/>
              <a:t>Reading and SEN </a:t>
            </a:r>
          </a:p>
        </p:txBody>
      </p:sp>
      <p:sp>
        <p:nvSpPr>
          <p:cNvPr id="3" name="Content Placeholder 2">
            <a:extLst>
              <a:ext uri="{FF2B5EF4-FFF2-40B4-BE49-F238E27FC236}">
                <a16:creationId xmlns:a16="http://schemas.microsoft.com/office/drawing/2014/main" id="{AAD62500-938E-4778-AA58-252143B0CAC5}"/>
              </a:ext>
            </a:extLst>
          </p:cNvPr>
          <p:cNvSpPr>
            <a:spLocks noGrp="1"/>
          </p:cNvSpPr>
          <p:nvPr>
            <p:ph idx="1"/>
          </p:nvPr>
        </p:nvSpPr>
        <p:spPr/>
        <p:txBody>
          <a:bodyPr/>
          <a:lstStyle/>
          <a:p>
            <a:pPr marL="0" indent="0">
              <a:buNone/>
            </a:pPr>
            <a:r>
              <a:rPr lang="en-GB" dirty="0"/>
              <a:t>If you suspect that your child may have a Special Educational Need in relation to reading then please contact our school inclusion team:</a:t>
            </a:r>
          </a:p>
          <a:p>
            <a:pPr marL="0" indent="0">
              <a:buNone/>
            </a:pPr>
            <a:r>
              <a:rPr lang="en-GB" dirty="0"/>
              <a:t> </a:t>
            </a:r>
            <a:r>
              <a:rPr lang="en-GB" dirty="0">
                <a:hlinkClick r:id="rId2"/>
              </a:rPr>
              <a:t>Inclusionteam@cromptonhouse.org</a:t>
            </a:r>
            <a:endParaRPr lang="en-GB" dirty="0"/>
          </a:p>
          <a:p>
            <a:pPr marL="0" indent="0">
              <a:buNone/>
            </a:pPr>
            <a:endParaRPr lang="en-GB" dirty="0"/>
          </a:p>
          <a:p>
            <a:r>
              <a:rPr lang="en-GB" dirty="0"/>
              <a:t>Please note that we don’t do testing for dyslexia within school. </a:t>
            </a:r>
          </a:p>
          <a:p>
            <a:r>
              <a:rPr lang="en-GB" dirty="0"/>
              <a:t>This would need to be done privately with an outside agency. </a:t>
            </a:r>
          </a:p>
          <a:p>
            <a:r>
              <a:rPr lang="en-GB" dirty="0"/>
              <a:t>However, please get in touch if you have any concerns or would like some advice on this process. </a:t>
            </a:r>
          </a:p>
        </p:txBody>
      </p:sp>
    </p:spTree>
    <p:extLst>
      <p:ext uri="{BB962C8B-B14F-4D97-AF65-F5344CB8AC3E}">
        <p14:creationId xmlns:p14="http://schemas.microsoft.com/office/powerpoint/2010/main" val="3289531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7578-A820-4F75-8E8E-F3791237E74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dirty="0"/>
              <a:t>Reading At Home</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Reading Icon - Free PNG &amp; SVG 111062 - Noun Project">
            <a:extLst>
              <a:ext uri="{FF2B5EF4-FFF2-40B4-BE49-F238E27FC236}">
                <a16:creationId xmlns:a16="http://schemas.microsoft.com/office/drawing/2014/main" id="{4EC7D9D3-05D9-4422-AC43-C3345C833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 r="1181"/>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99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F37A-B0CF-4AC2-901D-41B45E9A4FFD}"/>
              </a:ext>
            </a:extLst>
          </p:cNvPr>
          <p:cNvSpPr>
            <a:spLocks noGrp="1"/>
          </p:cNvSpPr>
          <p:nvPr>
            <p:ph type="title"/>
          </p:nvPr>
        </p:nvSpPr>
        <p:spPr/>
        <p:txBody>
          <a:bodyPr/>
          <a:lstStyle/>
          <a:p>
            <a:r>
              <a:rPr lang="en-GB" dirty="0"/>
              <a:t>How can I support my child at home?</a:t>
            </a:r>
          </a:p>
        </p:txBody>
      </p:sp>
      <p:pic>
        <p:nvPicPr>
          <p:cNvPr id="5" name="Picture 4">
            <a:extLst>
              <a:ext uri="{FF2B5EF4-FFF2-40B4-BE49-F238E27FC236}">
                <a16:creationId xmlns:a16="http://schemas.microsoft.com/office/drawing/2014/main" id="{FFFDADFB-38D7-4ABD-B157-A614842CEABD}"/>
              </a:ext>
            </a:extLst>
          </p:cNvPr>
          <p:cNvPicPr>
            <a:picLocks noChangeAspect="1"/>
          </p:cNvPicPr>
          <p:nvPr/>
        </p:nvPicPr>
        <p:blipFill>
          <a:blip r:embed="rId2"/>
          <a:stretch>
            <a:fillRect/>
          </a:stretch>
        </p:blipFill>
        <p:spPr>
          <a:xfrm>
            <a:off x="438830" y="1821728"/>
            <a:ext cx="8117342" cy="4453885"/>
          </a:xfrm>
          <a:prstGeom prst="rect">
            <a:avLst/>
          </a:prstGeom>
        </p:spPr>
      </p:pic>
      <p:sp>
        <p:nvSpPr>
          <p:cNvPr id="6" name="Circle: Hollow 5">
            <a:extLst>
              <a:ext uri="{FF2B5EF4-FFF2-40B4-BE49-F238E27FC236}">
                <a16:creationId xmlns:a16="http://schemas.microsoft.com/office/drawing/2014/main" id="{67A500E3-499F-4E41-A357-44D07866BE5F}"/>
              </a:ext>
            </a:extLst>
          </p:cNvPr>
          <p:cNvSpPr/>
          <p:nvPr/>
        </p:nvSpPr>
        <p:spPr>
          <a:xfrm>
            <a:off x="5018314" y="2841171"/>
            <a:ext cx="2013857" cy="1001486"/>
          </a:xfrm>
          <a:prstGeom prst="donut">
            <a:avLst>
              <a:gd name="adj" fmla="val 9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8503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a:xfrm>
            <a:off x="133663" y="-189511"/>
            <a:ext cx="10515600" cy="954009"/>
          </a:xfrm>
        </p:spPr>
        <p:txBody>
          <a:bodyPr/>
          <a:lstStyle/>
          <a:p>
            <a:r>
              <a:rPr lang="en-GB"/>
              <a:t>How can I support my child at home?</a:t>
            </a:r>
            <a:endParaRPr lang="en-GB" dirty="0"/>
          </a:p>
        </p:txBody>
      </p:sp>
      <p:pic>
        <p:nvPicPr>
          <p:cNvPr id="5" name="Picture 4">
            <a:extLst>
              <a:ext uri="{FF2B5EF4-FFF2-40B4-BE49-F238E27FC236}">
                <a16:creationId xmlns:a16="http://schemas.microsoft.com/office/drawing/2014/main" id="{EC1B51AE-9A5C-4163-B2D6-7EDDB04121F3}"/>
              </a:ext>
            </a:extLst>
          </p:cNvPr>
          <p:cNvPicPr>
            <a:picLocks noChangeAspect="1"/>
          </p:cNvPicPr>
          <p:nvPr/>
        </p:nvPicPr>
        <p:blipFill>
          <a:blip r:embed="rId2"/>
          <a:stretch>
            <a:fillRect/>
          </a:stretch>
        </p:blipFill>
        <p:spPr>
          <a:xfrm>
            <a:off x="322289" y="677056"/>
            <a:ext cx="7300210" cy="3018884"/>
          </a:xfrm>
          <a:prstGeom prst="rect">
            <a:avLst/>
          </a:prstGeom>
        </p:spPr>
      </p:pic>
      <p:pic>
        <p:nvPicPr>
          <p:cNvPr id="8" name="Picture 7">
            <a:extLst>
              <a:ext uri="{FF2B5EF4-FFF2-40B4-BE49-F238E27FC236}">
                <a16:creationId xmlns:a16="http://schemas.microsoft.com/office/drawing/2014/main" id="{716FA593-3AA5-4C7C-BDA4-B7034EC5360F}"/>
              </a:ext>
            </a:extLst>
          </p:cNvPr>
          <p:cNvPicPr>
            <a:picLocks noChangeAspect="1"/>
          </p:cNvPicPr>
          <p:nvPr/>
        </p:nvPicPr>
        <p:blipFill>
          <a:blip r:embed="rId3"/>
          <a:stretch>
            <a:fillRect/>
          </a:stretch>
        </p:blipFill>
        <p:spPr>
          <a:xfrm>
            <a:off x="322289" y="3563527"/>
            <a:ext cx="7300210" cy="3079042"/>
          </a:xfrm>
          <a:prstGeom prst="rect">
            <a:avLst/>
          </a:prstGeom>
        </p:spPr>
      </p:pic>
      <p:pic>
        <p:nvPicPr>
          <p:cNvPr id="10" name="Picture 9">
            <a:extLst>
              <a:ext uri="{FF2B5EF4-FFF2-40B4-BE49-F238E27FC236}">
                <a16:creationId xmlns:a16="http://schemas.microsoft.com/office/drawing/2014/main" id="{0196868D-ABB1-41F8-B6C7-9CCA760C4A6B}"/>
              </a:ext>
            </a:extLst>
          </p:cNvPr>
          <p:cNvPicPr>
            <a:picLocks noChangeAspect="1"/>
          </p:cNvPicPr>
          <p:nvPr/>
        </p:nvPicPr>
        <p:blipFill>
          <a:blip r:embed="rId4"/>
          <a:stretch>
            <a:fillRect/>
          </a:stretch>
        </p:blipFill>
        <p:spPr>
          <a:xfrm>
            <a:off x="7960690" y="764498"/>
            <a:ext cx="3909021" cy="3588588"/>
          </a:xfrm>
          <a:prstGeom prst="rect">
            <a:avLst/>
          </a:prstGeom>
          <a:ln w="57150">
            <a:solidFill>
              <a:schemeClr val="dk1">
                <a:shade val="50000"/>
              </a:schemeClr>
            </a:solidFill>
          </a:ln>
        </p:spPr>
      </p:pic>
      <p:pic>
        <p:nvPicPr>
          <p:cNvPr id="4" name="Picture 3">
            <a:extLst>
              <a:ext uri="{FF2B5EF4-FFF2-40B4-BE49-F238E27FC236}">
                <a16:creationId xmlns:a16="http://schemas.microsoft.com/office/drawing/2014/main" id="{9E67E952-97E2-43B6-B8A8-C6162E35F03A}"/>
              </a:ext>
            </a:extLst>
          </p:cNvPr>
          <p:cNvPicPr>
            <a:picLocks noChangeAspect="1"/>
          </p:cNvPicPr>
          <p:nvPr/>
        </p:nvPicPr>
        <p:blipFill>
          <a:blip r:embed="rId5"/>
          <a:stretch>
            <a:fillRect/>
          </a:stretch>
        </p:blipFill>
        <p:spPr>
          <a:xfrm>
            <a:off x="7622499" y="4864182"/>
            <a:ext cx="4692566" cy="1229320"/>
          </a:xfrm>
          <a:prstGeom prst="rect">
            <a:avLst/>
          </a:prstGeom>
        </p:spPr>
      </p:pic>
    </p:spTree>
    <p:extLst>
      <p:ext uri="{BB962C8B-B14F-4D97-AF65-F5344CB8AC3E}">
        <p14:creationId xmlns:p14="http://schemas.microsoft.com/office/powerpoint/2010/main" val="245276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89E6-2E60-4B76-A99B-9B122AF95DC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EAC71F9-8108-4BC7-BDAC-2F70C64BE7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170F5AB-33A2-4B5F-8AD6-A443F7B57BC6}"/>
              </a:ext>
            </a:extLst>
          </p:cNvPr>
          <p:cNvPicPr>
            <a:picLocks noChangeAspect="1"/>
          </p:cNvPicPr>
          <p:nvPr/>
        </p:nvPicPr>
        <p:blipFill>
          <a:blip r:embed="rId2"/>
          <a:stretch>
            <a:fillRect/>
          </a:stretch>
        </p:blipFill>
        <p:spPr>
          <a:xfrm>
            <a:off x="0" y="947993"/>
            <a:ext cx="12192000" cy="4962013"/>
          </a:xfrm>
          <a:prstGeom prst="rect">
            <a:avLst/>
          </a:prstGeom>
        </p:spPr>
      </p:pic>
      <p:pic>
        <p:nvPicPr>
          <p:cNvPr id="1026" name="Picture 2" descr="University of Birmingham School">
            <a:extLst>
              <a:ext uri="{FF2B5EF4-FFF2-40B4-BE49-F238E27FC236}">
                <a16:creationId xmlns:a16="http://schemas.microsoft.com/office/drawing/2014/main" id="{77EBCA94-09B9-4CCC-B69A-60918F08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8050" cy="1323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903D7F6-58EF-4917-A7F7-34DE13D72A43}"/>
              </a:ext>
            </a:extLst>
          </p:cNvPr>
          <p:cNvSpPr/>
          <p:nvPr/>
        </p:nvSpPr>
        <p:spPr>
          <a:xfrm>
            <a:off x="3616960" y="104617"/>
            <a:ext cx="5608320" cy="843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WWW.SORAAPP.COM</a:t>
            </a:r>
          </a:p>
        </p:txBody>
      </p:sp>
    </p:spTree>
    <p:extLst>
      <p:ext uri="{BB962C8B-B14F-4D97-AF65-F5344CB8AC3E}">
        <p14:creationId xmlns:p14="http://schemas.microsoft.com/office/powerpoint/2010/main" val="6330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ading Icon - Free PNG &amp; SVG 111062 - Noun Project">
            <a:extLst>
              <a:ext uri="{FF2B5EF4-FFF2-40B4-BE49-F238E27FC236}">
                <a16:creationId xmlns:a16="http://schemas.microsoft.com/office/drawing/2014/main" id="{6B4F7698-011E-465A-9F54-D0060B54EF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49" y="484632"/>
            <a:ext cx="3511948" cy="351194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EB4B6A-B008-482F-A4D0-A7597F18919E}"/>
              </a:ext>
            </a:extLst>
          </p:cNvPr>
          <p:cNvPicPr>
            <a:picLocks noChangeAspect="1"/>
          </p:cNvPicPr>
          <p:nvPr/>
        </p:nvPicPr>
        <p:blipFill>
          <a:blip r:embed="rId3"/>
          <a:stretch>
            <a:fillRect/>
          </a:stretch>
        </p:blipFill>
        <p:spPr>
          <a:xfrm>
            <a:off x="10893885" y="5598160"/>
            <a:ext cx="1177912" cy="1078884"/>
          </a:xfrm>
          <a:prstGeom prst="rect">
            <a:avLst/>
          </a:prstGeom>
        </p:spPr>
      </p:pic>
      <p:sp>
        <p:nvSpPr>
          <p:cNvPr id="5" name="TextBox 4">
            <a:extLst>
              <a:ext uri="{FF2B5EF4-FFF2-40B4-BE49-F238E27FC236}">
                <a16:creationId xmlns:a16="http://schemas.microsoft.com/office/drawing/2014/main" id="{C5875CC3-6A5E-453A-84CF-823CA4538397}"/>
              </a:ext>
            </a:extLst>
          </p:cNvPr>
          <p:cNvSpPr txBox="1"/>
          <p:nvPr/>
        </p:nvSpPr>
        <p:spPr>
          <a:xfrm>
            <a:off x="5948312" y="826324"/>
            <a:ext cx="5740739" cy="402336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sz="3200" dirty="0"/>
              <a:t>Literacy is one of our main school priorities here at Crompton House. </a:t>
            </a:r>
          </a:p>
          <a:p>
            <a:pPr>
              <a:lnSpc>
                <a:spcPct val="90000"/>
              </a:lnSpc>
              <a:spcAft>
                <a:spcPts val="600"/>
              </a:spcAft>
              <a:buClr>
                <a:schemeClr val="accent1"/>
              </a:buClr>
            </a:pPr>
            <a:endParaRPr lang="en-US" sz="2400" dirty="0"/>
          </a:p>
          <a:p>
            <a:pPr>
              <a:lnSpc>
                <a:spcPct val="90000"/>
              </a:lnSpc>
              <a:spcAft>
                <a:spcPts val="600"/>
              </a:spcAft>
              <a:buClr>
                <a:schemeClr val="accent1"/>
              </a:buClr>
            </a:pPr>
            <a:r>
              <a:rPr lang="en-US" sz="2400" dirty="0"/>
              <a:t>We believe that every child has the right to a high-quality education and that literacy skills are a crucial tool enabling students to access this.</a:t>
            </a:r>
          </a:p>
          <a:p>
            <a:pPr>
              <a:lnSpc>
                <a:spcPct val="90000"/>
              </a:lnSpc>
              <a:spcAft>
                <a:spcPts val="600"/>
              </a:spcAft>
              <a:buClr>
                <a:schemeClr val="accent1"/>
              </a:buClr>
            </a:pPr>
            <a:endParaRPr lang="en-US" sz="2400" dirty="0"/>
          </a:p>
          <a:p>
            <a:pPr>
              <a:lnSpc>
                <a:spcPct val="90000"/>
              </a:lnSpc>
              <a:spcAft>
                <a:spcPts val="600"/>
              </a:spcAft>
              <a:buClr>
                <a:schemeClr val="accent1"/>
              </a:buClr>
            </a:pPr>
            <a:r>
              <a:rPr lang="en-US" sz="2400" dirty="0"/>
              <a:t>In our school, all teachers are a teacher of literacy. </a:t>
            </a:r>
          </a:p>
          <a:p>
            <a:pPr>
              <a:lnSpc>
                <a:spcPct val="90000"/>
              </a:lnSpc>
              <a:spcAft>
                <a:spcPts val="600"/>
              </a:spcAft>
              <a:buClr>
                <a:schemeClr val="accent1"/>
              </a:buClr>
            </a:pPr>
            <a:endParaRPr lang="en-US" sz="2400" dirty="0"/>
          </a:p>
          <a:p>
            <a:pPr>
              <a:lnSpc>
                <a:spcPct val="90000"/>
              </a:lnSpc>
              <a:spcAft>
                <a:spcPts val="600"/>
              </a:spcAft>
              <a:buClr>
                <a:schemeClr val="accent1"/>
              </a:buClr>
            </a:pPr>
            <a:endParaRPr lang="en-US" sz="2400" dirty="0"/>
          </a:p>
        </p:txBody>
      </p:sp>
    </p:spTree>
    <p:extLst>
      <p:ext uri="{BB962C8B-B14F-4D97-AF65-F5344CB8AC3E}">
        <p14:creationId xmlns:p14="http://schemas.microsoft.com/office/powerpoint/2010/main" val="4200188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B99903-F5F4-4D6B-AE0C-63835098D0C8}"/>
              </a:ext>
            </a:extLst>
          </p:cNvPr>
          <p:cNvPicPr>
            <a:picLocks noChangeAspect="1"/>
          </p:cNvPicPr>
          <p:nvPr/>
        </p:nvPicPr>
        <p:blipFill>
          <a:blip r:embed="rId2"/>
          <a:stretch>
            <a:fillRect/>
          </a:stretch>
        </p:blipFill>
        <p:spPr>
          <a:xfrm>
            <a:off x="198456" y="1248310"/>
            <a:ext cx="8798236" cy="5271670"/>
          </a:xfrm>
          <a:prstGeom prst="rect">
            <a:avLst/>
          </a:prstGeom>
        </p:spPr>
      </p:pic>
      <p:pic>
        <p:nvPicPr>
          <p:cNvPr id="13" name="Picture 12">
            <a:extLst>
              <a:ext uri="{FF2B5EF4-FFF2-40B4-BE49-F238E27FC236}">
                <a16:creationId xmlns:a16="http://schemas.microsoft.com/office/drawing/2014/main" id="{30FA5C8F-C1BF-48B9-AB57-C4D7C094F12D}"/>
              </a:ext>
            </a:extLst>
          </p:cNvPr>
          <p:cNvPicPr>
            <a:picLocks noChangeAspect="1"/>
          </p:cNvPicPr>
          <p:nvPr/>
        </p:nvPicPr>
        <p:blipFill>
          <a:blip r:embed="rId3"/>
          <a:stretch>
            <a:fillRect/>
          </a:stretch>
        </p:blipFill>
        <p:spPr>
          <a:xfrm>
            <a:off x="0" y="10060"/>
            <a:ext cx="4438650" cy="1238250"/>
          </a:xfrm>
          <a:prstGeom prst="rect">
            <a:avLst/>
          </a:prstGeom>
        </p:spPr>
      </p:pic>
    </p:spTree>
    <p:extLst>
      <p:ext uri="{BB962C8B-B14F-4D97-AF65-F5344CB8AC3E}">
        <p14:creationId xmlns:p14="http://schemas.microsoft.com/office/powerpoint/2010/main" val="2535095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1DDE8A-91EC-451A-802F-58180B386807}"/>
              </a:ext>
            </a:extLst>
          </p:cNvPr>
          <p:cNvPicPr>
            <a:picLocks noChangeAspect="1"/>
          </p:cNvPicPr>
          <p:nvPr/>
        </p:nvPicPr>
        <p:blipFill>
          <a:blip r:embed="rId2"/>
          <a:stretch>
            <a:fillRect/>
          </a:stretch>
        </p:blipFill>
        <p:spPr>
          <a:xfrm>
            <a:off x="1" y="119921"/>
            <a:ext cx="7663542" cy="6738079"/>
          </a:xfrm>
          <a:prstGeom prst="rect">
            <a:avLst/>
          </a:prstGeom>
          <a:ln w="53975">
            <a:solidFill>
              <a:schemeClr val="dk1">
                <a:shade val="50000"/>
              </a:schemeClr>
            </a:solidFill>
          </a:ln>
        </p:spPr>
      </p:pic>
    </p:spTree>
    <p:extLst>
      <p:ext uri="{BB962C8B-B14F-4D97-AF65-F5344CB8AC3E}">
        <p14:creationId xmlns:p14="http://schemas.microsoft.com/office/powerpoint/2010/main" val="87063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A76E-D992-4632-93C6-487C2EF55043}"/>
              </a:ext>
            </a:extLst>
          </p:cNvPr>
          <p:cNvSpPr>
            <a:spLocks noGrp="1"/>
          </p:cNvSpPr>
          <p:nvPr>
            <p:ph type="title"/>
          </p:nvPr>
        </p:nvSpPr>
        <p:spPr>
          <a:xfrm>
            <a:off x="0" y="6276628"/>
            <a:ext cx="9720072" cy="596685"/>
          </a:xfrm>
        </p:spPr>
        <p:txBody>
          <a:bodyPr>
            <a:normAutofit fontScale="90000"/>
          </a:bodyPr>
          <a:lstStyle/>
          <a:p>
            <a:r>
              <a:rPr lang="en-GB" sz="3100" dirty="0">
                <a:hlinkClick r:id="rId2"/>
              </a:rPr>
              <a:t>#WriteASmile for #MentalHealthAwarenessWeek 2022 – YouTube</a:t>
            </a:r>
            <a:br>
              <a:rPr lang="en-GB" dirty="0"/>
            </a:br>
            <a:endParaRPr lang="en-GB" dirty="0"/>
          </a:p>
        </p:txBody>
      </p:sp>
      <p:pic>
        <p:nvPicPr>
          <p:cNvPr id="5" name="Content Placeholder 4">
            <a:extLst>
              <a:ext uri="{FF2B5EF4-FFF2-40B4-BE49-F238E27FC236}">
                <a16:creationId xmlns:a16="http://schemas.microsoft.com/office/drawing/2014/main" id="{9860ED87-C6ED-4061-8192-E287AC96409F}"/>
              </a:ext>
            </a:extLst>
          </p:cNvPr>
          <p:cNvPicPr>
            <a:picLocks noGrp="1" noChangeAspect="1"/>
          </p:cNvPicPr>
          <p:nvPr>
            <p:ph idx="1"/>
          </p:nvPr>
        </p:nvPicPr>
        <p:blipFill>
          <a:blip r:embed="rId3"/>
          <a:stretch>
            <a:fillRect/>
          </a:stretch>
        </p:blipFill>
        <p:spPr>
          <a:xfrm>
            <a:off x="0" y="283029"/>
            <a:ext cx="8400081" cy="5575330"/>
          </a:xfrm>
        </p:spPr>
      </p:pic>
      <p:sp>
        <p:nvSpPr>
          <p:cNvPr id="6" name="Rectangle 5">
            <a:extLst>
              <a:ext uri="{FF2B5EF4-FFF2-40B4-BE49-F238E27FC236}">
                <a16:creationId xmlns:a16="http://schemas.microsoft.com/office/drawing/2014/main" id="{DBA45170-8B5D-42A9-B01C-A9879B49529B}"/>
              </a:ext>
            </a:extLst>
          </p:cNvPr>
          <p:cNvSpPr/>
          <p:nvPr/>
        </p:nvSpPr>
        <p:spPr>
          <a:xfrm>
            <a:off x="8533820" y="1770829"/>
            <a:ext cx="3353380"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Any Questions?</a:t>
            </a:r>
          </a:p>
        </p:txBody>
      </p:sp>
    </p:spTree>
    <p:extLst>
      <p:ext uri="{BB962C8B-B14F-4D97-AF65-F5344CB8AC3E}">
        <p14:creationId xmlns:p14="http://schemas.microsoft.com/office/powerpoint/2010/main" val="2194649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E9270-5448-064E-9750-40A084A21E45}"/>
              </a:ext>
            </a:extLst>
          </p:cNvPr>
          <p:cNvSpPr/>
          <p:nvPr/>
        </p:nvSpPr>
        <p:spPr>
          <a:xfrm>
            <a:off x="1924930" y="1213636"/>
            <a:ext cx="8342141" cy="3096232"/>
          </a:xfrm>
          <a:prstGeom prst="rect">
            <a:avLst/>
          </a:prstGeom>
        </p:spPr>
        <p:txBody>
          <a:bodyPr wrap="square">
            <a:spAutoFit/>
          </a:bodyPr>
          <a:lstStyle/>
          <a:p>
            <a:r>
              <a:rPr lang="en-US" sz="3200" kern="0" dirty="0">
                <a:solidFill>
                  <a:srgbClr val="5A5A5A"/>
                </a:solidFill>
                <a:latin typeface="Arial"/>
                <a:cs typeface="Arial"/>
                <a:sym typeface="Arial"/>
                <a:rtl val="0"/>
              </a:rPr>
              <a:t>Reading is the </a:t>
            </a:r>
            <a:r>
              <a:rPr lang="en-US" sz="3200" i="1" kern="0" dirty="0">
                <a:solidFill>
                  <a:srgbClr val="5A5A5A"/>
                </a:solidFill>
                <a:latin typeface="Arial"/>
                <a:cs typeface="Arial"/>
                <a:sym typeface="Arial"/>
                <a:rtl val="0"/>
              </a:rPr>
              <a:t>one</a:t>
            </a:r>
            <a:r>
              <a:rPr lang="en-US" sz="3200" kern="0" dirty="0">
                <a:solidFill>
                  <a:srgbClr val="5A5A5A"/>
                </a:solidFill>
                <a:latin typeface="Arial"/>
                <a:cs typeface="Arial"/>
                <a:sym typeface="Arial"/>
                <a:rtl val="0"/>
              </a:rPr>
              <a:t> ability that, once set in motion, has the capacity to feed itself, to grow exponentially, providing a base from which the possibilities are infinite.</a:t>
            </a:r>
          </a:p>
          <a:p>
            <a:pPr algn="r">
              <a:lnSpc>
                <a:spcPct val="80000"/>
              </a:lnSpc>
            </a:pPr>
            <a:endParaRPr lang="en-US" sz="2800" i="1" kern="0" dirty="0">
              <a:solidFill>
                <a:srgbClr val="5A5A5A"/>
              </a:solidFill>
              <a:latin typeface="Arial" charset="0"/>
              <a:cs typeface="Arial"/>
              <a:sym typeface="Arial"/>
              <a:rtl val="0"/>
            </a:endParaRPr>
          </a:p>
          <a:p>
            <a:pPr algn="r">
              <a:lnSpc>
                <a:spcPct val="80000"/>
              </a:lnSpc>
            </a:pPr>
            <a:endParaRPr lang="en-US" sz="2800" i="1" kern="0" dirty="0">
              <a:solidFill>
                <a:srgbClr val="5A5A5A"/>
              </a:solidFill>
              <a:latin typeface="Arial" charset="0"/>
              <a:cs typeface="Arial"/>
              <a:sym typeface="Arial"/>
              <a:rtl val="0"/>
            </a:endParaRPr>
          </a:p>
          <a:p>
            <a:pPr algn="r">
              <a:lnSpc>
                <a:spcPct val="80000"/>
              </a:lnSpc>
            </a:pPr>
            <a:r>
              <a:rPr lang="en-US" sz="2800" i="1" kern="0" dirty="0">
                <a:solidFill>
                  <a:srgbClr val="5A5A5A"/>
                </a:solidFill>
                <a:latin typeface="Arial" charset="0"/>
                <a:cs typeface="Arial"/>
                <a:sym typeface="Arial"/>
                <a:rtl val="0"/>
              </a:rPr>
              <a:t>Michael Morpurgo</a:t>
            </a:r>
            <a:endParaRPr lang="en-US" sz="2800" kern="0" dirty="0">
              <a:solidFill>
                <a:srgbClr val="5A5A5A"/>
              </a:solidFill>
              <a:latin typeface="Arial"/>
              <a:cs typeface="Arial"/>
              <a:sym typeface="Arial"/>
              <a:rtl val="0"/>
            </a:endParaRPr>
          </a:p>
        </p:txBody>
      </p:sp>
    </p:spTree>
    <p:extLst>
      <p:ext uri="{BB962C8B-B14F-4D97-AF65-F5344CB8AC3E}">
        <p14:creationId xmlns:p14="http://schemas.microsoft.com/office/powerpoint/2010/main" val="163562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7E6E-BF11-4291-828F-061909F214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AC97D4-D842-486D-97E5-A446E89DC2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19DE828-8C03-44D4-82D7-E94D8F7825DE}"/>
              </a:ext>
            </a:extLst>
          </p:cNvPr>
          <p:cNvPicPr>
            <a:picLocks noChangeAspect="1"/>
          </p:cNvPicPr>
          <p:nvPr/>
        </p:nvPicPr>
        <p:blipFill>
          <a:blip r:embed="rId2"/>
          <a:stretch>
            <a:fillRect/>
          </a:stretch>
        </p:blipFill>
        <p:spPr>
          <a:xfrm>
            <a:off x="321854" y="182562"/>
            <a:ext cx="10333311" cy="6090221"/>
          </a:xfrm>
          <a:prstGeom prst="rect">
            <a:avLst/>
          </a:prstGeom>
        </p:spPr>
      </p:pic>
    </p:spTree>
    <p:extLst>
      <p:ext uri="{BB962C8B-B14F-4D97-AF65-F5344CB8AC3E}">
        <p14:creationId xmlns:p14="http://schemas.microsoft.com/office/powerpoint/2010/main" val="230988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5681B8-00E2-4EF0-94A7-98FA5076A68D}"/>
              </a:ext>
            </a:extLst>
          </p:cNvPr>
          <p:cNvSpPr txBox="1"/>
          <p:nvPr/>
        </p:nvSpPr>
        <p:spPr>
          <a:xfrm>
            <a:off x="895149" y="433137"/>
            <a:ext cx="7613584" cy="646331"/>
          </a:xfrm>
          <a:prstGeom prst="rect">
            <a:avLst/>
          </a:prstGeom>
          <a:noFill/>
        </p:spPr>
        <p:txBody>
          <a:bodyPr wrap="square" rtlCol="0">
            <a:spAutoFit/>
          </a:bodyPr>
          <a:lstStyle/>
          <a:p>
            <a:r>
              <a:rPr lang="en-GB" sz="3600" dirty="0">
                <a:latin typeface="Calibri" panose="020F0502020204030204" pitchFamily="34" charset="0"/>
                <a:cs typeface="Calibri" panose="020F0502020204030204" pitchFamily="34" charset="0"/>
              </a:rPr>
              <a:t>Why Reading?</a:t>
            </a:r>
          </a:p>
        </p:txBody>
      </p:sp>
      <p:sp>
        <p:nvSpPr>
          <p:cNvPr id="6" name="TextBox 5">
            <a:extLst>
              <a:ext uri="{FF2B5EF4-FFF2-40B4-BE49-F238E27FC236}">
                <a16:creationId xmlns:a16="http://schemas.microsoft.com/office/drawing/2014/main" id="{6490CE2E-2B62-4501-8DF2-443AA88BB451}"/>
              </a:ext>
            </a:extLst>
          </p:cNvPr>
          <p:cNvSpPr txBox="1"/>
          <p:nvPr/>
        </p:nvSpPr>
        <p:spPr>
          <a:xfrm>
            <a:off x="895149" y="1212482"/>
            <a:ext cx="10594397" cy="2677656"/>
          </a:xfrm>
          <a:custGeom>
            <a:avLst/>
            <a:gdLst>
              <a:gd name="connsiteX0" fmla="*/ 0 w 10594397"/>
              <a:gd name="connsiteY0" fmla="*/ 0 h 2677656"/>
              <a:gd name="connsiteX1" fmla="*/ 482634 w 10594397"/>
              <a:gd name="connsiteY1" fmla="*/ 0 h 2677656"/>
              <a:gd name="connsiteX2" fmla="*/ 753379 w 10594397"/>
              <a:gd name="connsiteY2" fmla="*/ 0 h 2677656"/>
              <a:gd name="connsiteX3" fmla="*/ 1553845 w 10594397"/>
              <a:gd name="connsiteY3" fmla="*/ 0 h 2677656"/>
              <a:gd name="connsiteX4" fmla="*/ 2036479 w 10594397"/>
              <a:gd name="connsiteY4" fmla="*/ 0 h 2677656"/>
              <a:gd name="connsiteX5" fmla="*/ 2519112 w 10594397"/>
              <a:gd name="connsiteY5" fmla="*/ 0 h 2677656"/>
              <a:gd name="connsiteX6" fmla="*/ 3319578 w 10594397"/>
              <a:gd name="connsiteY6" fmla="*/ 0 h 2677656"/>
              <a:gd name="connsiteX7" fmla="*/ 3696267 w 10594397"/>
              <a:gd name="connsiteY7" fmla="*/ 0 h 2677656"/>
              <a:gd name="connsiteX8" fmla="*/ 4496733 w 10594397"/>
              <a:gd name="connsiteY8" fmla="*/ 0 h 2677656"/>
              <a:gd name="connsiteX9" fmla="*/ 5297198 w 10594397"/>
              <a:gd name="connsiteY9" fmla="*/ 0 h 2677656"/>
              <a:gd name="connsiteX10" fmla="*/ 5885776 w 10594397"/>
              <a:gd name="connsiteY10" fmla="*/ 0 h 2677656"/>
              <a:gd name="connsiteX11" fmla="*/ 6686242 w 10594397"/>
              <a:gd name="connsiteY11" fmla="*/ 0 h 2677656"/>
              <a:gd name="connsiteX12" fmla="*/ 7168875 w 10594397"/>
              <a:gd name="connsiteY12" fmla="*/ 0 h 2677656"/>
              <a:gd name="connsiteX13" fmla="*/ 7651509 w 10594397"/>
              <a:gd name="connsiteY13" fmla="*/ 0 h 2677656"/>
              <a:gd name="connsiteX14" fmla="*/ 8346031 w 10594397"/>
              <a:gd name="connsiteY14" fmla="*/ 0 h 2677656"/>
              <a:gd name="connsiteX15" fmla="*/ 8828664 w 10594397"/>
              <a:gd name="connsiteY15" fmla="*/ 0 h 2677656"/>
              <a:gd name="connsiteX16" fmla="*/ 9629130 w 10594397"/>
              <a:gd name="connsiteY16" fmla="*/ 0 h 2677656"/>
              <a:gd name="connsiteX17" fmla="*/ 10594397 w 10594397"/>
              <a:gd name="connsiteY17" fmla="*/ 0 h 2677656"/>
              <a:gd name="connsiteX18" fmla="*/ 10594397 w 10594397"/>
              <a:gd name="connsiteY18" fmla="*/ 535531 h 2677656"/>
              <a:gd name="connsiteX19" fmla="*/ 10594397 w 10594397"/>
              <a:gd name="connsiteY19" fmla="*/ 1097839 h 2677656"/>
              <a:gd name="connsiteX20" fmla="*/ 10594397 w 10594397"/>
              <a:gd name="connsiteY20" fmla="*/ 1553040 h 2677656"/>
              <a:gd name="connsiteX21" fmla="*/ 10594397 w 10594397"/>
              <a:gd name="connsiteY21" fmla="*/ 2035019 h 2677656"/>
              <a:gd name="connsiteX22" fmla="*/ 10594397 w 10594397"/>
              <a:gd name="connsiteY22" fmla="*/ 2677656 h 2677656"/>
              <a:gd name="connsiteX23" fmla="*/ 10111763 w 10594397"/>
              <a:gd name="connsiteY23" fmla="*/ 2677656 h 2677656"/>
              <a:gd name="connsiteX24" fmla="*/ 9523186 w 10594397"/>
              <a:gd name="connsiteY24" fmla="*/ 2677656 h 2677656"/>
              <a:gd name="connsiteX25" fmla="*/ 9252440 w 10594397"/>
              <a:gd name="connsiteY25" fmla="*/ 2677656 h 2677656"/>
              <a:gd name="connsiteX26" fmla="*/ 8981694 w 10594397"/>
              <a:gd name="connsiteY26" fmla="*/ 2677656 h 2677656"/>
              <a:gd name="connsiteX27" fmla="*/ 8393117 w 10594397"/>
              <a:gd name="connsiteY27" fmla="*/ 2677656 h 2677656"/>
              <a:gd name="connsiteX28" fmla="*/ 8016427 w 10594397"/>
              <a:gd name="connsiteY28" fmla="*/ 2677656 h 2677656"/>
              <a:gd name="connsiteX29" fmla="*/ 7321905 w 10594397"/>
              <a:gd name="connsiteY29" fmla="*/ 2677656 h 2677656"/>
              <a:gd name="connsiteX30" fmla="*/ 6945216 w 10594397"/>
              <a:gd name="connsiteY30" fmla="*/ 2677656 h 2677656"/>
              <a:gd name="connsiteX31" fmla="*/ 6250694 w 10594397"/>
              <a:gd name="connsiteY31" fmla="*/ 2677656 h 2677656"/>
              <a:gd name="connsiteX32" fmla="*/ 5979949 w 10594397"/>
              <a:gd name="connsiteY32" fmla="*/ 2677656 h 2677656"/>
              <a:gd name="connsiteX33" fmla="*/ 5285427 w 10594397"/>
              <a:gd name="connsiteY33" fmla="*/ 2677656 h 2677656"/>
              <a:gd name="connsiteX34" fmla="*/ 4908737 w 10594397"/>
              <a:gd name="connsiteY34" fmla="*/ 2677656 h 2677656"/>
              <a:gd name="connsiteX35" fmla="*/ 4637992 w 10594397"/>
              <a:gd name="connsiteY35" fmla="*/ 2677656 h 2677656"/>
              <a:gd name="connsiteX36" fmla="*/ 4261302 w 10594397"/>
              <a:gd name="connsiteY36" fmla="*/ 2677656 h 2677656"/>
              <a:gd name="connsiteX37" fmla="*/ 3566780 w 10594397"/>
              <a:gd name="connsiteY37" fmla="*/ 2677656 h 2677656"/>
              <a:gd name="connsiteX38" fmla="*/ 3190091 w 10594397"/>
              <a:gd name="connsiteY38" fmla="*/ 2677656 h 2677656"/>
              <a:gd name="connsiteX39" fmla="*/ 2919345 w 10594397"/>
              <a:gd name="connsiteY39" fmla="*/ 2677656 h 2677656"/>
              <a:gd name="connsiteX40" fmla="*/ 2542655 w 10594397"/>
              <a:gd name="connsiteY40" fmla="*/ 2677656 h 2677656"/>
              <a:gd name="connsiteX41" fmla="*/ 2060022 w 10594397"/>
              <a:gd name="connsiteY41" fmla="*/ 2677656 h 2677656"/>
              <a:gd name="connsiteX42" fmla="*/ 1471444 w 10594397"/>
              <a:gd name="connsiteY42" fmla="*/ 2677656 h 2677656"/>
              <a:gd name="connsiteX43" fmla="*/ 1094754 w 10594397"/>
              <a:gd name="connsiteY43" fmla="*/ 2677656 h 2677656"/>
              <a:gd name="connsiteX44" fmla="*/ 0 w 10594397"/>
              <a:gd name="connsiteY44" fmla="*/ 2677656 h 2677656"/>
              <a:gd name="connsiteX45" fmla="*/ 0 w 10594397"/>
              <a:gd name="connsiteY45" fmla="*/ 2142125 h 2677656"/>
              <a:gd name="connsiteX46" fmla="*/ 0 w 10594397"/>
              <a:gd name="connsiteY46" fmla="*/ 1606594 h 2677656"/>
              <a:gd name="connsiteX47" fmla="*/ 0 w 10594397"/>
              <a:gd name="connsiteY47" fmla="*/ 1071062 h 2677656"/>
              <a:gd name="connsiteX48" fmla="*/ 0 w 10594397"/>
              <a:gd name="connsiteY48" fmla="*/ 535531 h 2677656"/>
              <a:gd name="connsiteX49" fmla="*/ 0 w 10594397"/>
              <a:gd name="connsiteY49"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94397" h="2677656" extrusionOk="0">
                <a:moveTo>
                  <a:pt x="0" y="0"/>
                </a:moveTo>
                <a:cubicBezTo>
                  <a:pt x="179401" y="-17916"/>
                  <a:pt x="256087" y="11771"/>
                  <a:pt x="482634" y="0"/>
                </a:cubicBezTo>
                <a:cubicBezTo>
                  <a:pt x="709181" y="-11771"/>
                  <a:pt x="667678" y="18177"/>
                  <a:pt x="753379" y="0"/>
                </a:cubicBezTo>
                <a:cubicBezTo>
                  <a:pt x="839080" y="-18177"/>
                  <a:pt x="1211553" y="56040"/>
                  <a:pt x="1553845" y="0"/>
                </a:cubicBezTo>
                <a:cubicBezTo>
                  <a:pt x="1896137" y="-56040"/>
                  <a:pt x="1873415" y="33254"/>
                  <a:pt x="2036479" y="0"/>
                </a:cubicBezTo>
                <a:cubicBezTo>
                  <a:pt x="2199543" y="-33254"/>
                  <a:pt x="2300307" y="40579"/>
                  <a:pt x="2519112" y="0"/>
                </a:cubicBezTo>
                <a:cubicBezTo>
                  <a:pt x="2737917" y="-40579"/>
                  <a:pt x="2938223" y="58917"/>
                  <a:pt x="3319578" y="0"/>
                </a:cubicBezTo>
                <a:cubicBezTo>
                  <a:pt x="3700933" y="-58917"/>
                  <a:pt x="3522998" y="14303"/>
                  <a:pt x="3696267" y="0"/>
                </a:cubicBezTo>
                <a:cubicBezTo>
                  <a:pt x="3869536" y="-14303"/>
                  <a:pt x="4330347" y="8534"/>
                  <a:pt x="4496733" y="0"/>
                </a:cubicBezTo>
                <a:cubicBezTo>
                  <a:pt x="4663119" y="-8534"/>
                  <a:pt x="4952852" y="23951"/>
                  <a:pt x="5297198" y="0"/>
                </a:cubicBezTo>
                <a:cubicBezTo>
                  <a:pt x="5641545" y="-23951"/>
                  <a:pt x="5609605" y="24342"/>
                  <a:pt x="5885776" y="0"/>
                </a:cubicBezTo>
                <a:cubicBezTo>
                  <a:pt x="6161947" y="-24342"/>
                  <a:pt x="6347956" y="45655"/>
                  <a:pt x="6686242" y="0"/>
                </a:cubicBezTo>
                <a:cubicBezTo>
                  <a:pt x="7024528" y="-45655"/>
                  <a:pt x="6985689" y="42831"/>
                  <a:pt x="7168875" y="0"/>
                </a:cubicBezTo>
                <a:cubicBezTo>
                  <a:pt x="7352061" y="-42831"/>
                  <a:pt x="7474335" y="44875"/>
                  <a:pt x="7651509" y="0"/>
                </a:cubicBezTo>
                <a:cubicBezTo>
                  <a:pt x="7828683" y="-44875"/>
                  <a:pt x="8032647" y="14940"/>
                  <a:pt x="8346031" y="0"/>
                </a:cubicBezTo>
                <a:cubicBezTo>
                  <a:pt x="8659415" y="-14940"/>
                  <a:pt x="8663015" y="15606"/>
                  <a:pt x="8828664" y="0"/>
                </a:cubicBezTo>
                <a:cubicBezTo>
                  <a:pt x="8994313" y="-15606"/>
                  <a:pt x="9319308" y="19481"/>
                  <a:pt x="9629130" y="0"/>
                </a:cubicBezTo>
                <a:cubicBezTo>
                  <a:pt x="9938952" y="-19481"/>
                  <a:pt x="10231750" y="112361"/>
                  <a:pt x="10594397" y="0"/>
                </a:cubicBezTo>
                <a:cubicBezTo>
                  <a:pt x="10652877" y="202383"/>
                  <a:pt x="10560048" y="310399"/>
                  <a:pt x="10594397" y="535531"/>
                </a:cubicBezTo>
                <a:cubicBezTo>
                  <a:pt x="10628746" y="760663"/>
                  <a:pt x="10561532" y="917264"/>
                  <a:pt x="10594397" y="1097839"/>
                </a:cubicBezTo>
                <a:cubicBezTo>
                  <a:pt x="10627262" y="1278414"/>
                  <a:pt x="10545595" y="1352031"/>
                  <a:pt x="10594397" y="1553040"/>
                </a:cubicBezTo>
                <a:cubicBezTo>
                  <a:pt x="10643199" y="1754049"/>
                  <a:pt x="10555147" y="1803563"/>
                  <a:pt x="10594397" y="2035019"/>
                </a:cubicBezTo>
                <a:cubicBezTo>
                  <a:pt x="10633647" y="2266475"/>
                  <a:pt x="10568104" y="2381444"/>
                  <a:pt x="10594397" y="2677656"/>
                </a:cubicBezTo>
                <a:cubicBezTo>
                  <a:pt x="10456809" y="2731232"/>
                  <a:pt x="10304833" y="2667335"/>
                  <a:pt x="10111763" y="2677656"/>
                </a:cubicBezTo>
                <a:cubicBezTo>
                  <a:pt x="9918693" y="2687977"/>
                  <a:pt x="9745853" y="2666520"/>
                  <a:pt x="9523186" y="2677656"/>
                </a:cubicBezTo>
                <a:cubicBezTo>
                  <a:pt x="9300519" y="2688792"/>
                  <a:pt x="9355627" y="2647598"/>
                  <a:pt x="9252440" y="2677656"/>
                </a:cubicBezTo>
                <a:cubicBezTo>
                  <a:pt x="9149253" y="2707714"/>
                  <a:pt x="9056340" y="2649720"/>
                  <a:pt x="8981694" y="2677656"/>
                </a:cubicBezTo>
                <a:cubicBezTo>
                  <a:pt x="8907048" y="2705592"/>
                  <a:pt x="8528376" y="2664465"/>
                  <a:pt x="8393117" y="2677656"/>
                </a:cubicBezTo>
                <a:cubicBezTo>
                  <a:pt x="8257858" y="2690847"/>
                  <a:pt x="8131864" y="2671218"/>
                  <a:pt x="8016427" y="2677656"/>
                </a:cubicBezTo>
                <a:cubicBezTo>
                  <a:pt x="7900990" y="2684094"/>
                  <a:pt x="7580691" y="2667625"/>
                  <a:pt x="7321905" y="2677656"/>
                </a:cubicBezTo>
                <a:cubicBezTo>
                  <a:pt x="7063119" y="2687687"/>
                  <a:pt x="7118595" y="2654741"/>
                  <a:pt x="6945216" y="2677656"/>
                </a:cubicBezTo>
                <a:cubicBezTo>
                  <a:pt x="6771837" y="2700571"/>
                  <a:pt x="6515847" y="2668379"/>
                  <a:pt x="6250694" y="2677656"/>
                </a:cubicBezTo>
                <a:cubicBezTo>
                  <a:pt x="5985541" y="2686933"/>
                  <a:pt x="6051691" y="2659060"/>
                  <a:pt x="5979949" y="2677656"/>
                </a:cubicBezTo>
                <a:cubicBezTo>
                  <a:pt x="5908208" y="2696252"/>
                  <a:pt x="5611385" y="2594800"/>
                  <a:pt x="5285427" y="2677656"/>
                </a:cubicBezTo>
                <a:cubicBezTo>
                  <a:pt x="4959469" y="2760512"/>
                  <a:pt x="5032914" y="2642649"/>
                  <a:pt x="4908737" y="2677656"/>
                </a:cubicBezTo>
                <a:cubicBezTo>
                  <a:pt x="4784560" y="2712663"/>
                  <a:pt x="4740249" y="2675310"/>
                  <a:pt x="4637992" y="2677656"/>
                </a:cubicBezTo>
                <a:cubicBezTo>
                  <a:pt x="4535735" y="2680002"/>
                  <a:pt x="4396142" y="2638544"/>
                  <a:pt x="4261302" y="2677656"/>
                </a:cubicBezTo>
                <a:cubicBezTo>
                  <a:pt x="4126462" y="2716768"/>
                  <a:pt x="3818325" y="2637894"/>
                  <a:pt x="3566780" y="2677656"/>
                </a:cubicBezTo>
                <a:cubicBezTo>
                  <a:pt x="3315235" y="2717418"/>
                  <a:pt x="3340362" y="2652743"/>
                  <a:pt x="3190091" y="2677656"/>
                </a:cubicBezTo>
                <a:cubicBezTo>
                  <a:pt x="3039820" y="2702569"/>
                  <a:pt x="2992102" y="2657707"/>
                  <a:pt x="2919345" y="2677656"/>
                </a:cubicBezTo>
                <a:cubicBezTo>
                  <a:pt x="2846588" y="2697605"/>
                  <a:pt x="2724959" y="2635598"/>
                  <a:pt x="2542655" y="2677656"/>
                </a:cubicBezTo>
                <a:cubicBezTo>
                  <a:pt x="2360351" y="2719714"/>
                  <a:pt x="2229816" y="2664875"/>
                  <a:pt x="2060022" y="2677656"/>
                </a:cubicBezTo>
                <a:cubicBezTo>
                  <a:pt x="1890228" y="2690437"/>
                  <a:pt x="1725191" y="2621526"/>
                  <a:pt x="1471444" y="2677656"/>
                </a:cubicBezTo>
                <a:cubicBezTo>
                  <a:pt x="1217697" y="2733786"/>
                  <a:pt x="1261527" y="2661771"/>
                  <a:pt x="1094754" y="2677656"/>
                </a:cubicBezTo>
                <a:cubicBezTo>
                  <a:pt x="927981" y="2693541"/>
                  <a:pt x="271978" y="2626629"/>
                  <a:pt x="0" y="2677656"/>
                </a:cubicBezTo>
                <a:cubicBezTo>
                  <a:pt x="-32210" y="2502441"/>
                  <a:pt x="55207" y="2339351"/>
                  <a:pt x="0" y="2142125"/>
                </a:cubicBezTo>
                <a:cubicBezTo>
                  <a:pt x="-55207" y="1944899"/>
                  <a:pt x="45470" y="1791660"/>
                  <a:pt x="0" y="1606594"/>
                </a:cubicBezTo>
                <a:cubicBezTo>
                  <a:pt x="-45470" y="1421528"/>
                  <a:pt x="58100" y="1284698"/>
                  <a:pt x="0" y="1071062"/>
                </a:cubicBezTo>
                <a:cubicBezTo>
                  <a:pt x="-58100" y="857426"/>
                  <a:pt x="25196" y="699110"/>
                  <a:pt x="0" y="535531"/>
                </a:cubicBezTo>
                <a:cubicBezTo>
                  <a:pt x="-25196" y="371952"/>
                  <a:pt x="23207" y="185901"/>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b="0" i="0" u="none" strike="noStrike" baseline="0" dirty="0">
                <a:solidFill>
                  <a:srgbClr val="000000"/>
                </a:solidFill>
                <a:latin typeface="Arial" panose="020B0604020202020204" pitchFamily="34" charset="0"/>
              </a:rPr>
              <a:t>British Cohort Study:</a:t>
            </a:r>
          </a:p>
          <a:p>
            <a:r>
              <a:rPr lang="en-US" altLang="en-US" sz="2400" dirty="0">
                <a:solidFill>
                  <a:srgbClr val="121212"/>
                </a:solidFill>
                <a:latin typeface="GuardianTextEgyptian"/>
                <a:cs typeface="Times New Roman" panose="02020603050405020304" pitchFamily="18" charset="0"/>
              </a:rPr>
              <a:t>“Of the 17,000 members, 6,000 took a range of cognitive tests at age 16. We compared children from the same social backgrounds who achieved similar tested abilities at ages five and 10 and discovered that those who frequently read books at age 10 and more than once a week when they were 16 had higher test results than those who read less. In other words, reading for pleasure was linked to greater intellectual progress, both in vocabulary, spelling and mathematics.”</a:t>
            </a:r>
            <a:endParaRPr lang="en-GB" sz="2400" b="0" i="0" u="none" strike="noStrike" baseline="0" dirty="0">
              <a:solidFill>
                <a:srgbClr val="000000"/>
              </a:solidFill>
              <a:latin typeface="Arial" panose="020B0604020202020204" pitchFamily="34" charset="0"/>
            </a:endParaRPr>
          </a:p>
        </p:txBody>
      </p:sp>
      <p:sp>
        <p:nvSpPr>
          <p:cNvPr id="7" name="Rectangle 6">
            <a:extLst>
              <a:ext uri="{FF2B5EF4-FFF2-40B4-BE49-F238E27FC236}">
                <a16:creationId xmlns:a16="http://schemas.microsoft.com/office/drawing/2014/main" id="{FCA97A67-0428-48D4-9B55-FD45C26D7FCA}"/>
              </a:ext>
            </a:extLst>
          </p:cNvPr>
          <p:cNvSpPr/>
          <p:nvPr/>
        </p:nvSpPr>
        <p:spPr>
          <a:xfrm>
            <a:off x="4069034" y="4282823"/>
            <a:ext cx="4804457" cy="2308324"/>
          </a:xfrm>
          <a:prstGeom prst="rect">
            <a:avLst/>
          </a:prstGeom>
          <a:noFill/>
        </p:spPr>
        <p:txBody>
          <a:bodyPr wrap="none" lIns="91440" tIns="45720" rIns="91440" bIns="45720">
            <a:spAutoFit/>
          </a:bodyPr>
          <a:lstStyle/>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Personal Development</a:t>
            </a:r>
          </a:p>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Mental Health</a:t>
            </a:r>
          </a:p>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Attainment</a:t>
            </a:r>
          </a:p>
          <a:p>
            <a:pPr marL="571500" indent="-571500">
              <a:buFont typeface="Wingdings" panose="05000000000000000000" pitchFamily="2" charset="2"/>
              <a:buChar char="ü"/>
            </a:pPr>
            <a:r>
              <a:rPr lang="en-US" sz="3600" b="0" cap="none" spc="0" dirty="0">
                <a:ln w="0"/>
                <a:solidFill>
                  <a:schemeClr val="tx1"/>
                </a:solidFill>
                <a:effectLst>
                  <a:outerShdw blurRad="38100" dist="19050" dir="2700000" algn="tl" rotWithShape="0">
                    <a:schemeClr val="dk1">
                      <a:alpha val="40000"/>
                    </a:schemeClr>
                  </a:outerShdw>
                </a:effectLst>
              </a:rPr>
              <a:t>Fun</a:t>
            </a:r>
          </a:p>
        </p:txBody>
      </p:sp>
    </p:spTree>
    <p:extLst>
      <p:ext uri="{BB962C8B-B14F-4D97-AF65-F5344CB8AC3E}">
        <p14:creationId xmlns:p14="http://schemas.microsoft.com/office/powerpoint/2010/main" val="18283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544670" y="1371600"/>
            <a:ext cx="7336587" cy="4817968"/>
          </a:xfrm>
        </p:spPr>
        <p:txBody>
          <a:bodyPr>
            <a:normAutofit/>
          </a:bodyPr>
          <a:lstStyle/>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Your child is expected to carry a reading book (fiction or non-fiction) on them at all times as part of their daily equipment check list. </a:t>
            </a:r>
          </a:p>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We expect this to be changed at regular intervals and this will be monitored half-termly by form tutors. </a:t>
            </a:r>
          </a:p>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Library books are on loan for two-weekly periods but can be extended. </a:t>
            </a:r>
          </a:p>
        </p:txBody>
      </p:sp>
      <p:sp>
        <p:nvSpPr>
          <p:cNvPr id="6" name="TextBox 5">
            <a:extLst>
              <a:ext uri="{FF2B5EF4-FFF2-40B4-BE49-F238E27FC236}">
                <a16:creationId xmlns:a16="http://schemas.microsoft.com/office/drawing/2014/main" id="{562639C8-3553-4812-B29F-49502561EA3E}"/>
              </a:ext>
            </a:extLst>
          </p:cNvPr>
          <p:cNvSpPr txBox="1"/>
          <p:nvPr/>
        </p:nvSpPr>
        <p:spPr>
          <a:xfrm>
            <a:off x="978466" y="224832"/>
            <a:ext cx="5756223" cy="707886"/>
          </a:xfrm>
          <a:prstGeom prst="rect">
            <a:avLst/>
          </a:prstGeom>
          <a:noFill/>
        </p:spPr>
        <p:txBody>
          <a:bodyPr wrap="square" rtlCol="0">
            <a:spAutoFit/>
          </a:bodyPr>
          <a:lstStyle/>
          <a:p>
            <a:r>
              <a:rPr lang="en-GB" sz="4000" b="1" dirty="0">
                <a:latin typeface="Calibri" panose="020F0502020204030204" pitchFamily="34" charset="0"/>
                <a:cs typeface="Calibri" panose="020F0502020204030204" pitchFamily="34" charset="0"/>
              </a:rPr>
              <a:t>Expectations for Reading</a:t>
            </a:r>
          </a:p>
        </p:txBody>
      </p:sp>
      <p:pic>
        <p:nvPicPr>
          <p:cNvPr id="5" name="Picture 4">
            <a:extLst>
              <a:ext uri="{FF2B5EF4-FFF2-40B4-BE49-F238E27FC236}">
                <a16:creationId xmlns:a16="http://schemas.microsoft.com/office/drawing/2014/main" id="{990ADD22-01DB-481C-AED8-F7CD4E6576D5}"/>
              </a:ext>
            </a:extLst>
          </p:cNvPr>
          <p:cNvPicPr>
            <a:picLocks noChangeAspect="1"/>
          </p:cNvPicPr>
          <p:nvPr/>
        </p:nvPicPr>
        <p:blipFill>
          <a:blip r:embed="rId2"/>
          <a:stretch>
            <a:fillRect/>
          </a:stretch>
        </p:blipFill>
        <p:spPr>
          <a:xfrm>
            <a:off x="8393785" y="578775"/>
            <a:ext cx="3461202" cy="5013702"/>
          </a:xfrm>
          <a:prstGeom prst="rect">
            <a:avLst/>
          </a:prstGeom>
        </p:spPr>
      </p:pic>
    </p:spTree>
    <p:extLst>
      <p:ext uri="{BB962C8B-B14F-4D97-AF65-F5344CB8AC3E}">
        <p14:creationId xmlns:p14="http://schemas.microsoft.com/office/powerpoint/2010/main" val="207771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511004" y="1393371"/>
            <a:ext cx="8218714" cy="4713513"/>
          </a:xfrm>
        </p:spPr>
        <p:txBody>
          <a:bodyPr>
            <a:normAutofit/>
          </a:bodyPr>
          <a:lstStyle/>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Reading for pleasure opportunities are built into our form time curriculum for all students. </a:t>
            </a:r>
          </a:p>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All KS3 students have a library lesson once a fortnight with a focus on grammar skills and then reading for pleasure. </a:t>
            </a:r>
          </a:p>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The explicit teaching of reading skills has formed an integral part of our wider staff training programme. Our training has been closely guided by the Education Endowment Policy research and the National Literacy Trust. This is now being integrated into all curriculum areas. </a:t>
            </a:r>
          </a:p>
        </p:txBody>
      </p:sp>
      <p:sp>
        <p:nvSpPr>
          <p:cNvPr id="6" name="TextBox 5">
            <a:extLst>
              <a:ext uri="{FF2B5EF4-FFF2-40B4-BE49-F238E27FC236}">
                <a16:creationId xmlns:a16="http://schemas.microsoft.com/office/drawing/2014/main" id="{562639C8-3553-4812-B29F-49502561EA3E}"/>
              </a:ext>
            </a:extLst>
          </p:cNvPr>
          <p:cNvSpPr txBox="1"/>
          <p:nvPr/>
        </p:nvSpPr>
        <p:spPr>
          <a:xfrm>
            <a:off x="978466" y="224832"/>
            <a:ext cx="7283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prstClr val="black"/>
                </a:solidFill>
                <a:latin typeface="Calibri" panose="020F0502020204030204" pitchFamily="34" charset="0"/>
                <a:cs typeface="Calibri" panose="020F0502020204030204" pitchFamily="34" charset="0"/>
              </a:rPr>
              <a:t>Reading and the Curriculum</a:t>
            </a:r>
            <a:endParaRPr kumimoji="0" lang="en-GB"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207F68B-8396-4B6E-8653-1956B0B979D7}"/>
              </a:ext>
            </a:extLst>
          </p:cNvPr>
          <p:cNvPicPr>
            <a:picLocks noChangeAspect="1"/>
          </p:cNvPicPr>
          <p:nvPr/>
        </p:nvPicPr>
        <p:blipFill>
          <a:blip r:embed="rId2"/>
          <a:stretch>
            <a:fillRect/>
          </a:stretch>
        </p:blipFill>
        <p:spPr>
          <a:xfrm>
            <a:off x="8999084" y="2764291"/>
            <a:ext cx="2619375" cy="1743075"/>
          </a:xfrm>
          <a:prstGeom prst="rect">
            <a:avLst/>
          </a:prstGeom>
        </p:spPr>
      </p:pic>
    </p:spTree>
    <p:extLst>
      <p:ext uri="{BB962C8B-B14F-4D97-AF65-F5344CB8AC3E}">
        <p14:creationId xmlns:p14="http://schemas.microsoft.com/office/powerpoint/2010/main" val="333743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A0EF-64C3-4AE0-BB96-B3E404EBFBAF}"/>
              </a:ext>
            </a:extLst>
          </p:cNvPr>
          <p:cNvSpPr>
            <a:spLocks noGrp="1"/>
          </p:cNvSpPr>
          <p:nvPr>
            <p:ph type="title"/>
          </p:nvPr>
        </p:nvSpPr>
        <p:spPr>
          <a:xfrm>
            <a:off x="0" y="0"/>
            <a:ext cx="12095922" cy="812501"/>
          </a:xfrm>
        </p:spPr>
        <p:txBody>
          <a:bodyPr/>
          <a:lstStyle/>
          <a:p>
            <a:r>
              <a:rPr lang="en-GB" dirty="0"/>
              <a:t>The promotion of reading across the curriculum:</a:t>
            </a:r>
          </a:p>
        </p:txBody>
      </p:sp>
      <p:pic>
        <p:nvPicPr>
          <p:cNvPr id="7" name="Picture 6">
            <a:extLst>
              <a:ext uri="{FF2B5EF4-FFF2-40B4-BE49-F238E27FC236}">
                <a16:creationId xmlns:a16="http://schemas.microsoft.com/office/drawing/2014/main" id="{3E57776F-1B3D-42F9-80AF-EC6BA4F1B67D}"/>
              </a:ext>
            </a:extLst>
          </p:cNvPr>
          <p:cNvPicPr>
            <a:picLocks noChangeAspect="1"/>
          </p:cNvPicPr>
          <p:nvPr/>
        </p:nvPicPr>
        <p:blipFill>
          <a:blip r:embed="rId2"/>
          <a:stretch>
            <a:fillRect/>
          </a:stretch>
        </p:blipFill>
        <p:spPr>
          <a:xfrm>
            <a:off x="96078" y="1325563"/>
            <a:ext cx="4215553" cy="5532437"/>
          </a:xfrm>
          <a:prstGeom prst="rect">
            <a:avLst/>
          </a:prstGeom>
        </p:spPr>
      </p:pic>
      <p:pic>
        <p:nvPicPr>
          <p:cNvPr id="11" name="Picture 2">
            <a:extLst>
              <a:ext uri="{FF2B5EF4-FFF2-40B4-BE49-F238E27FC236}">
                <a16:creationId xmlns:a16="http://schemas.microsoft.com/office/drawing/2014/main" id="{C67FF1E0-007C-49A6-A53D-3A3D79E37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t="4289" r="13972" b="7005"/>
          <a:stretch/>
        </p:blipFill>
        <p:spPr bwMode="auto">
          <a:xfrm>
            <a:off x="3871766" y="756365"/>
            <a:ext cx="3678866" cy="505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B70C167-5EC4-401E-9D08-610247A921D3}"/>
              </a:ext>
            </a:extLst>
          </p:cNvPr>
          <p:cNvPicPr>
            <a:picLocks noChangeAspect="1"/>
          </p:cNvPicPr>
          <p:nvPr/>
        </p:nvPicPr>
        <p:blipFill>
          <a:blip r:embed="rId4"/>
          <a:stretch>
            <a:fillRect/>
          </a:stretch>
        </p:blipFill>
        <p:spPr>
          <a:xfrm>
            <a:off x="5999394" y="756365"/>
            <a:ext cx="6096528" cy="3429297"/>
          </a:xfrm>
          <a:prstGeom prst="rect">
            <a:avLst/>
          </a:prstGeom>
        </p:spPr>
      </p:pic>
      <p:pic>
        <p:nvPicPr>
          <p:cNvPr id="4" name="Picture 3">
            <a:extLst>
              <a:ext uri="{FF2B5EF4-FFF2-40B4-BE49-F238E27FC236}">
                <a16:creationId xmlns:a16="http://schemas.microsoft.com/office/drawing/2014/main" id="{8CA48817-661F-408C-BC2D-28CED008562A}"/>
              </a:ext>
            </a:extLst>
          </p:cNvPr>
          <p:cNvPicPr>
            <a:picLocks noChangeAspect="1"/>
          </p:cNvPicPr>
          <p:nvPr/>
        </p:nvPicPr>
        <p:blipFill>
          <a:blip r:embed="rId5"/>
          <a:stretch>
            <a:fillRect/>
          </a:stretch>
        </p:blipFill>
        <p:spPr>
          <a:xfrm>
            <a:off x="7834449" y="4942027"/>
            <a:ext cx="4261473" cy="1103472"/>
          </a:xfrm>
          <a:prstGeom prst="rect">
            <a:avLst/>
          </a:prstGeom>
        </p:spPr>
      </p:pic>
    </p:spTree>
    <p:extLst>
      <p:ext uri="{BB962C8B-B14F-4D97-AF65-F5344CB8AC3E}">
        <p14:creationId xmlns:p14="http://schemas.microsoft.com/office/powerpoint/2010/main" val="1455031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424543" y="1034438"/>
            <a:ext cx="9686315" cy="5623216"/>
          </a:xfrm>
        </p:spPr>
        <p:txBody>
          <a:bodyPr>
            <a:normAutofit/>
          </a:bodyPr>
          <a:lstStyle/>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All students have access to our well-stocked library which is open before school (8am-8:35am), scheduled break and lunchtimes and after school until 4pm.</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All students have access to SORA which is our online library of e-books and audio books.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Book Council – The Novellas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Drop Everything and Read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Readathon Charity Event</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Author visits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Book Clubs – Gothic, Science, Manga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Carnegie Book Shadowing – Gifted and Talented Readers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Scholastic Book Fair</a:t>
            </a:r>
          </a:p>
          <a:p>
            <a:pPr>
              <a:buFont typeface="Wingdings" panose="05000000000000000000" pitchFamily="2" charset="2"/>
              <a:buChar char="ü"/>
            </a:pPr>
            <a:endParaRPr lang="en-GB"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62639C8-3553-4812-B29F-49502561EA3E}"/>
              </a:ext>
            </a:extLst>
          </p:cNvPr>
          <p:cNvSpPr txBox="1"/>
          <p:nvPr/>
        </p:nvSpPr>
        <p:spPr>
          <a:xfrm>
            <a:off x="35902" y="102365"/>
            <a:ext cx="88839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Reading and Extra-Curricular Activities </a:t>
            </a:r>
          </a:p>
        </p:txBody>
      </p:sp>
      <p:pic>
        <p:nvPicPr>
          <p:cNvPr id="2" name="Picture 1">
            <a:extLst>
              <a:ext uri="{FF2B5EF4-FFF2-40B4-BE49-F238E27FC236}">
                <a16:creationId xmlns:a16="http://schemas.microsoft.com/office/drawing/2014/main" id="{C0A3EC24-5964-4800-AF43-93B46289C5B1}"/>
              </a:ext>
            </a:extLst>
          </p:cNvPr>
          <p:cNvPicPr>
            <a:picLocks noChangeAspect="1"/>
          </p:cNvPicPr>
          <p:nvPr/>
        </p:nvPicPr>
        <p:blipFill>
          <a:blip r:embed="rId2"/>
          <a:stretch>
            <a:fillRect/>
          </a:stretch>
        </p:blipFill>
        <p:spPr>
          <a:xfrm>
            <a:off x="7931603" y="2767012"/>
            <a:ext cx="3448050" cy="1323975"/>
          </a:xfrm>
          <a:prstGeom prst="rect">
            <a:avLst/>
          </a:prstGeom>
        </p:spPr>
      </p:pic>
    </p:spTree>
    <p:extLst>
      <p:ext uri="{BB962C8B-B14F-4D97-AF65-F5344CB8AC3E}">
        <p14:creationId xmlns:p14="http://schemas.microsoft.com/office/powerpoint/2010/main" val="291094065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ushVTI">
  <a:themeElements>
    <a:clrScheme name="AnalogousFromLightSeedLeftStep">
      <a:dk1>
        <a:srgbClr val="000000"/>
      </a:dk1>
      <a:lt1>
        <a:srgbClr val="FFFFFF"/>
      </a:lt1>
      <a:dk2>
        <a:srgbClr val="1F2D37"/>
      </a:dk2>
      <a:lt2>
        <a:srgbClr val="E4E2E8"/>
      </a:lt2>
      <a:accent1>
        <a:srgbClr val="9AA67D"/>
      </a:accent1>
      <a:accent2>
        <a:srgbClr val="A9A273"/>
      </a:accent2>
      <a:accent3>
        <a:srgbClr val="BB9B81"/>
      </a:accent3>
      <a:accent4>
        <a:srgbClr val="BA827F"/>
      </a:accent4>
      <a:accent5>
        <a:srgbClr val="C492A4"/>
      </a:accent5>
      <a:accent6>
        <a:srgbClr val="BA7FAD"/>
      </a:accent6>
      <a:hlink>
        <a:srgbClr val="7E69AE"/>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W Phonics Template">
  <a:themeElements>
    <a:clrScheme name="Custom 4">
      <a:dk1>
        <a:srgbClr val="2D2D2D"/>
      </a:dk1>
      <a:lt1>
        <a:srgbClr val="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1475</Words>
  <Application>Microsoft Office PowerPoint</Application>
  <PresentationFormat>Widescreen</PresentationFormat>
  <Paragraphs>162</Paragraphs>
  <Slides>33</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Arial</vt:lpstr>
      <vt:lpstr>Book Antiqua</vt:lpstr>
      <vt:lpstr>Calibri</vt:lpstr>
      <vt:lpstr>Calibri Light</vt:lpstr>
      <vt:lpstr>Calisto MT</vt:lpstr>
      <vt:lpstr>Century Gothic</vt:lpstr>
      <vt:lpstr>Garamond</vt:lpstr>
      <vt:lpstr>GuardianTextEgyptian</vt:lpstr>
      <vt:lpstr>Times New Roman</vt:lpstr>
      <vt:lpstr>Tw Cen MT</vt:lpstr>
      <vt:lpstr>Tw Cen MT Condensed</vt:lpstr>
      <vt:lpstr>Wingdings</vt:lpstr>
      <vt:lpstr>Wingdings 3</vt:lpstr>
      <vt:lpstr>BrushVTI</vt:lpstr>
      <vt:lpstr>Integral</vt:lpstr>
      <vt:lpstr>Office Theme</vt:lpstr>
      <vt:lpstr>NEW Phonics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promotion of reading across the curriculum:</vt:lpstr>
      <vt:lpstr>PowerPoint Presentation</vt:lpstr>
      <vt:lpstr>PowerPoint Presentation</vt:lpstr>
      <vt:lpstr>PowerPoint Presentation</vt:lpstr>
      <vt:lpstr>Crompton House Book Reviews</vt:lpstr>
      <vt:lpstr>Reading Progress </vt:lpstr>
      <vt:lpstr>How do we monitor reading progress? </vt:lpstr>
      <vt:lpstr>How do we monitor progress? </vt:lpstr>
      <vt:lpstr>What if my child isn’t making the expected progress?</vt:lpstr>
      <vt:lpstr>PowerPoint Presentation</vt:lpstr>
      <vt:lpstr>Read Write Inc. Fresh Start daily lessons</vt:lpstr>
      <vt:lpstr>Fresh Start Virtual Classrooms</vt:lpstr>
      <vt:lpstr>PowerPoint Presentation</vt:lpstr>
      <vt:lpstr>PowerPoint Presentation</vt:lpstr>
      <vt:lpstr>PowerPoint Presentation</vt:lpstr>
      <vt:lpstr>PowerPoint Presentation</vt:lpstr>
      <vt:lpstr>PowerPoint Presentation</vt:lpstr>
      <vt:lpstr>Reading and SEN </vt:lpstr>
      <vt:lpstr>Reading At Home</vt:lpstr>
      <vt:lpstr>How can I support my child at home?</vt:lpstr>
      <vt:lpstr>How can I support my child at home?</vt:lpstr>
      <vt:lpstr>PowerPoint Presentation</vt:lpstr>
      <vt:lpstr>PowerPoint Presentation</vt:lpstr>
      <vt:lpstr>PowerPoint Presentation</vt:lpstr>
      <vt:lpstr>#WriteASmile for #MentalHealthAwarenessWeek 2022 – YouTube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G.Holt</dc:creator>
  <cp:lastModifiedBy>D.Pacey</cp:lastModifiedBy>
  <cp:revision>5</cp:revision>
  <dcterms:created xsi:type="dcterms:W3CDTF">2022-09-29T11:01:30Z</dcterms:created>
  <dcterms:modified xsi:type="dcterms:W3CDTF">2023-04-18T10:40:11Z</dcterms:modified>
</cp:coreProperties>
</file>