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4"/>
  </p:sldMasterIdLst>
  <p:notesMasterIdLst>
    <p:notesMasterId r:id="rId6"/>
  </p:notesMasterIdLst>
  <p:sldIdLst>
    <p:sldId id="256" r:id="rId5"/>
  </p:sldIdLst>
  <p:sldSz cx="9720263" cy="17640300"/>
  <p:notesSz cx="6797675" cy="9926638"/>
  <p:defaultTextStyle>
    <a:defPPr>
      <a:defRPr lang="en-US"/>
    </a:defPPr>
    <a:lvl1pPr marL="0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1pPr>
    <a:lvl2pPr marL="547237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2pPr>
    <a:lvl3pPr marL="1094475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3pPr>
    <a:lvl4pPr marL="1641713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4pPr>
    <a:lvl5pPr marL="2188951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5pPr>
    <a:lvl6pPr marL="2736188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6pPr>
    <a:lvl7pPr marL="3283426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7pPr>
    <a:lvl8pPr marL="3830663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8pPr>
    <a:lvl9pPr marL="4377902" algn="l" defTabSz="1094475" rtl="0" eaLnBrk="1" latinLnBrk="0" hangingPunct="1">
      <a:defRPr sz="215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4856"/>
    <a:srgbClr val="175A68"/>
    <a:srgbClr val="FE5E00"/>
    <a:srgbClr val="F8B308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0000" autoAdjust="0"/>
    <p:restoredTop sz="95833" autoAdjust="0"/>
  </p:normalViewPr>
  <p:slideViewPr>
    <p:cSldViewPr snapToGrid="0">
      <p:cViewPr varScale="1">
        <p:scale>
          <a:sx n="25" d="100"/>
          <a:sy n="25" d="100"/>
        </p:scale>
        <p:origin x="2804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7EA94C-77A3-2040-8584-2856F8330D11}" type="datetimeFigureOut">
              <a:rPr lang="en-US" smtClean="0"/>
              <a:t>6/24/2023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76500" y="1241425"/>
            <a:ext cx="18446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0A575A-FE42-F34E-BE8D-35435E3FEA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48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1pPr>
    <a:lvl2pPr marL="465338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2pPr>
    <a:lvl3pPr marL="930676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3pPr>
    <a:lvl4pPr marL="1396014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4pPr>
    <a:lvl5pPr marL="1861353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5pPr>
    <a:lvl6pPr marL="2326691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6pPr>
    <a:lvl7pPr marL="2792029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7pPr>
    <a:lvl8pPr marL="3257367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8pPr>
    <a:lvl9pPr marL="3722705" algn="l" defTabSz="930676" rtl="0" eaLnBrk="1" latinLnBrk="0" hangingPunct="1">
      <a:defRPr sz="122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476500" y="1241425"/>
            <a:ext cx="1844675" cy="33496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0A575A-FE42-F34E-BE8D-35435E3FEA7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75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9020" y="2886967"/>
            <a:ext cx="8262224" cy="6141438"/>
          </a:xfrm>
        </p:spPr>
        <p:txBody>
          <a:bodyPr anchor="b"/>
          <a:lstStyle>
            <a:lvl1pPr algn="ctr">
              <a:defRPr sz="6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5033" y="9265242"/>
            <a:ext cx="7290197" cy="4258988"/>
          </a:xfrm>
        </p:spPr>
        <p:txBody>
          <a:bodyPr/>
          <a:lstStyle>
            <a:lvl1pPr marL="0" indent="0" algn="ctr">
              <a:buNone/>
              <a:defRPr sz="2551"/>
            </a:lvl1pPr>
            <a:lvl2pPr marL="486004" indent="0" algn="ctr">
              <a:buNone/>
              <a:defRPr sz="2126"/>
            </a:lvl2pPr>
            <a:lvl3pPr marL="972007" indent="0" algn="ctr">
              <a:buNone/>
              <a:defRPr sz="1913"/>
            </a:lvl3pPr>
            <a:lvl4pPr marL="1458011" indent="0" algn="ctr">
              <a:buNone/>
              <a:defRPr sz="1701"/>
            </a:lvl4pPr>
            <a:lvl5pPr marL="1944014" indent="0" algn="ctr">
              <a:buNone/>
              <a:defRPr sz="1701"/>
            </a:lvl5pPr>
            <a:lvl6pPr marL="2430018" indent="0" algn="ctr">
              <a:buNone/>
              <a:defRPr sz="1701"/>
            </a:lvl6pPr>
            <a:lvl7pPr marL="2916022" indent="0" algn="ctr">
              <a:buNone/>
              <a:defRPr sz="1701"/>
            </a:lvl7pPr>
            <a:lvl8pPr marL="3402025" indent="0" algn="ctr">
              <a:buNone/>
              <a:defRPr sz="1701"/>
            </a:lvl8pPr>
            <a:lvl9pPr marL="3888029" indent="0" algn="ctr">
              <a:buNone/>
              <a:defRPr sz="170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983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885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56064" y="939183"/>
            <a:ext cx="2095932" cy="149493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8269" y="939183"/>
            <a:ext cx="6166292" cy="149493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78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520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3206" y="4397830"/>
            <a:ext cx="8383727" cy="7337874"/>
          </a:xfrm>
        </p:spPr>
        <p:txBody>
          <a:bodyPr anchor="b"/>
          <a:lstStyle>
            <a:lvl1pPr>
              <a:defRPr sz="6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206" y="11805123"/>
            <a:ext cx="8383727" cy="3858814"/>
          </a:xfrm>
        </p:spPr>
        <p:txBody>
          <a:bodyPr/>
          <a:lstStyle>
            <a:lvl1pPr marL="0" indent="0">
              <a:buNone/>
              <a:defRPr sz="2551">
                <a:solidFill>
                  <a:schemeClr val="tx1"/>
                </a:solidFill>
              </a:defRPr>
            </a:lvl1pPr>
            <a:lvl2pPr marL="486004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2pPr>
            <a:lvl3pPr marL="972007" indent="0">
              <a:buNone/>
              <a:defRPr sz="1913">
                <a:solidFill>
                  <a:schemeClr val="tx1">
                    <a:tint val="75000"/>
                  </a:schemeClr>
                </a:solidFill>
              </a:defRPr>
            </a:lvl3pPr>
            <a:lvl4pPr marL="1458011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4pPr>
            <a:lvl5pPr marL="1944014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5pPr>
            <a:lvl6pPr marL="2430018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6pPr>
            <a:lvl7pPr marL="2916022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7pPr>
            <a:lvl8pPr marL="3402025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8pPr>
            <a:lvl9pPr marL="3888029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70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8268" y="4695913"/>
            <a:ext cx="4131112" cy="111926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0883" y="4695913"/>
            <a:ext cx="4131112" cy="111926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587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939186"/>
            <a:ext cx="8383727" cy="34096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9535" y="4324325"/>
            <a:ext cx="4112126" cy="2119285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535" y="6443610"/>
            <a:ext cx="4112126" cy="9477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20884" y="4324325"/>
            <a:ext cx="4132378" cy="2119285"/>
          </a:xfrm>
        </p:spPr>
        <p:txBody>
          <a:bodyPr anchor="b"/>
          <a:lstStyle>
            <a:lvl1pPr marL="0" indent="0">
              <a:buNone/>
              <a:defRPr sz="2551" b="1"/>
            </a:lvl1pPr>
            <a:lvl2pPr marL="486004" indent="0">
              <a:buNone/>
              <a:defRPr sz="2126" b="1"/>
            </a:lvl2pPr>
            <a:lvl3pPr marL="972007" indent="0">
              <a:buNone/>
              <a:defRPr sz="1913" b="1"/>
            </a:lvl3pPr>
            <a:lvl4pPr marL="1458011" indent="0">
              <a:buNone/>
              <a:defRPr sz="1701" b="1"/>
            </a:lvl4pPr>
            <a:lvl5pPr marL="1944014" indent="0">
              <a:buNone/>
              <a:defRPr sz="1701" b="1"/>
            </a:lvl5pPr>
            <a:lvl6pPr marL="2430018" indent="0">
              <a:buNone/>
              <a:defRPr sz="1701" b="1"/>
            </a:lvl6pPr>
            <a:lvl7pPr marL="2916022" indent="0">
              <a:buNone/>
              <a:defRPr sz="1701" b="1"/>
            </a:lvl7pPr>
            <a:lvl8pPr marL="3402025" indent="0">
              <a:buNone/>
              <a:defRPr sz="1701" b="1"/>
            </a:lvl8pPr>
            <a:lvl9pPr marL="3888029" indent="0">
              <a:buNone/>
              <a:defRPr sz="1701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20884" y="6443610"/>
            <a:ext cx="4132378" cy="94775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5038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762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8011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1176020"/>
            <a:ext cx="3135038" cy="4116070"/>
          </a:xfrm>
        </p:spPr>
        <p:txBody>
          <a:bodyPr anchor="b"/>
          <a:lstStyle>
            <a:lvl1pPr>
              <a:defRPr sz="34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32378" y="2539880"/>
            <a:ext cx="4920883" cy="12536047"/>
          </a:xfrm>
        </p:spPr>
        <p:txBody>
          <a:bodyPr/>
          <a:lstStyle>
            <a:lvl1pPr>
              <a:defRPr sz="3402"/>
            </a:lvl1pPr>
            <a:lvl2pPr>
              <a:defRPr sz="2976"/>
            </a:lvl2pPr>
            <a:lvl3pPr>
              <a:defRPr sz="2551"/>
            </a:lvl3pPr>
            <a:lvl4pPr>
              <a:defRPr sz="2126"/>
            </a:lvl4pPr>
            <a:lvl5pPr>
              <a:defRPr sz="2126"/>
            </a:lvl5pPr>
            <a:lvl6pPr>
              <a:defRPr sz="2126"/>
            </a:lvl6pPr>
            <a:lvl7pPr>
              <a:defRPr sz="2126"/>
            </a:lvl7pPr>
            <a:lvl8pPr>
              <a:defRPr sz="2126"/>
            </a:lvl8pPr>
            <a:lvl9pPr>
              <a:defRPr sz="2126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5292090"/>
            <a:ext cx="3135038" cy="9804251"/>
          </a:xfrm>
        </p:spPr>
        <p:txBody>
          <a:bodyPr/>
          <a:lstStyle>
            <a:lvl1pPr marL="0" indent="0">
              <a:buNone/>
              <a:defRPr sz="1701"/>
            </a:lvl1pPr>
            <a:lvl2pPr marL="486004" indent="0">
              <a:buNone/>
              <a:defRPr sz="1488"/>
            </a:lvl2pPr>
            <a:lvl3pPr marL="972007" indent="0">
              <a:buNone/>
              <a:defRPr sz="1276"/>
            </a:lvl3pPr>
            <a:lvl4pPr marL="1458011" indent="0">
              <a:buNone/>
              <a:defRPr sz="1063"/>
            </a:lvl4pPr>
            <a:lvl5pPr marL="1944014" indent="0">
              <a:buNone/>
              <a:defRPr sz="1063"/>
            </a:lvl5pPr>
            <a:lvl6pPr marL="2430018" indent="0">
              <a:buNone/>
              <a:defRPr sz="1063"/>
            </a:lvl6pPr>
            <a:lvl7pPr marL="2916022" indent="0">
              <a:buNone/>
              <a:defRPr sz="1063"/>
            </a:lvl7pPr>
            <a:lvl8pPr marL="3402025" indent="0">
              <a:buNone/>
              <a:defRPr sz="1063"/>
            </a:lvl8pPr>
            <a:lvl9pPr marL="3888029" indent="0">
              <a:buNone/>
              <a:defRPr sz="10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296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534" y="1176020"/>
            <a:ext cx="3135038" cy="4116070"/>
          </a:xfrm>
        </p:spPr>
        <p:txBody>
          <a:bodyPr anchor="b"/>
          <a:lstStyle>
            <a:lvl1pPr>
              <a:defRPr sz="34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32378" y="2539880"/>
            <a:ext cx="4920883" cy="12536047"/>
          </a:xfrm>
        </p:spPr>
        <p:txBody>
          <a:bodyPr anchor="t"/>
          <a:lstStyle>
            <a:lvl1pPr marL="0" indent="0">
              <a:buNone/>
              <a:defRPr sz="3402"/>
            </a:lvl1pPr>
            <a:lvl2pPr marL="486004" indent="0">
              <a:buNone/>
              <a:defRPr sz="2976"/>
            </a:lvl2pPr>
            <a:lvl3pPr marL="972007" indent="0">
              <a:buNone/>
              <a:defRPr sz="2551"/>
            </a:lvl3pPr>
            <a:lvl4pPr marL="1458011" indent="0">
              <a:buNone/>
              <a:defRPr sz="2126"/>
            </a:lvl4pPr>
            <a:lvl5pPr marL="1944014" indent="0">
              <a:buNone/>
              <a:defRPr sz="2126"/>
            </a:lvl5pPr>
            <a:lvl6pPr marL="2430018" indent="0">
              <a:buNone/>
              <a:defRPr sz="2126"/>
            </a:lvl6pPr>
            <a:lvl7pPr marL="2916022" indent="0">
              <a:buNone/>
              <a:defRPr sz="2126"/>
            </a:lvl7pPr>
            <a:lvl8pPr marL="3402025" indent="0">
              <a:buNone/>
              <a:defRPr sz="2126"/>
            </a:lvl8pPr>
            <a:lvl9pPr marL="3888029" indent="0">
              <a:buNone/>
              <a:defRPr sz="212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9534" y="5292090"/>
            <a:ext cx="3135038" cy="9804251"/>
          </a:xfrm>
        </p:spPr>
        <p:txBody>
          <a:bodyPr/>
          <a:lstStyle>
            <a:lvl1pPr marL="0" indent="0">
              <a:buNone/>
              <a:defRPr sz="1701"/>
            </a:lvl1pPr>
            <a:lvl2pPr marL="486004" indent="0">
              <a:buNone/>
              <a:defRPr sz="1488"/>
            </a:lvl2pPr>
            <a:lvl3pPr marL="972007" indent="0">
              <a:buNone/>
              <a:defRPr sz="1276"/>
            </a:lvl3pPr>
            <a:lvl4pPr marL="1458011" indent="0">
              <a:buNone/>
              <a:defRPr sz="1063"/>
            </a:lvl4pPr>
            <a:lvl5pPr marL="1944014" indent="0">
              <a:buNone/>
              <a:defRPr sz="1063"/>
            </a:lvl5pPr>
            <a:lvl6pPr marL="2430018" indent="0">
              <a:buNone/>
              <a:defRPr sz="1063"/>
            </a:lvl6pPr>
            <a:lvl7pPr marL="2916022" indent="0">
              <a:buNone/>
              <a:defRPr sz="1063"/>
            </a:lvl7pPr>
            <a:lvl8pPr marL="3402025" indent="0">
              <a:buNone/>
              <a:defRPr sz="1063"/>
            </a:lvl8pPr>
            <a:lvl9pPr marL="3888029" indent="0">
              <a:buNone/>
              <a:defRPr sz="1063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055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8268" y="939186"/>
            <a:ext cx="8383727" cy="34096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268" y="4695913"/>
            <a:ext cx="8383727" cy="111926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8268" y="16349948"/>
            <a:ext cx="2187059" cy="939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CC7FA-4DC8-4AC2-8BC3-7D8537098B71}" type="datetimeFigureOut">
              <a:rPr lang="en-GB" smtClean="0"/>
              <a:t>24/06/2023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9837" y="16349948"/>
            <a:ext cx="3280589" cy="939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64936" y="16349948"/>
            <a:ext cx="2187059" cy="939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9427D-ACDB-44CB-AE16-16FE043BA3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223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72007" rtl="0" eaLnBrk="1" latinLnBrk="0" hangingPunct="1">
        <a:lnSpc>
          <a:spcPct val="90000"/>
        </a:lnSpc>
        <a:spcBef>
          <a:spcPct val="0"/>
        </a:spcBef>
        <a:buNone/>
        <a:defRPr sz="46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002" indent="-243002" algn="l" defTabSz="972007" rtl="0" eaLnBrk="1" latinLnBrk="0" hangingPunct="1">
        <a:lnSpc>
          <a:spcPct val="90000"/>
        </a:lnSpc>
        <a:spcBef>
          <a:spcPts val="1063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29005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2pPr>
      <a:lvl3pPr marL="1215009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701013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4pPr>
      <a:lvl5pPr marL="2187016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5pPr>
      <a:lvl6pPr marL="2673020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6pPr>
      <a:lvl7pPr marL="3159023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7pPr>
      <a:lvl8pPr marL="3645027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8pPr>
      <a:lvl9pPr marL="4131031" indent="-243002" algn="l" defTabSz="972007" rtl="0" eaLnBrk="1" latinLnBrk="0" hangingPunct="1">
        <a:lnSpc>
          <a:spcPct val="90000"/>
        </a:lnSpc>
        <a:spcBef>
          <a:spcPts val="532"/>
        </a:spcBef>
        <a:buFont typeface="Arial" panose="020B0604020202020204" pitchFamily="34" charset="0"/>
        <a:buChar char="•"/>
        <a:defRPr sz="19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1pPr>
      <a:lvl2pPr marL="48600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2pPr>
      <a:lvl3pPr marL="972007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3pPr>
      <a:lvl4pPr marL="1458011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4pPr>
      <a:lvl5pPr marL="1944014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5pPr>
      <a:lvl6pPr marL="2430018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6pPr>
      <a:lvl7pPr marL="2916022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7pPr>
      <a:lvl8pPr marL="3402025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8pPr>
      <a:lvl9pPr marL="3888029" algn="l" defTabSz="972007" rtl="0" eaLnBrk="1" latinLnBrk="0" hangingPunct="1">
        <a:defRPr sz="19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jpeg"/><Relationship Id="rId15" Type="http://schemas.openxmlformats.org/officeDocument/2006/relationships/image" Target="../media/image13.pn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Oval 220">
            <a:extLst>
              <a:ext uri="{FF2B5EF4-FFF2-40B4-BE49-F238E27FC236}">
                <a16:creationId xmlns:a16="http://schemas.microsoft.com/office/drawing/2014/main" id="{7F00163B-8BDB-AF44-A463-AD1ACB8794F0}"/>
              </a:ext>
            </a:extLst>
          </p:cNvPr>
          <p:cNvSpPr/>
          <p:nvPr/>
        </p:nvSpPr>
        <p:spPr>
          <a:xfrm>
            <a:off x="977186" y="9242145"/>
            <a:ext cx="841075" cy="903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Speech Bubble: Rectangle with Corners Rounded 73">
            <a:extLst>
              <a:ext uri="{FF2B5EF4-FFF2-40B4-BE49-F238E27FC236}">
                <a16:creationId xmlns:a16="http://schemas.microsoft.com/office/drawing/2014/main" id="{BDC2A4FA-DFC1-4BBB-8C7C-AA926C23DCE4}"/>
              </a:ext>
            </a:extLst>
          </p:cNvPr>
          <p:cNvSpPr/>
          <p:nvPr/>
        </p:nvSpPr>
        <p:spPr>
          <a:xfrm>
            <a:off x="7055876" y="14874391"/>
            <a:ext cx="1196063" cy="461665"/>
          </a:xfrm>
          <a:prstGeom prst="wedgeRoundRect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0" name="Rectangle 399">
            <a:extLst>
              <a:ext uri="{FF2B5EF4-FFF2-40B4-BE49-F238E27FC236}">
                <a16:creationId xmlns:a16="http://schemas.microsoft.com/office/drawing/2014/main" id="{001523A3-D0A5-3447-9A4B-DA59FA07C8E9}"/>
              </a:ext>
            </a:extLst>
          </p:cNvPr>
          <p:cNvSpPr/>
          <p:nvPr/>
        </p:nvSpPr>
        <p:spPr>
          <a:xfrm>
            <a:off x="4060" y="-6035"/>
            <a:ext cx="9726896" cy="17640300"/>
          </a:xfrm>
          <a:prstGeom prst="rect">
            <a:avLst/>
          </a:prstGeom>
          <a:solidFill>
            <a:srgbClr val="1448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77E6DF-4EA3-D14D-8E13-28AB8D609DDE}"/>
              </a:ext>
            </a:extLst>
          </p:cNvPr>
          <p:cNvSpPr/>
          <p:nvPr/>
        </p:nvSpPr>
        <p:spPr>
          <a:xfrm>
            <a:off x="138152" y="148448"/>
            <a:ext cx="9332914" cy="1719353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greeting people</a:t>
            </a:r>
            <a:endParaRPr lang="en-GB" dirty="0"/>
          </a:p>
        </p:txBody>
      </p:sp>
      <p:sp>
        <p:nvSpPr>
          <p:cNvPr id="15" name="Block Arc 14">
            <a:extLst>
              <a:ext uri="{FF2B5EF4-FFF2-40B4-BE49-F238E27FC236}">
                <a16:creationId xmlns:a16="http://schemas.microsoft.com/office/drawing/2014/main" id="{D2F97453-494C-5746-8E17-4A67EE1BF309}"/>
              </a:ext>
            </a:extLst>
          </p:cNvPr>
          <p:cNvSpPr/>
          <p:nvPr/>
        </p:nvSpPr>
        <p:spPr>
          <a:xfrm rot="16200000">
            <a:off x="608268" y="13652220"/>
            <a:ext cx="2780712" cy="2184400"/>
          </a:xfrm>
          <a:prstGeom prst="blockArc">
            <a:avLst>
              <a:gd name="adj1" fmla="val 10794188"/>
              <a:gd name="adj2" fmla="val 156513"/>
              <a:gd name="adj3" fmla="val 28217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1D24CC-941E-4C47-B0EC-E144352A4A74}"/>
              </a:ext>
            </a:extLst>
          </p:cNvPr>
          <p:cNvSpPr/>
          <p:nvPr/>
        </p:nvSpPr>
        <p:spPr>
          <a:xfrm>
            <a:off x="1953674" y="15524046"/>
            <a:ext cx="6575417" cy="61073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Block Arc 131">
            <a:extLst>
              <a:ext uri="{FF2B5EF4-FFF2-40B4-BE49-F238E27FC236}">
                <a16:creationId xmlns:a16="http://schemas.microsoft.com/office/drawing/2014/main" id="{2ABDDAA7-1330-5846-8957-036F466F9A01}"/>
              </a:ext>
            </a:extLst>
          </p:cNvPr>
          <p:cNvSpPr/>
          <p:nvPr/>
        </p:nvSpPr>
        <p:spPr>
          <a:xfrm rot="5400000" flipH="1">
            <a:off x="6397659" y="11396363"/>
            <a:ext cx="2847721" cy="2325134"/>
          </a:xfrm>
          <a:prstGeom prst="blockArc">
            <a:avLst>
              <a:gd name="adj1" fmla="val 10800000"/>
              <a:gd name="adj2" fmla="val 1572"/>
              <a:gd name="adj3" fmla="val 27649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8EE221F3-E29A-7E44-BA3E-4DDEF353168D}"/>
              </a:ext>
            </a:extLst>
          </p:cNvPr>
          <p:cNvSpPr/>
          <p:nvPr/>
        </p:nvSpPr>
        <p:spPr>
          <a:xfrm>
            <a:off x="1928849" y="13352216"/>
            <a:ext cx="5942715" cy="62184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BBA4EACD-79B2-9047-926C-4179677F6DF3}"/>
              </a:ext>
            </a:extLst>
          </p:cNvPr>
          <p:cNvSpPr/>
          <p:nvPr/>
        </p:nvSpPr>
        <p:spPr>
          <a:xfrm>
            <a:off x="2033518" y="11110231"/>
            <a:ext cx="5841604" cy="65497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Block Arc 135">
            <a:extLst>
              <a:ext uri="{FF2B5EF4-FFF2-40B4-BE49-F238E27FC236}">
                <a16:creationId xmlns:a16="http://schemas.microsoft.com/office/drawing/2014/main" id="{28EF7BC0-BD7F-BD4C-8DBE-13C9030B0FE6}"/>
              </a:ext>
            </a:extLst>
          </p:cNvPr>
          <p:cNvSpPr/>
          <p:nvPr/>
        </p:nvSpPr>
        <p:spPr>
          <a:xfrm rot="16200000">
            <a:off x="653282" y="9218661"/>
            <a:ext cx="2800986" cy="2229301"/>
          </a:xfrm>
          <a:prstGeom prst="blockArc">
            <a:avLst>
              <a:gd name="adj1" fmla="val 10532807"/>
              <a:gd name="adj2" fmla="val 263439"/>
              <a:gd name="adj3" fmla="val 28511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0" name="Block Arc 139">
            <a:extLst>
              <a:ext uri="{FF2B5EF4-FFF2-40B4-BE49-F238E27FC236}">
                <a16:creationId xmlns:a16="http://schemas.microsoft.com/office/drawing/2014/main" id="{E050A4CB-2DFF-4C43-B71B-CB7634BAF8C7}"/>
              </a:ext>
            </a:extLst>
          </p:cNvPr>
          <p:cNvSpPr/>
          <p:nvPr/>
        </p:nvSpPr>
        <p:spPr>
          <a:xfrm rot="5400000" flipH="1">
            <a:off x="6426109" y="7058405"/>
            <a:ext cx="2805423" cy="2287911"/>
          </a:xfrm>
          <a:prstGeom prst="blockArc">
            <a:avLst>
              <a:gd name="adj1" fmla="val 10800000"/>
              <a:gd name="adj2" fmla="val 1572"/>
              <a:gd name="adj3" fmla="val 27649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ED9223C-B305-724C-860B-8788F8ED72BC}"/>
              </a:ext>
            </a:extLst>
          </p:cNvPr>
          <p:cNvSpPr/>
          <p:nvPr/>
        </p:nvSpPr>
        <p:spPr>
          <a:xfrm>
            <a:off x="2060817" y="8928495"/>
            <a:ext cx="5935711" cy="652772"/>
          </a:xfrm>
          <a:custGeom>
            <a:avLst/>
            <a:gdLst>
              <a:gd name="connsiteX0" fmla="*/ 0 w 5909338"/>
              <a:gd name="connsiteY0" fmla="*/ 0 h 642380"/>
              <a:gd name="connsiteX1" fmla="*/ 5909338 w 5909338"/>
              <a:gd name="connsiteY1" fmla="*/ 0 h 642380"/>
              <a:gd name="connsiteX2" fmla="*/ 5909338 w 5909338"/>
              <a:gd name="connsiteY2" fmla="*/ 642380 h 642380"/>
              <a:gd name="connsiteX3" fmla="*/ 0 w 5909338"/>
              <a:gd name="connsiteY3" fmla="*/ 642380 h 642380"/>
              <a:gd name="connsiteX4" fmla="*/ 0 w 5909338"/>
              <a:gd name="connsiteY4" fmla="*/ 0 h 642380"/>
              <a:gd name="connsiteX0" fmla="*/ 0 w 5909338"/>
              <a:gd name="connsiteY0" fmla="*/ 0 h 642380"/>
              <a:gd name="connsiteX1" fmla="*/ 5909338 w 5909338"/>
              <a:gd name="connsiteY1" fmla="*/ 0 h 642380"/>
              <a:gd name="connsiteX2" fmla="*/ 5909338 w 5909338"/>
              <a:gd name="connsiteY2" fmla="*/ 637185 h 642380"/>
              <a:gd name="connsiteX3" fmla="*/ 0 w 5909338"/>
              <a:gd name="connsiteY3" fmla="*/ 642380 h 642380"/>
              <a:gd name="connsiteX4" fmla="*/ 0 w 5909338"/>
              <a:gd name="connsiteY4" fmla="*/ 0 h 642380"/>
              <a:gd name="connsiteX0" fmla="*/ 0 w 5909338"/>
              <a:gd name="connsiteY0" fmla="*/ 0 h 642381"/>
              <a:gd name="connsiteX1" fmla="*/ 5909338 w 5909338"/>
              <a:gd name="connsiteY1" fmla="*/ 0 h 642381"/>
              <a:gd name="connsiteX2" fmla="*/ 5831406 w 5909338"/>
              <a:gd name="connsiteY2" fmla="*/ 642381 h 642381"/>
              <a:gd name="connsiteX3" fmla="*/ 0 w 5909338"/>
              <a:gd name="connsiteY3" fmla="*/ 642380 h 642381"/>
              <a:gd name="connsiteX4" fmla="*/ 0 w 5909338"/>
              <a:gd name="connsiteY4" fmla="*/ 0 h 642381"/>
              <a:gd name="connsiteX0" fmla="*/ 0 w 5909338"/>
              <a:gd name="connsiteY0" fmla="*/ 0 h 652772"/>
              <a:gd name="connsiteX1" fmla="*/ 5909338 w 5909338"/>
              <a:gd name="connsiteY1" fmla="*/ 0 h 652772"/>
              <a:gd name="connsiteX2" fmla="*/ 5826211 w 5909338"/>
              <a:gd name="connsiteY2" fmla="*/ 652772 h 652772"/>
              <a:gd name="connsiteX3" fmla="*/ 0 w 5909338"/>
              <a:gd name="connsiteY3" fmla="*/ 642380 h 652772"/>
              <a:gd name="connsiteX4" fmla="*/ 0 w 5909338"/>
              <a:gd name="connsiteY4" fmla="*/ 0 h 65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09338" h="652772">
                <a:moveTo>
                  <a:pt x="0" y="0"/>
                </a:moveTo>
                <a:lnTo>
                  <a:pt x="5909338" y="0"/>
                </a:lnTo>
                <a:lnTo>
                  <a:pt x="5826211" y="652772"/>
                </a:lnTo>
                <a:lnTo>
                  <a:pt x="0" y="642380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B6ECEE5-8B0A-BE49-88D6-380CCB5771D4}"/>
              </a:ext>
            </a:extLst>
          </p:cNvPr>
          <p:cNvSpPr/>
          <p:nvPr/>
        </p:nvSpPr>
        <p:spPr>
          <a:xfrm>
            <a:off x="2114179" y="6821733"/>
            <a:ext cx="5827821" cy="61739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Block Arc 142">
            <a:extLst>
              <a:ext uri="{FF2B5EF4-FFF2-40B4-BE49-F238E27FC236}">
                <a16:creationId xmlns:a16="http://schemas.microsoft.com/office/drawing/2014/main" id="{F9A4C65A-77AF-D444-B52E-87C937A7CC66}"/>
              </a:ext>
            </a:extLst>
          </p:cNvPr>
          <p:cNvSpPr/>
          <p:nvPr/>
        </p:nvSpPr>
        <p:spPr>
          <a:xfrm rot="16200000">
            <a:off x="758789" y="4966051"/>
            <a:ext cx="2763038" cy="2184400"/>
          </a:xfrm>
          <a:prstGeom prst="blockArc">
            <a:avLst>
              <a:gd name="adj1" fmla="val 10800000"/>
              <a:gd name="adj2" fmla="val 156513"/>
              <a:gd name="adj3" fmla="val 28217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4" name="Block Arc 213">
            <a:extLst>
              <a:ext uri="{FF2B5EF4-FFF2-40B4-BE49-F238E27FC236}">
                <a16:creationId xmlns:a16="http://schemas.microsoft.com/office/drawing/2014/main" id="{9BB00DD6-C4C4-7348-AD3E-28EAE4D8492B}"/>
              </a:ext>
            </a:extLst>
          </p:cNvPr>
          <p:cNvSpPr/>
          <p:nvPr/>
        </p:nvSpPr>
        <p:spPr>
          <a:xfrm rot="5400000" flipH="1">
            <a:off x="6345599" y="2763568"/>
            <a:ext cx="2800409" cy="2204310"/>
          </a:xfrm>
          <a:prstGeom prst="blockArc">
            <a:avLst>
              <a:gd name="adj1" fmla="val 10800000"/>
              <a:gd name="adj2" fmla="val 1572"/>
              <a:gd name="adj3" fmla="val 27649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19CB39D4-AD12-0B45-8E85-C9D1845FD3AE}"/>
              </a:ext>
            </a:extLst>
          </p:cNvPr>
          <p:cNvSpPr/>
          <p:nvPr/>
        </p:nvSpPr>
        <p:spPr>
          <a:xfrm>
            <a:off x="2114182" y="4676732"/>
            <a:ext cx="5733212" cy="6041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B5CF508-9F97-7344-A588-8737134FC758}"/>
              </a:ext>
            </a:extLst>
          </p:cNvPr>
          <p:cNvSpPr/>
          <p:nvPr/>
        </p:nvSpPr>
        <p:spPr>
          <a:xfrm>
            <a:off x="1953674" y="2476535"/>
            <a:ext cx="5854586" cy="59273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riangle 45">
            <a:extLst>
              <a:ext uri="{FF2B5EF4-FFF2-40B4-BE49-F238E27FC236}">
                <a16:creationId xmlns:a16="http://schemas.microsoft.com/office/drawing/2014/main" id="{B85D31BE-9BE0-3341-86C3-0BFD563EAA1B}"/>
              </a:ext>
            </a:extLst>
          </p:cNvPr>
          <p:cNvSpPr/>
          <p:nvPr/>
        </p:nvSpPr>
        <p:spPr>
          <a:xfrm rot="16200000">
            <a:off x="1162859" y="2426964"/>
            <a:ext cx="938427" cy="735967"/>
          </a:xfrm>
          <a:prstGeom prst="triangle">
            <a:avLst>
              <a:gd name="adj" fmla="val 4536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8000">
                <a:schemeClr val="accent1">
                  <a:lumMod val="45000"/>
                  <a:lumOff val="55000"/>
                </a:schemeClr>
              </a:gs>
              <a:gs pos="39000">
                <a:schemeClr val="accent1">
                  <a:lumMod val="45000"/>
                  <a:lumOff val="55000"/>
                </a:schemeClr>
              </a:gs>
              <a:gs pos="84000">
                <a:srgbClr val="00206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93BC23B-8CB0-4DB8-BC4D-E0CC5B867E8E}"/>
              </a:ext>
            </a:extLst>
          </p:cNvPr>
          <p:cNvGrpSpPr/>
          <p:nvPr/>
        </p:nvGrpSpPr>
        <p:grpSpPr>
          <a:xfrm>
            <a:off x="7436229" y="10846786"/>
            <a:ext cx="1214980" cy="1304869"/>
            <a:chOff x="1246493" y="8678580"/>
            <a:chExt cx="1214980" cy="1304869"/>
          </a:xfrm>
        </p:grpSpPr>
        <p:sp>
          <p:nvSpPr>
            <p:cNvPr id="224" name="Oval 223">
              <a:extLst>
                <a:ext uri="{FF2B5EF4-FFF2-40B4-BE49-F238E27FC236}">
                  <a16:creationId xmlns:a16="http://schemas.microsoft.com/office/drawing/2014/main" id="{ACF0C630-75E2-F848-B9E5-7E5905E2C993}"/>
                </a:ext>
              </a:extLst>
            </p:cNvPr>
            <p:cNvSpPr/>
            <p:nvPr/>
          </p:nvSpPr>
          <p:spPr>
            <a:xfrm>
              <a:off x="1246493" y="8678580"/>
              <a:ext cx="1214980" cy="130486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37258FC4-E633-1F40-B961-0AFD7DEF4AD4}"/>
                </a:ext>
              </a:extLst>
            </p:cNvPr>
            <p:cNvSpPr/>
            <p:nvPr/>
          </p:nvSpPr>
          <p:spPr>
            <a:xfrm>
              <a:off x="1457006" y="8850995"/>
              <a:ext cx="770615" cy="9033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42C74E4-6C67-AB42-B00E-14010A9DAB4A}"/>
                </a:ext>
              </a:extLst>
            </p:cNvPr>
            <p:cNvSpPr txBox="1"/>
            <p:nvPr/>
          </p:nvSpPr>
          <p:spPr>
            <a:xfrm>
              <a:off x="1443295" y="9049039"/>
              <a:ext cx="8410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NEA</a:t>
              </a:r>
            </a:p>
          </p:txBody>
        </p:sp>
      </p:grpSp>
      <p:sp>
        <p:nvSpPr>
          <p:cNvPr id="230" name="Oval 229">
            <a:extLst>
              <a:ext uri="{FF2B5EF4-FFF2-40B4-BE49-F238E27FC236}">
                <a16:creationId xmlns:a16="http://schemas.microsoft.com/office/drawing/2014/main" id="{67D857C8-6DBF-1441-BED6-4FF1EB531C36}"/>
              </a:ext>
            </a:extLst>
          </p:cNvPr>
          <p:cNvSpPr/>
          <p:nvPr/>
        </p:nvSpPr>
        <p:spPr>
          <a:xfrm>
            <a:off x="7085331" y="15136909"/>
            <a:ext cx="1214980" cy="130486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FA468CC4-DA3D-D04C-A0F3-908B66B1ED58}"/>
              </a:ext>
            </a:extLst>
          </p:cNvPr>
          <p:cNvSpPr/>
          <p:nvPr/>
        </p:nvSpPr>
        <p:spPr>
          <a:xfrm>
            <a:off x="7276162" y="15336268"/>
            <a:ext cx="841075" cy="903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347F049-5853-0C49-B90B-3270038CAC6A}"/>
              </a:ext>
            </a:extLst>
          </p:cNvPr>
          <p:cNvCxnSpPr>
            <a:cxnSpLocks/>
          </p:cNvCxnSpPr>
          <p:nvPr/>
        </p:nvCxnSpPr>
        <p:spPr>
          <a:xfrm>
            <a:off x="6118073" y="15105223"/>
            <a:ext cx="0" cy="51012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432DE9D9-B0B5-F742-8942-7B37AAB3C019}"/>
              </a:ext>
            </a:extLst>
          </p:cNvPr>
          <p:cNvCxnSpPr>
            <a:cxnSpLocks/>
          </p:cNvCxnSpPr>
          <p:nvPr/>
        </p:nvCxnSpPr>
        <p:spPr>
          <a:xfrm flipV="1">
            <a:off x="6326070" y="16046236"/>
            <a:ext cx="270" cy="65334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ED5654B3-6730-9743-8B5B-BB63078882F5}"/>
              </a:ext>
            </a:extLst>
          </p:cNvPr>
          <p:cNvCxnSpPr>
            <a:cxnSpLocks/>
          </p:cNvCxnSpPr>
          <p:nvPr/>
        </p:nvCxnSpPr>
        <p:spPr>
          <a:xfrm>
            <a:off x="5270781" y="15218434"/>
            <a:ext cx="1" cy="41624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00E6D38E-3F60-8646-B0C0-1F4A34240498}"/>
              </a:ext>
            </a:extLst>
          </p:cNvPr>
          <p:cNvCxnSpPr>
            <a:cxnSpLocks/>
          </p:cNvCxnSpPr>
          <p:nvPr/>
        </p:nvCxnSpPr>
        <p:spPr>
          <a:xfrm>
            <a:off x="4372888" y="15106493"/>
            <a:ext cx="7784" cy="52969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79CABD94-8106-F04E-93C4-2DBA3B817C6C}"/>
              </a:ext>
            </a:extLst>
          </p:cNvPr>
          <p:cNvCxnSpPr>
            <a:cxnSpLocks/>
          </p:cNvCxnSpPr>
          <p:nvPr/>
        </p:nvCxnSpPr>
        <p:spPr>
          <a:xfrm>
            <a:off x="2088181" y="8795342"/>
            <a:ext cx="0" cy="283825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206BE152-910A-2843-A2AB-7EEE1AB8E0D0}"/>
              </a:ext>
            </a:extLst>
          </p:cNvPr>
          <p:cNvCxnSpPr>
            <a:cxnSpLocks/>
          </p:cNvCxnSpPr>
          <p:nvPr/>
        </p:nvCxnSpPr>
        <p:spPr>
          <a:xfrm flipV="1">
            <a:off x="4119017" y="16083512"/>
            <a:ext cx="0" cy="468276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7" name="Straight Connector 396">
            <a:extLst>
              <a:ext uri="{FF2B5EF4-FFF2-40B4-BE49-F238E27FC236}">
                <a16:creationId xmlns:a16="http://schemas.microsoft.com/office/drawing/2014/main" id="{F70F3003-89B2-7F44-9499-10B368800312}"/>
              </a:ext>
            </a:extLst>
          </p:cNvPr>
          <p:cNvCxnSpPr>
            <a:cxnSpLocks/>
          </p:cNvCxnSpPr>
          <p:nvPr/>
        </p:nvCxnSpPr>
        <p:spPr>
          <a:xfrm flipH="1">
            <a:off x="5395807" y="2339762"/>
            <a:ext cx="1" cy="47519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554B049-F74B-48F1-A036-FC00BC393C00}"/>
              </a:ext>
            </a:extLst>
          </p:cNvPr>
          <p:cNvSpPr txBox="1"/>
          <p:nvPr/>
        </p:nvSpPr>
        <p:spPr>
          <a:xfrm>
            <a:off x="2518703" y="65830"/>
            <a:ext cx="4421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haroni" panose="020B0604020202020204" pitchFamily="2" charset="-79"/>
                <a:cs typeface="Aharoni" panose="020B0604020202020204" pitchFamily="2" charset="-79"/>
              </a:rPr>
              <a:t>PE KS</a:t>
            </a:r>
            <a:r>
              <a:rPr lang="en-GB" sz="4000" dirty="0">
                <a:latin typeface="Aharoni" panose="020B0604020202020204" pitchFamily="2" charset="-79"/>
                <a:cs typeface="Aharoni" panose="020B0604020202020204" pitchFamily="2" charset="-79"/>
              </a:rPr>
              <a:t>5</a:t>
            </a:r>
            <a:r>
              <a:rPr lang="en-GB" sz="2800" dirty="0">
                <a:latin typeface="Aharoni" panose="020B0604020202020204" pitchFamily="2" charset="-79"/>
                <a:cs typeface="Aharoni" panose="020B0604020202020204" pitchFamily="2" charset="-79"/>
              </a:rPr>
              <a:t> Learning Journey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87A07DE-C984-5043-ABB4-D3D967D43357}"/>
              </a:ext>
            </a:extLst>
          </p:cNvPr>
          <p:cNvSpPr txBox="1"/>
          <p:nvPr/>
        </p:nvSpPr>
        <p:spPr>
          <a:xfrm>
            <a:off x="7276162" y="15427965"/>
            <a:ext cx="841074" cy="827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12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BE9DFE9-D2AE-C14C-AB63-41C6DF192559}"/>
              </a:ext>
            </a:extLst>
          </p:cNvPr>
          <p:cNvSpPr txBox="1"/>
          <p:nvPr/>
        </p:nvSpPr>
        <p:spPr>
          <a:xfrm>
            <a:off x="7265978" y="15400770"/>
            <a:ext cx="84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YEAR</a:t>
            </a:r>
          </a:p>
        </p:txBody>
      </p:sp>
      <p:cxnSp>
        <p:nvCxnSpPr>
          <p:cNvPr id="416" name="Straight Connector 415">
            <a:extLst>
              <a:ext uri="{FF2B5EF4-FFF2-40B4-BE49-F238E27FC236}">
                <a16:creationId xmlns:a16="http://schemas.microsoft.com/office/drawing/2014/main" id="{AF52F4AD-7FD7-46EA-8CF6-709D7AEBBF7E}"/>
              </a:ext>
            </a:extLst>
          </p:cNvPr>
          <p:cNvCxnSpPr>
            <a:cxnSpLocks/>
          </p:cNvCxnSpPr>
          <p:nvPr/>
        </p:nvCxnSpPr>
        <p:spPr>
          <a:xfrm flipH="1">
            <a:off x="1225976" y="14874444"/>
            <a:ext cx="379128" cy="356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2" name="Straight Connector 471">
            <a:extLst>
              <a:ext uri="{FF2B5EF4-FFF2-40B4-BE49-F238E27FC236}">
                <a16:creationId xmlns:a16="http://schemas.microsoft.com/office/drawing/2014/main" id="{62ABF8E8-F9DE-460A-98CD-549E4EA7B3A6}"/>
              </a:ext>
            </a:extLst>
          </p:cNvPr>
          <p:cNvCxnSpPr>
            <a:cxnSpLocks/>
          </p:cNvCxnSpPr>
          <p:nvPr/>
        </p:nvCxnSpPr>
        <p:spPr>
          <a:xfrm flipV="1">
            <a:off x="3088486" y="13855303"/>
            <a:ext cx="0" cy="212165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1" name="Straight Connector 480">
            <a:extLst>
              <a:ext uri="{FF2B5EF4-FFF2-40B4-BE49-F238E27FC236}">
                <a16:creationId xmlns:a16="http://schemas.microsoft.com/office/drawing/2014/main" id="{459D4038-7592-473C-B07D-B8BCF35F433B}"/>
              </a:ext>
            </a:extLst>
          </p:cNvPr>
          <p:cNvCxnSpPr>
            <a:cxnSpLocks/>
          </p:cNvCxnSpPr>
          <p:nvPr/>
        </p:nvCxnSpPr>
        <p:spPr>
          <a:xfrm>
            <a:off x="3920531" y="2361308"/>
            <a:ext cx="1" cy="411596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Straight Connector 503">
            <a:extLst>
              <a:ext uri="{FF2B5EF4-FFF2-40B4-BE49-F238E27FC236}">
                <a16:creationId xmlns:a16="http://schemas.microsoft.com/office/drawing/2014/main" id="{7E0896E7-7A54-49A3-9CF3-0F6077FC5A93}"/>
              </a:ext>
            </a:extLst>
          </p:cNvPr>
          <p:cNvCxnSpPr>
            <a:cxnSpLocks/>
          </p:cNvCxnSpPr>
          <p:nvPr/>
        </p:nvCxnSpPr>
        <p:spPr>
          <a:xfrm>
            <a:off x="5672753" y="13212205"/>
            <a:ext cx="0" cy="42517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Straight Connector 505">
            <a:extLst>
              <a:ext uri="{FF2B5EF4-FFF2-40B4-BE49-F238E27FC236}">
                <a16:creationId xmlns:a16="http://schemas.microsoft.com/office/drawing/2014/main" id="{849B89FE-810A-4085-9945-ED6A7870C5EA}"/>
              </a:ext>
            </a:extLst>
          </p:cNvPr>
          <p:cNvCxnSpPr>
            <a:cxnSpLocks/>
          </p:cNvCxnSpPr>
          <p:nvPr/>
        </p:nvCxnSpPr>
        <p:spPr>
          <a:xfrm flipH="1" flipV="1">
            <a:off x="5459375" y="13797169"/>
            <a:ext cx="6020" cy="41928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Straight Connector 599">
            <a:extLst>
              <a:ext uri="{FF2B5EF4-FFF2-40B4-BE49-F238E27FC236}">
                <a16:creationId xmlns:a16="http://schemas.microsoft.com/office/drawing/2014/main" id="{B6443DBE-18BC-4F8E-AB79-78F6C0DBA2DB}"/>
              </a:ext>
            </a:extLst>
          </p:cNvPr>
          <p:cNvCxnSpPr>
            <a:cxnSpLocks/>
          </p:cNvCxnSpPr>
          <p:nvPr/>
        </p:nvCxnSpPr>
        <p:spPr>
          <a:xfrm>
            <a:off x="6428304" y="8794218"/>
            <a:ext cx="7401" cy="460663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4" name="Straight Connector 603">
            <a:extLst>
              <a:ext uri="{FF2B5EF4-FFF2-40B4-BE49-F238E27FC236}">
                <a16:creationId xmlns:a16="http://schemas.microsoft.com/office/drawing/2014/main" id="{52614DFF-0EF6-4C6A-AD7D-9B4446A681E6}"/>
              </a:ext>
            </a:extLst>
          </p:cNvPr>
          <p:cNvCxnSpPr>
            <a:cxnSpLocks/>
          </p:cNvCxnSpPr>
          <p:nvPr/>
        </p:nvCxnSpPr>
        <p:spPr>
          <a:xfrm flipH="1">
            <a:off x="8729466" y="11887709"/>
            <a:ext cx="225307" cy="36991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Oval 219">
            <a:extLst>
              <a:ext uri="{FF2B5EF4-FFF2-40B4-BE49-F238E27FC236}">
                <a16:creationId xmlns:a16="http://schemas.microsoft.com/office/drawing/2014/main" id="{73B2E537-2E94-164D-A891-794C913A475F}"/>
              </a:ext>
            </a:extLst>
          </p:cNvPr>
          <p:cNvSpPr/>
          <p:nvPr/>
        </p:nvSpPr>
        <p:spPr>
          <a:xfrm>
            <a:off x="825743" y="9067382"/>
            <a:ext cx="1214980" cy="130486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6" name="Straight Connector 635">
            <a:extLst>
              <a:ext uri="{FF2B5EF4-FFF2-40B4-BE49-F238E27FC236}">
                <a16:creationId xmlns:a16="http://schemas.microsoft.com/office/drawing/2014/main" id="{E6C2D989-6BCF-44BD-A06B-C7FA92BCF323}"/>
              </a:ext>
            </a:extLst>
          </p:cNvPr>
          <p:cNvCxnSpPr>
            <a:cxnSpLocks/>
          </p:cNvCxnSpPr>
          <p:nvPr/>
        </p:nvCxnSpPr>
        <p:spPr>
          <a:xfrm flipV="1">
            <a:off x="6195803" y="9339244"/>
            <a:ext cx="0" cy="484045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8" name="Straight Connector 637">
            <a:extLst>
              <a:ext uri="{FF2B5EF4-FFF2-40B4-BE49-F238E27FC236}">
                <a16:creationId xmlns:a16="http://schemas.microsoft.com/office/drawing/2014/main" id="{7E040C18-2E53-40CA-BFAD-62C81655A485}"/>
              </a:ext>
            </a:extLst>
          </p:cNvPr>
          <p:cNvCxnSpPr>
            <a:cxnSpLocks/>
          </p:cNvCxnSpPr>
          <p:nvPr/>
        </p:nvCxnSpPr>
        <p:spPr>
          <a:xfrm flipV="1">
            <a:off x="3829838" y="11577752"/>
            <a:ext cx="9892" cy="369286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5" name="Straight Connector 644">
            <a:extLst>
              <a:ext uri="{FF2B5EF4-FFF2-40B4-BE49-F238E27FC236}">
                <a16:creationId xmlns:a16="http://schemas.microsoft.com/office/drawing/2014/main" id="{81857D51-45D0-4E67-BB75-FE7B36966985}"/>
              </a:ext>
            </a:extLst>
          </p:cNvPr>
          <p:cNvCxnSpPr>
            <a:cxnSpLocks/>
          </p:cNvCxnSpPr>
          <p:nvPr/>
        </p:nvCxnSpPr>
        <p:spPr>
          <a:xfrm flipV="1">
            <a:off x="4514568" y="2800217"/>
            <a:ext cx="0" cy="427276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3" name="Straight Connector 652">
            <a:extLst>
              <a:ext uri="{FF2B5EF4-FFF2-40B4-BE49-F238E27FC236}">
                <a16:creationId xmlns:a16="http://schemas.microsoft.com/office/drawing/2014/main" id="{B4B756DC-3C0D-4E23-B3CB-F7BC497B34CD}"/>
              </a:ext>
            </a:extLst>
          </p:cNvPr>
          <p:cNvCxnSpPr>
            <a:cxnSpLocks/>
          </p:cNvCxnSpPr>
          <p:nvPr/>
        </p:nvCxnSpPr>
        <p:spPr>
          <a:xfrm flipH="1" flipV="1">
            <a:off x="4573969" y="5038749"/>
            <a:ext cx="1" cy="38599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4" name="Straight Connector 653">
            <a:extLst>
              <a:ext uri="{FF2B5EF4-FFF2-40B4-BE49-F238E27FC236}">
                <a16:creationId xmlns:a16="http://schemas.microsoft.com/office/drawing/2014/main" id="{654912DF-DC0F-40EA-BBF4-8EA8558311B9}"/>
              </a:ext>
            </a:extLst>
          </p:cNvPr>
          <p:cNvCxnSpPr>
            <a:cxnSpLocks/>
          </p:cNvCxnSpPr>
          <p:nvPr/>
        </p:nvCxnSpPr>
        <p:spPr>
          <a:xfrm>
            <a:off x="1047140" y="5268820"/>
            <a:ext cx="416260" cy="702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0" name="Straight Connector 659">
            <a:extLst>
              <a:ext uri="{FF2B5EF4-FFF2-40B4-BE49-F238E27FC236}">
                <a16:creationId xmlns:a16="http://schemas.microsoft.com/office/drawing/2014/main" id="{4E50602A-F6B8-4E11-B6D2-F50AB4361A08}"/>
              </a:ext>
            </a:extLst>
          </p:cNvPr>
          <p:cNvCxnSpPr>
            <a:cxnSpLocks/>
          </p:cNvCxnSpPr>
          <p:nvPr/>
        </p:nvCxnSpPr>
        <p:spPr>
          <a:xfrm flipH="1" flipV="1">
            <a:off x="6069998" y="2701323"/>
            <a:ext cx="5092" cy="47981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6" name="Straight Connector 695">
            <a:extLst>
              <a:ext uri="{FF2B5EF4-FFF2-40B4-BE49-F238E27FC236}">
                <a16:creationId xmlns:a16="http://schemas.microsoft.com/office/drawing/2014/main" id="{6D349082-5151-478A-B7D7-CA40F33C8B63}"/>
              </a:ext>
            </a:extLst>
          </p:cNvPr>
          <p:cNvCxnSpPr>
            <a:cxnSpLocks/>
          </p:cNvCxnSpPr>
          <p:nvPr/>
        </p:nvCxnSpPr>
        <p:spPr>
          <a:xfrm>
            <a:off x="5050208" y="6577075"/>
            <a:ext cx="4789" cy="37109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7" name="Straight Connector 696">
            <a:extLst>
              <a:ext uri="{FF2B5EF4-FFF2-40B4-BE49-F238E27FC236}">
                <a16:creationId xmlns:a16="http://schemas.microsoft.com/office/drawing/2014/main" id="{A054A87E-1802-4456-87F2-C253690ACA74}"/>
              </a:ext>
            </a:extLst>
          </p:cNvPr>
          <p:cNvCxnSpPr>
            <a:cxnSpLocks/>
          </p:cNvCxnSpPr>
          <p:nvPr/>
        </p:nvCxnSpPr>
        <p:spPr>
          <a:xfrm flipV="1">
            <a:off x="5605008" y="7263715"/>
            <a:ext cx="0" cy="35081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8" name="Picture 707" descr="A close up of a logo&#10;&#10;Description automatically generated">
            <a:extLst>
              <a:ext uri="{FF2B5EF4-FFF2-40B4-BE49-F238E27FC236}">
                <a16:creationId xmlns:a16="http://schemas.microsoft.com/office/drawing/2014/main" id="{1FDB4158-C97B-485A-9493-41C7BA2E0D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78"/>
          <a:stretch/>
        </p:blipFill>
        <p:spPr>
          <a:xfrm>
            <a:off x="378785" y="2408984"/>
            <a:ext cx="897044" cy="7312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11434" y="14914462"/>
            <a:ext cx="16437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Movement types</a:t>
            </a:r>
          </a:p>
        </p:txBody>
      </p:sp>
      <p:sp>
        <p:nvSpPr>
          <p:cNvPr id="302" name="TextBox 301"/>
          <p:cNvSpPr txBox="1"/>
          <p:nvPr/>
        </p:nvSpPr>
        <p:spPr>
          <a:xfrm>
            <a:off x="5530189" y="16689248"/>
            <a:ext cx="16437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Types of muscular contraction</a:t>
            </a:r>
          </a:p>
        </p:txBody>
      </p:sp>
      <p:sp>
        <p:nvSpPr>
          <p:cNvPr id="303" name="TextBox 302"/>
          <p:cNvSpPr txBox="1"/>
          <p:nvPr/>
        </p:nvSpPr>
        <p:spPr>
          <a:xfrm>
            <a:off x="4136763" y="15021952"/>
            <a:ext cx="21709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Agonists</a:t>
            </a:r>
          </a:p>
        </p:txBody>
      </p:sp>
      <p:sp>
        <p:nvSpPr>
          <p:cNvPr id="267" name="TextBox 266"/>
          <p:cNvSpPr txBox="1"/>
          <p:nvPr/>
        </p:nvSpPr>
        <p:spPr>
          <a:xfrm>
            <a:off x="3594332" y="14845235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Planes and axes</a:t>
            </a:r>
          </a:p>
        </p:txBody>
      </p:sp>
      <p:sp>
        <p:nvSpPr>
          <p:cNvPr id="268" name="TextBox 267"/>
          <p:cNvSpPr txBox="1"/>
          <p:nvPr/>
        </p:nvSpPr>
        <p:spPr>
          <a:xfrm>
            <a:off x="3357068" y="16663253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Articulating bones</a:t>
            </a:r>
          </a:p>
        </p:txBody>
      </p:sp>
      <p:sp>
        <p:nvSpPr>
          <p:cNvPr id="269" name="TextBox 268"/>
          <p:cNvSpPr txBox="1"/>
          <p:nvPr/>
        </p:nvSpPr>
        <p:spPr>
          <a:xfrm>
            <a:off x="1312351" y="8591045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Levers</a:t>
            </a:r>
          </a:p>
        </p:txBody>
      </p:sp>
      <p:sp>
        <p:nvSpPr>
          <p:cNvPr id="271" name="TextBox 270"/>
          <p:cNvSpPr txBox="1"/>
          <p:nvPr/>
        </p:nvSpPr>
        <p:spPr>
          <a:xfrm>
            <a:off x="2621271" y="14926766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Cardiac conduction system</a:t>
            </a:r>
          </a:p>
        </p:txBody>
      </p:sp>
      <p:sp>
        <p:nvSpPr>
          <p:cNvPr id="272" name="TextBox 271"/>
          <p:cNvSpPr txBox="1"/>
          <p:nvPr/>
        </p:nvSpPr>
        <p:spPr>
          <a:xfrm>
            <a:off x="1830166" y="14996118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Venous</a:t>
            </a:r>
          </a:p>
          <a:p>
            <a:pPr algn="ctr"/>
            <a:r>
              <a:rPr lang="en-GB" sz="800" dirty="0"/>
              <a:t>return</a:t>
            </a:r>
          </a:p>
        </p:txBody>
      </p:sp>
      <p:sp>
        <p:nvSpPr>
          <p:cNvPr id="273" name="TextBox 272"/>
          <p:cNvSpPr txBox="1"/>
          <p:nvPr/>
        </p:nvSpPr>
        <p:spPr>
          <a:xfrm>
            <a:off x="1635771" y="16284054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Neural control of heart</a:t>
            </a:r>
          </a:p>
        </p:txBody>
      </p:sp>
      <p:sp>
        <p:nvSpPr>
          <p:cNvPr id="275" name="TextBox 274"/>
          <p:cNvSpPr txBox="1"/>
          <p:nvPr/>
        </p:nvSpPr>
        <p:spPr>
          <a:xfrm>
            <a:off x="1332036" y="14111347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Gaseous exchange</a:t>
            </a:r>
          </a:p>
        </p:txBody>
      </p:sp>
      <p:sp>
        <p:nvSpPr>
          <p:cNvPr id="308" name="TextBox 307"/>
          <p:cNvSpPr txBox="1"/>
          <p:nvPr/>
        </p:nvSpPr>
        <p:spPr>
          <a:xfrm>
            <a:off x="2363597" y="14028223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Lung volumes and</a:t>
            </a:r>
          </a:p>
          <a:p>
            <a:pPr algn="ctr"/>
            <a:r>
              <a:rPr lang="en-GB" sz="800" dirty="0"/>
              <a:t>capacities</a:t>
            </a:r>
          </a:p>
        </p:txBody>
      </p:sp>
      <p:sp>
        <p:nvSpPr>
          <p:cNvPr id="309" name="TextBox 308"/>
          <p:cNvSpPr txBox="1"/>
          <p:nvPr/>
        </p:nvSpPr>
        <p:spPr>
          <a:xfrm>
            <a:off x="982678" y="12829948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Oxyhaemoglobin dissociation curve</a:t>
            </a:r>
          </a:p>
        </p:txBody>
      </p:sp>
      <p:sp>
        <p:nvSpPr>
          <p:cNvPr id="312" name="TextBox 311"/>
          <p:cNvSpPr txBox="1"/>
          <p:nvPr/>
        </p:nvSpPr>
        <p:spPr>
          <a:xfrm>
            <a:off x="2715995" y="13028514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Control of respiration</a:t>
            </a:r>
          </a:p>
        </p:txBody>
      </p:sp>
      <p:sp>
        <p:nvSpPr>
          <p:cNvPr id="314" name="TextBox 313"/>
          <p:cNvSpPr txBox="1"/>
          <p:nvPr/>
        </p:nvSpPr>
        <p:spPr>
          <a:xfrm>
            <a:off x="4740442" y="14197088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Motor units</a:t>
            </a:r>
          </a:p>
        </p:txBody>
      </p:sp>
      <p:sp>
        <p:nvSpPr>
          <p:cNvPr id="315" name="TextBox 314"/>
          <p:cNvSpPr txBox="1"/>
          <p:nvPr/>
        </p:nvSpPr>
        <p:spPr>
          <a:xfrm>
            <a:off x="4911806" y="12895445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Muscle fibres </a:t>
            </a:r>
          </a:p>
          <a:p>
            <a:pPr algn="ctr"/>
            <a:r>
              <a:rPr lang="en-GB" sz="800" dirty="0"/>
              <a:t>types</a:t>
            </a:r>
          </a:p>
        </p:txBody>
      </p:sp>
      <p:sp>
        <p:nvSpPr>
          <p:cNvPr id="318" name="TextBox 317"/>
          <p:cNvSpPr txBox="1"/>
          <p:nvPr/>
        </p:nvSpPr>
        <p:spPr>
          <a:xfrm>
            <a:off x="6859293" y="14054868"/>
            <a:ext cx="8133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PNF</a:t>
            </a:r>
          </a:p>
        </p:txBody>
      </p:sp>
      <p:sp>
        <p:nvSpPr>
          <p:cNvPr id="200" name="TextBox 199"/>
          <p:cNvSpPr txBox="1"/>
          <p:nvPr/>
        </p:nvSpPr>
        <p:spPr>
          <a:xfrm>
            <a:off x="8815247" y="11450640"/>
            <a:ext cx="70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Audio-visual evidence for</a:t>
            </a:r>
          </a:p>
          <a:p>
            <a:pPr algn="ctr"/>
            <a:r>
              <a:rPr lang="en-GB" sz="800" dirty="0"/>
              <a:t>Practical activity (AA1, AA2, AA3)</a:t>
            </a:r>
          </a:p>
        </p:txBody>
      </p:sp>
      <p:sp>
        <p:nvSpPr>
          <p:cNvPr id="246" name="TextBox 245"/>
          <p:cNvSpPr txBox="1"/>
          <p:nvPr/>
        </p:nvSpPr>
        <p:spPr>
          <a:xfrm>
            <a:off x="4451960" y="11912959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ATP-PC system</a:t>
            </a:r>
          </a:p>
        </p:txBody>
      </p:sp>
      <p:sp>
        <p:nvSpPr>
          <p:cNvPr id="257" name="TextBox 256"/>
          <p:cNvSpPr txBox="1"/>
          <p:nvPr/>
        </p:nvSpPr>
        <p:spPr>
          <a:xfrm>
            <a:off x="1281632" y="11857197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Energy</a:t>
            </a:r>
          </a:p>
          <a:p>
            <a:pPr algn="ctr"/>
            <a:r>
              <a:rPr lang="en-GB" sz="800" dirty="0"/>
              <a:t>Continuum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6D9D6D2E-C49B-4AA6-8E2C-CE7E224771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76" y="298318"/>
            <a:ext cx="914789" cy="946806"/>
          </a:xfrm>
          <a:prstGeom prst="rect">
            <a:avLst/>
          </a:prstGeom>
        </p:spPr>
      </p:pic>
      <p:sp>
        <p:nvSpPr>
          <p:cNvPr id="254" name="TextBox 253">
            <a:extLst>
              <a:ext uri="{FF2B5EF4-FFF2-40B4-BE49-F238E27FC236}">
                <a16:creationId xmlns:a16="http://schemas.microsoft.com/office/drawing/2014/main" id="{E6DE536B-7C1D-4899-9A83-28F8C38B5AD5}"/>
              </a:ext>
            </a:extLst>
          </p:cNvPr>
          <p:cNvSpPr txBox="1"/>
          <p:nvPr/>
        </p:nvSpPr>
        <p:spPr>
          <a:xfrm>
            <a:off x="-30663" y="14914462"/>
            <a:ext cx="1067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Cardiovascular response </a:t>
            </a:r>
          </a:p>
          <a:p>
            <a:pPr algn="ctr"/>
            <a:r>
              <a:rPr lang="en-GB" sz="800" dirty="0"/>
              <a:t>to</a:t>
            </a:r>
          </a:p>
          <a:p>
            <a:pPr algn="ctr"/>
            <a:r>
              <a:rPr lang="en-GB" sz="800" dirty="0"/>
              <a:t>Exercise 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FE7258B2-371C-4277-9891-C025C26BEAC8}"/>
              </a:ext>
            </a:extLst>
          </p:cNvPr>
          <p:cNvSpPr txBox="1"/>
          <p:nvPr/>
        </p:nvSpPr>
        <p:spPr>
          <a:xfrm>
            <a:off x="1406963" y="14762447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Redistribution of blood</a:t>
            </a:r>
          </a:p>
        </p:txBody>
      </p:sp>
      <p:cxnSp>
        <p:nvCxnSpPr>
          <p:cNvPr id="276" name="Straight Connector 275">
            <a:extLst>
              <a:ext uri="{FF2B5EF4-FFF2-40B4-BE49-F238E27FC236}">
                <a16:creationId xmlns:a16="http://schemas.microsoft.com/office/drawing/2014/main" id="{CCA195D8-1601-49F7-9B17-6272CEE35D1E}"/>
              </a:ext>
            </a:extLst>
          </p:cNvPr>
          <p:cNvCxnSpPr>
            <a:cxnSpLocks/>
          </p:cNvCxnSpPr>
          <p:nvPr/>
        </p:nvCxnSpPr>
        <p:spPr>
          <a:xfrm flipH="1">
            <a:off x="3414279" y="15164023"/>
            <a:ext cx="9049" cy="71435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Straight Connector 326">
            <a:extLst>
              <a:ext uri="{FF2B5EF4-FFF2-40B4-BE49-F238E27FC236}">
                <a16:creationId xmlns:a16="http://schemas.microsoft.com/office/drawing/2014/main" id="{1B641854-4D8B-4962-A012-AE9982767808}"/>
              </a:ext>
            </a:extLst>
          </p:cNvPr>
          <p:cNvCxnSpPr>
            <a:cxnSpLocks/>
          </p:cNvCxnSpPr>
          <p:nvPr/>
        </p:nvCxnSpPr>
        <p:spPr>
          <a:xfrm>
            <a:off x="1744985" y="13144234"/>
            <a:ext cx="0" cy="56112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4" name="Straight Connector 333">
            <a:extLst>
              <a:ext uri="{FF2B5EF4-FFF2-40B4-BE49-F238E27FC236}">
                <a16:creationId xmlns:a16="http://schemas.microsoft.com/office/drawing/2014/main" id="{70DAEC5B-562F-411B-BB56-6D36AA4B316A}"/>
              </a:ext>
            </a:extLst>
          </p:cNvPr>
          <p:cNvCxnSpPr>
            <a:cxnSpLocks/>
          </p:cNvCxnSpPr>
          <p:nvPr/>
        </p:nvCxnSpPr>
        <p:spPr>
          <a:xfrm flipV="1">
            <a:off x="7243068" y="13909141"/>
            <a:ext cx="1" cy="18400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6" name="Straight Connector 335">
            <a:extLst>
              <a:ext uri="{FF2B5EF4-FFF2-40B4-BE49-F238E27FC236}">
                <a16:creationId xmlns:a16="http://schemas.microsoft.com/office/drawing/2014/main" id="{2743FEBF-1DC7-46B5-888A-1A5FDE6F64AA}"/>
              </a:ext>
            </a:extLst>
          </p:cNvPr>
          <p:cNvCxnSpPr>
            <a:cxnSpLocks/>
          </p:cNvCxnSpPr>
          <p:nvPr/>
        </p:nvCxnSpPr>
        <p:spPr>
          <a:xfrm>
            <a:off x="4899183" y="4562535"/>
            <a:ext cx="0" cy="38076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0" name="TextBox 339">
            <a:extLst>
              <a:ext uri="{FF2B5EF4-FFF2-40B4-BE49-F238E27FC236}">
                <a16:creationId xmlns:a16="http://schemas.microsoft.com/office/drawing/2014/main" id="{FF229CD1-39C4-472E-A41E-9A4C68C7E765}"/>
              </a:ext>
            </a:extLst>
          </p:cNvPr>
          <p:cNvSpPr txBox="1"/>
          <p:nvPr/>
        </p:nvSpPr>
        <p:spPr>
          <a:xfrm>
            <a:off x="6341501" y="4257754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Warm-up/cool down</a:t>
            </a:r>
          </a:p>
        </p:txBody>
      </p:sp>
      <p:cxnSp>
        <p:nvCxnSpPr>
          <p:cNvPr id="341" name="Straight Connector 340">
            <a:extLst>
              <a:ext uri="{FF2B5EF4-FFF2-40B4-BE49-F238E27FC236}">
                <a16:creationId xmlns:a16="http://schemas.microsoft.com/office/drawing/2014/main" id="{755BAB71-5D01-433C-955B-B9CA283030E1}"/>
              </a:ext>
            </a:extLst>
          </p:cNvPr>
          <p:cNvCxnSpPr>
            <a:cxnSpLocks/>
          </p:cNvCxnSpPr>
          <p:nvPr/>
        </p:nvCxnSpPr>
        <p:spPr>
          <a:xfrm>
            <a:off x="3404838" y="13215039"/>
            <a:ext cx="150" cy="33532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Straight Connector 344">
            <a:extLst>
              <a:ext uri="{FF2B5EF4-FFF2-40B4-BE49-F238E27FC236}">
                <a16:creationId xmlns:a16="http://schemas.microsoft.com/office/drawing/2014/main" id="{813F60D9-181F-4A3F-8E49-991482CC87C3}"/>
              </a:ext>
            </a:extLst>
          </p:cNvPr>
          <p:cNvCxnSpPr>
            <a:cxnSpLocks/>
          </p:cNvCxnSpPr>
          <p:nvPr/>
        </p:nvCxnSpPr>
        <p:spPr>
          <a:xfrm flipH="1" flipV="1">
            <a:off x="2028904" y="13777154"/>
            <a:ext cx="6652" cy="380113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Straight Connector 345">
            <a:extLst>
              <a:ext uri="{FF2B5EF4-FFF2-40B4-BE49-F238E27FC236}">
                <a16:creationId xmlns:a16="http://schemas.microsoft.com/office/drawing/2014/main" id="{E1426620-8A05-4399-BB65-BAA6F642297C}"/>
              </a:ext>
            </a:extLst>
          </p:cNvPr>
          <p:cNvCxnSpPr>
            <a:cxnSpLocks/>
          </p:cNvCxnSpPr>
          <p:nvPr/>
        </p:nvCxnSpPr>
        <p:spPr>
          <a:xfrm>
            <a:off x="732098" y="15243532"/>
            <a:ext cx="475150" cy="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Straight Connector 346">
            <a:extLst>
              <a:ext uri="{FF2B5EF4-FFF2-40B4-BE49-F238E27FC236}">
                <a16:creationId xmlns:a16="http://schemas.microsoft.com/office/drawing/2014/main" id="{AD009054-5274-41EC-B934-9FD3152AD655}"/>
              </a:ext>
            </a:extLst>
          </p:cNvPr>
          <p:cNvCxnSpPr>
            <a:cxnSpLocks/>
          </p:cNvCxnSpPr>
          <p:nvPr/>
        </p:nvCxnSpPr>
        <p:spPr>
          <a:xfrm flipH="1" flipV="1">
            <a:off x="2421971" y="15939141"/>
            <a:ext cx="1673" cy="35450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8" name="Straight Connector 347">
            <a:extLst>
              <a:ext uri="{FF2B5EF4-FFF2-40B4-BE49-F238E27FC236}">
                <a16:creationId xmlns:a16="http://schemas.microsoft.com/office/drawing/2014/main" id="{21AFB000-2ECC-42D4-A093-2158D6BB30E5}"/>
              </a:ext>
            </a:extLst>
          </p:cNvPr>
          <p:cNvCxnSpPr>
            <a:cxnSpLocks/>
          </p:cNvCxnSpPr>
          <p:nvPr/>
        </p:nvCxnSpPr>
        <p:spPr>
          <a:xfrm>
            <a:off x="2592116" y="15318340"/>
            <a:ext cx="0" cy="33712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4" name="TextBox 363">
            <a:extLst>
              <a:ext uri="{FF2B5EF4-FFF2-40B4-BE49-F238E27FC236}">
                <a16:creationId xmlns:a16="http://schemas.microsoft.com/office/drawing/2014/main" id="{0E188A44-5F0A-4399-8AD9-BEB47AF77344}"/>
              </a:ext>
            </a:extLst>
          </p:cNvPr>
          <p:cNvSpPr txBox="1"/>
          <p:nvPr/>
        </p:nvSpPr>
        <p:spPr>
          <a:xfrm>
            <a:off x="4671905" y="10772994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ATP</a:t>
            </a:r>
          </a:p>
        </p:txBody>
      </p: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9F9D6D94-45D5-485E-B50D-5315F671CC77}"/>
              </a:ext>
            </a:extLst>
          </p:cNvPr>
          <p:cNvCxnSpPr>
            <a:cxnSpLocks/>
          </p:cNvCxnSpPr>
          <p:nvPr/>
        </p:nvCxnSpPr>
        <p:spPr>
          <a:xfrm>
            <a:off x="5433855" y="10977758"/>
            <a:ext cx="0" cy="35889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Connector 300">
            <a:extLst>
              <a:ext uri="{FF2B5EF4-FFF2-40B4-BE49-F238E27FC236}">
                <a16:creationId xmlns:a16="http://schemas.microsoft.com/office/drawing/2014/main" id="{30CEEE56-0C8E-4682-9942-6A243E15898D}"/>
              </a:ext>
            </a:extLst>
          </p:cNvPr>
          <p:cNvCxnSpPr>
            <a:cxnSpLocks/>
          </p:cNvCxnSpPr>
          <p:nvPr/>
        </p:nvCxnSpPr>
        <p:spPr>
          <a:xfrm flipV="1">
            <a:off x="5190487" y="11526859"/>
            <a:ext cx="0" cy="41359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" name="TextBox 303">
            <a:extLst>
              <a:ext uri="{FF2B5EF4-FFF2-40B4-BE49-F238E27FC236}">
                <a16:creationId xmlns:a16="http://schemas.microsoft.com/office/drawing/2014/main" id="{9AEC565C-D4EA-42BB-964C-3A69E3CC0061}"/>
              </a:ext>
            </a:extLst>
          </p:cNvPr>
          <p:cNvSpPr txBox="1"/>
          <p:nvPr/>
        </p:nvSpPr>
        <p:spPr>
          <a:xfrm>
            <a:off x="138152" y="11405566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Measuring energy </a:t>
            </a:r>
          </a:p>
          <a:p>
            <a:pPr algn="ctr"/>
            <a:r>
              <a:rPr lang="en-GB" sz="800" dirty="0"/>
              <a:t>expenditure</a:t>
            </a:r>
          </a:p>
        </p:txBody>
      </p:sp>
      <p:cxnSp>
        <p:nvCxnSpPr>
          <p:cNvPr id="310" name="Straight Connector 309">
            <a:extLst>
              <a:ext uri="{FF2B5EF4-FFF2-40B4-BE49-F238E27FC236}">
                <a16:creationId xmlns:a16="http://schemas.microsoft.com/office/drawing/2014/main" id="{8E876611-78A9-4886-A285-3D993C9BAA8B}"/>
              </a:ext>
            </a:extLst>
          </p:cNvPr>
          <p:cNvCxnSpPr>
            <a:cxnSpLocks/>
          </p:cNvCxnSpPr>
          <p:nvPr/>
        </p:nvCxnSpPr>
        <p:spPr>
          <a:xfrm>
            <a:off x="4298753" y="11024499"/>
            <a:ext cx="0" cy="35889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" name="TextBox 319">
            <a:extLst>
              <a:ext uri="{FF2B5EF4-FFF2-40B4-BE49-F238E27FC236}">
                <a16:creationId xmlns:a16="http://schemas.microsoft.com/office/drawing/2014/main" id="{FC18F19C-51D2-41CB-8968-AB7D1474727D}"/>
              </a:ext>
            </a:extLst>
          </p:cNvPr>
          <p:cNvSpPr txBox="1"/>
          <p:nvPr/>
        </p:nvSpPr>
        <p:spPr>
          <a:xfrm>
            <a:off x="3553176" y="10588402"/>
            <a:ext cx="152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Anaerobic </a:t>
            </a:r>
          </a:p>
          <a:p>
            <a:pPr algn="ctr"/>
            <a:r>
              <a:rPr lang="en-GB" sz="800" dirty="0"/>
              <a:t>glycolytic </a:t>
            </a:r>
          </a:p>
          <a:p>
            <a:pPr algn="ctr"/>
            <a:r>
              <a:rPr lang="en-GB" sz="800" dirty="0"/>
              <a:t>system</a:t>
            </a:r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89DA919B-47EF-459D-9262-E7C3293CB6F2}"/>
              </a:ext>
            </a:extLst>
          </p:cNvPr>
          <p:cNvSpPr txBox="1"/>
          <p:nvPr/>
        </p:nvSpPr>
        <p:spPr>
          <a:xfrm>
            <a:off x="3069798" y="11935266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VO2 Max</a:t>
            </a:r>
          </a:p>
        </p:txBody>
      </p:sp>
      <p:sp>
        <p:nvSpPr>
          <p:cNvPr id="343" name="TextBox 342">
            <a:extLst>
              <a:ext uri="{FF2B5EF4-FFF2-40B4-BE49-F238E27FC236}">
                <a16:creationId xmlns:a16="http://schemas.microsoft.com/office/drawing/2014/main" id="{F4C17C2C-A71A-4ACC-8F18-B53ACD1C0155}"/>
              </a:ext>
            </a:extLst>
          </p:cNvPr>
          <p:cNvSpPr txBox="1"/>
          <p:nvPr/>
        </p:nvSpPr>
        <p:spPr>
          <a:xfrm>
            <a:off x="5277658" y="3155715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Types of injury</a:t>
            </a:r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id="{A11929B2-79FF-4BFB-9112-859AF96AA0D8}"/>
              </a:ext>
            </a:extLst>
          </p:cNvPr>
          <p:cNvSpPr txBox="1"/>
          <p:nvPr/>
        </p:nvSpPr>
        <p:spPr>
          <a:xfrm>
            <a:off x="152964" y="10639204"/>
            <a:ext cx="771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Specialist training</a:t>
            </a:r>
          </a:p>
        </p:txBody>
      </p:sp>
      <p:sp>
        <p:nvSpPr>
          <p:cNvPr id="378" name="TextBox 377">
            <a:extLst>
              <a:ext uri="{FF2B5EF4-FFF2-40B4-BE49-F238E27FC236}">
                <a16:creationId xmlns:a16="http://schemas.microsoft.com/office/drawing/2014/main" id="{79752797-6490-4B84-A7C0-B6670A672992}"/>
              </a:ext>
            </a:extLst>
          </p:cNvPr>
          <p:cNvSpPr txBox="1"/>
          <p:nvPr/>
        </p:nvSpPr>
        <p:spPr>
          <a:xfrm>
            <a:off x="8359447" y="2873096"/>
            <a:ext cx="12691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Training </a:t>
            </a:r>
          </a:p>
          <a:p>
            <a:pPr algn="ctr"/>
            <a:r>
              <a:rPr lang="en-GB" sz="800" dirty="0"/>
              <a:t>methods</a:t>
            </a:r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75064EBC-0178-421A-8F96-F9E926A931E1}"/>
              </a:ext>
            </a:extLst>
          </p:cNvPr>
          <p:cNvSpPr txBox="1"/>
          <p:nvPr/>
        </p:nvSpPr>
        <p:spPr>
          <a:xfrm>
            <a:off x="6950206" y="3572271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Periodisation</a:t>
            </a:r>
          </a:p>
        </p:txBody>
      </p:sp>
      <p:sp>
        <p:nvSpPr>
          <p:cNvPr id="382" name="TextBox 381">
            <a:extLst>
              <a:ext uri="{FF2B5EF4-FFF2-40B4-BE49-F238E27FC236}">
                <a16:creationId xmlns:a16="http://schemas.microsoft.com/office/drawing/2014/main" id="{BB955649-D57E-4760-BBAA-65753347CAD3}"/>
              </a:ext>
            </a:extLst>
          </p:cNvPr>
          <p:cNvSpPr txBox="1"/>
          <p:nvPr/>
        </p:nvSpPr>
        <p:spPr>
          <a:xfrm>
            <a:off x="3829838" y="5416649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Nutrition</a:t>
            </a:r>
          </a:p>
        </p:txBody>
      </p:sp>
      <p:sp>
        <p:nvSpPr>
          <p:cNvPr id="395" name="TextBox 394">
            <a:extLst>
              <a:ext uri="{FF2B5EF4-FFF2-40B4-BE49-F238E27FC236}">
                <a16:creationId xmlns:a16="http://schemas.microsoft.com/office/drawing/2014/main" id="{EE2DCF48-094B-4C75-B0D6-E6316AFF3F59}"/>
              </a:ext>
            </a:extLst>
          </p:cNvPr>
          <p:cNvSpPr txBox="1"/>
          <p:nvPr/>
        </p:nvSpPr>
        <p:spPr>
          <a:xfrm>
            <a:off x="4145169" y="4353204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Supplements</a:t>
            </a:r>
          </a:p>
        </p:txBody>
      </p: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3D2337D2-E51E-437E-BBD1-CA8ACD89ABEB}"/>
              </a:ext>
            </a:extLst>
          </p:cNvPr>
          <p:cNvCxnSpPr>
            <a:cxnSpLocks/>
          </p:cNvCxnSpPr>
          <p:nvPr/>
        </p:nvCxnSpPr>
        <p:spPr>
          <a:xfrm flipV="1">
            <a:off x="2914743" y="9267579"/>
            <a:ext cx="0" cy="49720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3" name="TextBox 402">
            <a:extLst>
              <a:ext uri="{FF2B5EF4-FFF2-40B4-BE49-F238E27FC236}">
                <a16:creationId xmlns:a16="http://schemas.microsoft.com/office/drawing/2014/main" id="{74B9951C-F4F2-4121-8A88-D2031859430D}"/>
              </a:ext>
            </a:extLst>
          </p:cNvPr>
          <p:cNvSpPr txBox="1"/>
          <p:nvPr/>
        </p:nvSpPr>
        <p:spPr>
          <a:xfrm>
            <a:off x="2114179" y="9745173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Factors affecting stability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4999AFEC-1FB5-41E5-A7DB-CEA15722EE0C}"/>
              </a:ext>
            </a:extLst>
          </p:cNvPr>
          <p:cNvGrpSpPr/>
          <p:nvPr/>
        </p:nvGrpSpPr>
        <p:grpSpPr>
          <a:xfrm>
            <a:off x="3178048" y="719555"/>
            <a:ext cx="3164889" cy="1096134"/>
            <a:chOff x="1040231" y="151906"/>
            <a:chExt cx="3164889" cy="1096134"/>
          </a:xfrm>
        </p:grpSpPr>
        <p:sp>
          <p:nvSpPr>
            <p:cNvPr id="279" name="Rectangle 278">
              <a:extLst>
                <a:ext uri="{FF2B5EF4-FFF2-40B4-BE49-F238E27FC236}">
                  <a16:creationId xmlns:a16="http://schemas.microsoft.com/office/drawing/2014/main" id="{C00C08F0-B969-4BB9-9507-63E02A013589}"/>
                </a:ext>
              </a:extLst>
            </p:cNvPr>
            <p:cNvSpPr/>
            <p:nvPr/>
          </p:nvSpPr>
          <p:spPr>
            <a:xfrm>
              <a:off x="1566835" y="333702"/>
              <a:ext cx="2119238" cy="432724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94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55"/>
            </a:p>
          </p:txBody>
        </p:sp>
        <p:sp>
          <p:nvSpPr>
            <p:cNvPr id="323" name="TextBox 2">
              <a:extLst>
                <a:ext uri="{FF2B5EF4-FFF2-40B4-BE49-F238E27FC236}">
                  <a16:creationId xmlns:a16="http://schemas.microsoft.com/office/drawing/2014/main" id="{704C9253-08D0-45BC-85D8-3A7E064D8E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9495" y="340824"/>
              <a:ext cx="1967656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GB" altLang="en-US" sz="1050" dirty="0">
                  <a:solidFill>
                    <a:schemeClr val="bg1"/>
                  </a:solidFill>
                </a:rPr>
                <a:t>Anatomy &amp; Physiology, Exercise Physiology &amp; Biomechanics </a:t>
              </a:r>
            </a:p>
          </p:txBody>
        </p:sp>
        <p:sp>
          <p:nvSpPr>
            <p:cNvPr id="328" name="Triangle 45">
              <a:extLst>
                <a:ext uri="{FF2B5EF4-FFF2-40B4-BE49-F238E27FC236}">
                  <a16:creationId xmlns:a16="http://schemas.microsoft.com/office/drawing/2014/main" id="{E2DA635B-B541-4B2E-9C95-5A020CA6981B}"/>
                </a:ext>
              </a:extLst>
            </p:cNvPr>
            <p:cNvSpPr/>
            <p:nvPr/>
          </p:nvSpPr>
          <p:spPr>
            <a:xfrm rot="16200000">
              <a:off x="936600" y="255537"/>
              <a:ext cx="761512" cy="554250"/>
            </a:xfrm>
            <a:prstGeom prst="triangle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84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94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55" dirty="0"/>
            </a:p>
          </p:txBody>
        </p:sp>
        <p:sp>
          <p:nvSpPr>
            <p:cNvPr id="337" name="Triangle 45">
              <a:extLst>
                <a:ext uri="{FF2B5EF4-FFF2-40B4-BE49-F238E27FC236}">
                  <a16:creationId xmlns:a16="http://schemas.microsoft.com/office/drawing/2014/main" id="{73521765-49BC-4CE5-B4FC-B669898E71DB}"/>
                </a:ext>
              </a:extLst>
            </p:cNvPr>
            <p:cNvSpPr/>
            <p:nvPr/>
          </p:nvSpPr>
          <p:spPr>
            <a:xfrm rot="5400000">
              <a:off x="3538316" y="287583"/>
              <a:ext cx="802480" cy="531128"/>
            </a:xfrm>
            <a:prstGeom prst="triangl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38000">
                  <a:schemeClr val="accent1">
                    <a:lumMod val="45000"/>
                    <a:lumOff val="55000"/>
                  </a:schemeClr>
                </a:gs>
                <a:gs pos="39000">
                  <a:schemeClr val="accent1">
                    <a:lumMod val="45000"/>
                    <a:lumOff val="55000"/>
                  </a:schemeClr>
                </a:gs>
                <a:gs pos="84000">
                  <a:srgbClr val="00206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94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155" dirty="0"/>
            </a:p>
          </p:txBody>
        </p:sp>
        <p:sp>
          <p:nvSpPr>
            <p:cNvPr id="372" name="TextBox 439">
              <a:extLst>
                <a:ext uri="{FF2B5EF4-FFF2-40B4-BE49-F238E27FC236}">
                  <a16:creationId xmlns:a16="http://schemas.microsoft.com/office/drawing/2014/main" id="{F8EE428F-86D8-4797-82DB-1855254AB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3300167" y="610272"/>
              <a:ext cx="9985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GB" altLang="en-US" sz="1200" dirty="0">
                  <a:solidFill>
                    <a:schemeClr val="bg1"/>
                  </a:solidFill>
                </a:rPr>
                <a:t>Year 13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6FF0435-E32A-466A-8202-5918E83F21EF}"/>
              </a:ext>
            </a:extLst>
          </p:cNvPr>
          <p:cNvSpPr txBox="1"/>
          <p:nvPr/>
        </p:nvSpPr>
        <p:spPr>
          <a:xfrm>
            <a:off x="1875202" y="9121714"/>
            <a:ext cx="8757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>
                <a:solidFill>
                  <a:schemeClr val="bg1"/>
                </a:solidFill>
              </a:rPr>
              <a:t>Biomechanics</a:t>
            </a:r>
          </a:p>
        </p:txBody>
      </p:sp>
      <p:sp>
        <p:nvSpPr>
          <p:cNvPr id="342" name="TextBox 341">
            <a:extLst>
              <a:ext uri="{FF2B5EF4-FFF2-40B4-BE49-F238E27FC236}">
                <a16:creationId xmlns:a16="http://schemas.microsoft.com/office/drawing/2014/main" id="{E1F063C8-579E-4181-93D6-AE8435046222}"/>
              </a:ext>
            </a:extLst>
          </p:cNvPr>
          <p:cNvSpPr txBox="1"/>
          <p:nvPr/>
        </p:nvSpPr>
        <p:spPr>
          <a:xfrm>
            <a:off x="6412760" y="16155981"/>
            <a:ext cx="902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/>
              <a:t>Movement analysis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3800DAA-0DAF-417B-B825-3CF45767BBF9}"/>
              </a:ext>
            </a:extLst>
          </p:cNvPr>
          <p:cNvSpPr txBox="1"/>
          <p:nvPr/>
        </p:nvSpPr>
        <p:spPr>
          <a:xfrm>
            <a:off x="2944474" y="16199968"/>
            <a:ext cx="899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/>
              <a:t>Cardiovascular system</a:t>
            </a:r>
          </a:p>
        </p:txBody>
      </p:sp>
      <p:sp>
        <p:nvSpPr>
          <p:cNvPr id="376" name="TextBox 375">
            <a:extLst>
              <a:ext uri="{FF2B5EF4-FFF2-40B4-BE49-F238E27FC236}">
                <a16:creationId xmlns:a16="http://schemas.microsoft.com/office/drawing/2014/main" id="{1FD966E8-FE1B-4985-8D85-C64D300D7B58}"/>
              </a:ext>
            </a:extLst>
          </p:cNvPr>
          <p:cNvSpPr txBox="1"/>
          <p:nvPr/>
        </p:nvSpPr>
        <p:spPr>
          <a:xfrm>
            <a:off x="2211506" y="12999282"/>
            <a:ext cx="831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/>
              <a:t>Respiratory system</a:t>
            </a:r>
          </a:p>
        </p:txBody>
      </p:sp>
      <p:sp>
        <p:nvSpPr>
          <p:cNvPr id="380" name="TextBox 379">
            <a:extLst>
              <a:ext uri="{FF2B5EF4-FFF2-40B4-BE49-F238E27FC236}">
                <a16:creationId xmlns:a16="http://schemas.microsoft.com/office/drawing/2014/main" id="{B8BF7849-B00A-4A59-91C9-F794D1CE586E}"/>
              </a:ext>
            </a:extLst>
          </p:cNvPr>
          <p:cNvSpPr txBox="1"/>
          <p:nvPr/>
        </p:nvSpPr>
        <p:spPr>
          <a:xfrm>
            <a:off x="4447278" y="12910594"/>
            <a:ext cx="953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/>
              <a:t>Neuromuscular system</a:t>
            </a:r>
          </a:p>
        </p:txBody>
      </p:sp>
      <p:cxnSp>
        <p:nvCxnSpPr>
          <p:cNvPr id="392" name="Straight Connector 391">
            <a:extLst>
              <a:ext uri="{FF2B5EF4-FFF2-40B4-BE49-F238E27FC236}">
                <a16:creationId xmlns:a16="http://schemas.microsoft.com/office/drawing/2014/main" id="{22E0BDA2-586F-4E8D-BECE-2A0D8233A5FF}"/>
              </a:ext>
            </a:extLst>
          </p:cNvPr>
          <p:cNvCxnSpPr>
            <a:cxnSpLocks/>
          </p:cNvCxnSpPr>
          <p:nvPr/>
        </p:nvCxnSpPr>
        <p:spPr>
          <a:xfrm>
            <a:off x="3232508" y="8794218"/>
            <a:ext cx="0" cy="38272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4" name="TextBox 393">
            <a:extLst>
              <a:ext uri="{FF2B5EF4-FFF2-40B4-BE49-F238E27FC236}">
                <a16:creationId xmlns:a16="http://schemas.microsoft.com/office/drawing/2014/main" id="{3F30BB40-7068-443F-8136-2C52071A6D4B}"/>
              </a:ext>
            </a:extLst>
          </p:cNvPr>
          <p:cNvSpPr txBox="1"/>
          <p:nvPr/>
        </p:nvSpPr>
        <p:spPr>
          <a:xfrm>
            <a:off x="2443140" y="8582936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Newton’s Law</a:t>
            </a:r>
          </a:p>
        </p:txBody>
      </p:sp>
      <p:cxnSp>
        <p:nvCxnSpPr>
          <p:cNvPr id="417" name="Straight Connector 416">
            <a:extLst>
              <a:ext uri="{FF2B5EF4-FFF2-40B4-BE49-F238E27FC236}">
                <a16:creationId xmlns:a16="http://schemas.microsoft.com/office/drawing/2014/main" id="{E45F5E9B-F30C-4509-9121-B140E683327A}"/>
              </a:ext>
            </a:extLst>
          </p:cNvPr>
          <p:cNvCxnSpPr>
            <a:cxnSpLocks/>
          </p:cNvCxnSpPr>
          <p:nvPr/>
        </p:nvCxnSpPr>
        <p:spPr>
          <a:xfrm>
            <a:off x="8105113" y="12829948"/>
            <a:ext cx="490367" cy="0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9" name="Straight Connector 418">
            <a:extLst>
              <a:ext uri="{FF2B5EF4-FFF2-40B4-BE49-F238E27FC236}">
                <a16:creationId xmlns:a16="http://schemas.microsoft.com/office/drawing/2014/main" id="{3AFACFE2-3616-4174-A0BA-2C02397528A6}"/>
              </a:ext>
            </a:extLst>
          </p:cNvPr>
          <p:cNvCxnSpPr>
            <a:cxnSpLocks/>
          </p:cNvCxnSpPr>
          <p:nvPr/>
        </p:nvCxnSpPr>
        <p:spPr>
          <a:xfrm flipH="1" flipV="1">
            <a:off x="8050026" y="8249028"/>
            <a:ext cx="571983" cy="432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0" name="TextBox 419">
            <a:extLst>
              <a:ext uri="{FF2B5EF4-FFF2-40B4-BE49-F238E27FC236}">
                <a16:creationId xmlns:a16="http://schemas.microsoft.com/office/drawing/2014/main" id="{CE0661A2-FD85-47F5-A82A-2C482808795D}"/>
              </a:ext>
            </a:extLst>
          </p:cNvPr>
          <p:cNvSpPr txBox="1"/>
          <p:nvPr/>
        </p:nvSpPr>
        <p:spPr>
          <a:xfrm>
            <a:off x="6674280" y="12635633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Analysis weakness 1 and weakness 2 (AA2 &amp; AA3)</a:t>
            </a:r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A90A7614-1CA7-431B-B98D-3B778CCAA0DF}"/>
              </a:ext>
            </a:extLst>
          </p:cNvPr>
          <p:cNvSpPr txBox="1"/>
          <p:nvPr/>
        </p:nvSpPr>
        <p:spPr>
          <a:xfrm>
            <a:off x="4712109" y="10737613"/>
            <a:ext cx="79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/>
              <a:t>Energy Systems</a:t>
            </a:r>
          </a:p>
        </p:txBody>
      </p:sp>
      <p:cxnSp>
        <p:nvCxnSpPr>
          <p:cNvPr id="229" name="Straight Connector 228">
            <a:extLst>
              <a:ext uri="{FF2B5EF4-FFF2-40B4-BE49-F238E27FC236}">
                <a16:creationId xmlns:a16="http://schemas.microsoft.com/office/drawing/2014/main" id="{40090069-E047-4A85-97E8-08AF94EADEDE}"/>
              </a:ext>
            </a:extLst>
          </p:cNvPr>
          <p:cNvCxnSpPr>
            <a:cxnSpLocks/>
          </p:cNvCxnSpPr>
          <p:nvPr/>
        </p:nvCxnSpPr>
        <p:spPr>
          <a:xfrm>
            <a:off x="3688416" y="10977758"/>
            <a:ext cx="0" cy="35889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Straight Connector 233">
            <a:extLst>
              <a:ext uri="{FF2B5EF4-FFF2-40B4-BE49-F238E27FC236}">
                <a16:creationId xmlns:a16="http://schemas.microsoft.com/office/drawing/2014/main" id="{4476598C-A37B-4D6C-A502-DF622F1D4E97}"/>
              </a:ext>
            </a:extLst>
          </p:cNvPr>
          <p:cNvCxnSpPr>
            <a:cxnSpLocks/>
          </p:cNvCxnSpPr>
          <p:nvPr/>
        </p:nvCxnSpPr>
        <p:spPr>
          <a:xfrm>
            <a:off x="1986415" y="11013276"/>
            <a:ext cx="0" cy="35889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Straight Connector 235">
            <a:extLst>
              <a:ext uri="{FF2B5EF4-FFF2-40B4-BE49-F238E27FC236}">
                <a16:creationId xmlns:a16="http://schemas.microsoft.com/office/drawing/2014/main" id="{EC153172-8E9A-4B44-957E-2D6E3C58C402}"/>
              </a:ext>
            </a:extLst>
          </p:cNvPr>
          <p:cNvCxnSpPr>
            <a:cxnSpLocks/>
          </p:cNvCxnSpPr>
          <p:nvPr/>
        </p:nvCxnSpPr>
        <p:spPr>
          <a:xfrm flipV="1">
            <a:off x="4409601" y="11531426"/>
            <a:ext cx="0" cy="42961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TextBox 237">
            <a:extLst>
              <a:ext uri="{FF2B5EF4-FFF2-40B4-BE49-F238E27FC236}">
                <a16:creationId xmlns:a16="http://schemas.microsoft.com/office/drawing/2014/main" id="{02290C69-B28D-4AC7-9E9A-452AD30227D1}"/>
              </a:ext>
            </a:extLst>
          </p:cNvPr>
          <p:cNvSpPr txBox="1"/>
          <p:nvPr/>
        </p:nvSpPr>
        <p:spPr>
          <a:xfrm>
            <a:off x="3692293" y="11962189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OBLA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0C3D140F-922E-4D39-9BD8-524D6BF90A92}"/>
              </a:ext>
            </a:extLst>
          </p:cNvPr>
          <p:cNvSpPr txBox="1"/>
          <p:nvPr/>
        </p:nvSpPr>
        <p:spPr>
          <a:xfrm>
            <a:off x="2952310" y="10651396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Aerobic </a:t>
            </a:r>
          </a:p>
          <a:p>
            <a:pPr algn="ctr"/>
            <a:r>
              <a:rPr lang="en-GB" sz="800" dirty="0"/>
              <a:t>system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D61A8D15-4450-42F3-9539-413443E0107E}"/>
              </a:ext>
            </a:extLst>
          </p:cNvPr>
          <p:cNvSpPr txBox="1"/>
          <p:nvPr/>
        </p:nvSpPr>
        <p:spPr>
          <a:xfrm>
            <a:off x="1227067" y="10809055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EPOC </a:t>
            </a:r>
          </a:p>
        </p:txBody>
      </p:sp>
      <p:cxnSp>
        <p:nvCxnSpPr>
          <p:cNvPr id="247" name="Straight Connector 246">
            <a:extLst>
              <a:ext uri="{FF2B5EF4-FFF2-40B4-BE49-F238E27FC236}">
                <a16:creationId xmlns:a16="http://schemas.microsoft.com/office/drawing/2014/main" id="{A978C8DA-8752-4D07-B193-6A58D387B717}"/>
              </a:ext>
            </a:extLst>
          </p:cNvPr>
          <p:cNvCxnSpPr>
            <a:cxnSpLocks/>
          </p:cNvCxnSpPr>
          <p:nvPr/>
        </p:nvCxnSpPr>
        <p:spPr>
          <a:xfrm>
            <a:off x="7142804" y="4453146"/>
            <a:ext cx="0" cy="47688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>
            <a:extLst>
              <a:ext uri="{FF2B5EF4-FFF2-40B4-BE49-F238E27FC236}">
                <a16:creationId xmlns:a16="http://schemas.microsoft.com/office/drawing/2014/main" id="{6FAB2F29-81A4-4959-8746-EBE71872841C}"/>
              </a:ext>
            </a:extLst>
          </p:cNvPr>
          <p:cNvSpPr txBox="1"/>
          <p:nvPr/>
        </p:nvSpPr>
        <p:spPr>
          <a:xfrm>
            <a:off x="3964962" y="3227493"/>
            <a:ext cx="10964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Injury prevention</a:t>
            </a:r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5FFB9A58-D2FD-48B6-B882-0B4384FCCC60}"/>
              </a:ext>
            </a:extLst>
          </p:cNvPr>
          <p:cNvSpPr txBox="1"/>
          <p:nvPr/>
        </p:nvSpPr>
        <p:spPr>
          <a:xfrm>
            <a:off x="3195740" y="2158997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Injury rehabilitation</a:t>
            </a:r>
          </a:p>
        </p:txBody>
      </p:sp>
      <p:sp>
        <p:nvSpPr>
          <p:cNvPr id="258" name="TextBox 257">
            <a:extLst>
              <a:ext uri="{FF2B5EF4-FFF2-40B4-BE49-F238E27FC236}">
                <a16:creationId xmlns:a16="http://schemas.microsoft.com/office/drawing/2014/main" id="{B8EDF3BF-9B10-49B3-8B07-E2880616DCFB}"/>
              </a:ext>
            </a:extLst>
          </p:cNvPr>
          <p:cNvSpPr txBox="1"/>
          <p:nvPr/>
        </p:nvSpPr>
        <p:spPr>
          <a:xfrm>
            <a:off x="4671905" y="2137726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Injury recovery</a:t>
            </a:r>
          </a:p>
        </p:txBody>
      </p:sp>
      <p:cxnSp>
        <p:nvCxnSpPr>
          <p:cNvPr id="264" name="Straight Connector 263">
            <a:extLst>
              <a:ext uri="{FF2B5EF4-FFF2-40B4-BE49-F238E27FC236}">
                <a16:creationId xmlns:a16="http://schemas.microsoft.com/office/drawing/2014/main" id="{0C075835-FC26-4F96-A007-458357E49B22}"/>
              </a:ext>
            </a:extLst>
          </p:cNvPr>
          <p:cNvCxnSpPr>
            <a:cxnSpLocks/>
          </p:cNvCxnSpPr>
          <p:nvPr/>
        </p:nvCxnSpPr>
        <p:spPr>
          <a:xfrm flipH="1">
            <a:off x="5509604" y="8786437"/>
            <a:ext cx="1" cy="475192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>
            <a:extLst>
              <a:ext uri="{FF2B5EF4-FFF2-40B4-BE49-F238E27FC236}">
                <a16:creationId xmlns:a16="http://schemas.microsoft.com/office/drawing/2014/main" id="{D0E82303-87B8-45FF-93B6-3CE8030D709B}"/>
              </a:ext>
            </a:extLst>
          </p:cNvPr>
          <p:cNvCxnSpPr>
            <a:cxnSpLocks/>
          </p:cNvCxnSpPr>
          <p:nvPr/>
        </p:nvCxnSpPr>
        <p:spPr>
          <a:xfrm>
            <a:off x="6172774" y="6691614"/>
            <a:ext cx="0" cy="30874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TextBox 269">
            <a:extLst>
              <a:ext uri="{FF2B5EF4-FFF2-40B4-BE49-F238E27FC236}">
                <a16:creationId xmlns:a16="http://schemas.microsoft.com/office/drawing/2014/main" id="{F8BBC00A-3620-4B9C-A599-F22054F142D1}"/>
              </a:ext>
            </a:extLst>
          </p:cNvPr>
          <p:cNvSpPr txBox="1"/>
          <p:nvPr/>
        </p:nvSpPr>
        <p:spPr>
          <a:xfrm>
            <a:off x="4368341" y="9804725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Scalars and vectors</a:t>
            </a: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672AB812-2298-4BE2-8BA7-2C86FABCEBF3}"/>
              </a:ext>
            </a:extLst>
          </p:cNvPr>
          <p:cNvSpPr txBox="1"/>
          <p:nvPr/>
        </p:nvSpPr>
        <p:spPr>
          <a:xfrm>
            <a:off x="4712109" y="8446240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Biomechanical graphs and diagrams</a:t>
            </a:r>
          </a:p>
        </p:txBody>
      </p:sp>
      <p:cxnSp>
        <p:nvCxnSpPr>
          <p:cNvPr id="287" name="Straight Connector 286">
            <a:extLst>
              <a:ext uri="{FF2B5EF4-FFF2-40B4-BE49-F238E27FC236}">
                <a16:creationId xmlns:a16="http://schemas.microsoft.com/office/drawing/2014/main" id="{EC7983E0-7874-412B-9570-E304A4777084}"/>
              </a:ext>
            </a:extLst>
          </p:cNvPr>
          <p:cNvCxnSpPr>
            <a:cxnSpLocks/>
          </p:cNvCxnSpPr>
          <p:nvPr/>
        </p:nvCxnSpPr>
        <p:spPr>
          <a:xfrm>
            <a:off x="8040128" y="3679993"/>
            <a:ext cx="433977" cy="0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288">
            <a:extLst>
              <a:ext uri="{FF2B5EF4-FFF2-40B4-BE49-F238E27FC236}">
                <a16:creationId xmlns:a16="http://schemas.microsoft.com/office/drawing/2014/main" id="{E2131476-35CD-4C5E-97B9-088413501559}"/>
              </a:ext>
            </a:extLst>
          </p:cNvPr>
          <p:cNvCxnSpPr>
            <a:cxnSpLocks/>
          </p:cNvCxnSpPr>
          <p:nvPr/>
        </p:nvCxnSpPr>
        <p:spPr>
          <a:xfrm flipV="1">
            <a:off x="8155576" y="4031551"/>
            <a:ext cx="439454" cy="4375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>
            <a:extLst>
              <a:ext uri="{FF2B5EF4-FFF2-40B4-BE49-F238E27FC236}">
                <a16:creationId xmlns:a16="http://schemas.microsoft.com/office/drawing/2014/main" id="{32CE64F1-066C-430B-ACFD-81D831404759}"/>
              </a:ext>
            </a:extLst>
          </p:cNvPr>
          <p:cNvSpPr txBox="1"/>
          <p:nvPr/>
        </p:nvSpPr>
        <p:spPr>
          <a:xfrm>
            <a:off x="5433854" y="9778871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Forces acting during linear motion</a:t>
            </a: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E1254854-73E5-4169-9E03-DE36D3FD75FB}"/>
              </a:ext>
            </a:extLst>
          </p:cNvPr>
          <p:cNvSpPr txBox="1"/>
          <p:nvPr/>
        </p:nvSpPr>
        <p:spPr>
          <a:xfrm>
            <a:off x="5631818" y="8475393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Impulse and </a:t>
            </a:r>
          </a:p>
          <a:p>
            <a:pPr algn="ctr"/>
            <a:r>
              <a:rPr lang="en-GB" sz="800" dirty="0"/>
              <a:t>momentum</a:t>
            </a: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0B88BCA5-A1C5-4DA8-8B14-93802A48B66C}"/>
              </a:ext>
            </a:extLst>
          </p:cNvPr>
          <p:cNvCxnSpPr>
            <a:cxnSpLocks/>
          </p:cNvCxnSpPr>
          <p:nvPr/>
        </p:nvCxnSpPr>
        <p:spPr>
          <a:xfrm flipH="1">
            <a:off x="8393127" y="3051922"/>
            <a:ext cx="360844" cy="186478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5" name="TextBox 304">
            <a:extLst>
              <a:ext uri="{FF2B5EF4-FFF2-40B4-BE49-F238E27FC236}">
                <a16:creationId xmlns:a16="http://schemas.microsoft.com/office/drawing/2014/main" id="{745EDFCB-09FF-4AEA-A0FB-DA1A68D6B2EC}"/>
              </a:ext>
            </a:extLst>
          </p:cNvPr>
          <p:cNvSpPr txBox="1"/>
          <p:nvPr/>
        </p:nvSpPr>
        <p:spPr>
          <a:xfrm>
            <a:off x="6704922" y="8037233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Newton’s Laws of angular motion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44ECA971-B7CE-440E-87F0-0E8A118285D8}"/>
              </a:ext>
            </a:extLst>
          </p:cNvPr>
          <p:cNvSpPr txBox="1"/>
          <p:nvPr/>
        </p:nvSpPr>
        <p:spPr>
          <a:xfrm>
            <a:off x="5433854" y="6352174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Conservation of </a:t>
            </a:r>
          </a:p>
          <a:p>
            <a:pPr algn="ctr"/>
            <a:r>
              <a:rPr lang="en-GB" sz="800" dirty="0"/>
              <a:t>angular motion</a:t>
            </a:r>
          </a:p>
        </p:txBody>
      </p:sp>
      <p:sp>
        <p:nvSpPr>
          <p:cNvPr id="333" name="TextBox 332">
            <a:extLst>
              <a:ext uri="{FF2B5EF4-FFF2-40B4-BE49-F238E27FC236}">
                <a16:creationId xmlns:a16="http://schemas.microsoft.com/office/drawing/2014/main" id="{8BD66C70-C02E-4E63-873A-DD5D3B643AFC}"/>
              </a:ext>
            </a:extLst>
          </p:cNvPr>
          <p:cNvSpPr txBox="1"/>
          <p:nvPr/>
        </p:nvSpPr>
        <p:spPr>
          <a:xfrm>
            <a:off x="4895927" y="7596908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Parabolic flight</a:t>
            </a:r>
          </a:p>
        </p:txBody>
      </p:sp>
      <p:sp>
        <p:nvSpPr>
          <p:cNvPr id="335" name="TextBox 334">
            <a:extLst>
              <a:ext uri="{FF2B5EF4-FFF2-40B4-BE49-F238E27FC236}">
                <a16:creationId xmlns:a16="http://schemas.microsoft.com/office/drawing/2014/main" id="{8CE51532-549B-41AB-AF10-FFCF64FFDDC2}"/>
              </a:ext>
            </a:extLst>
          </p:cNvPr>
          <p:cNvSpPr txBox="1"/>
          <p:nvPr/>
        </p:nvSpPr>
        <p:spPr>
          <a:xfrm>
            <a:off x="4321512" y="6382703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Projectiles</a:t>
            </a:r>
          </a:p>
        </p:txBody>
      </p:sp>
      <p:sp>
        <p:nvSpPr>
          <p:cNvPr id="436" name="TextBox 435">
            <a:extLst>
              <a:ext uri="{FF2B5EF4-FFF2-40B4-BE49-F238E27FC236}">
                <a16:creationId xmlns:a16="http://schemas.microsoft.com/office/drawing/2014/main" id="{4985E4AC-C74C-4568-9F8D-8D4C61107198}"/>
              </a:ext>
            </a:extLst>
          </p:cNvPr>
          <p:cNvSpPr txBox="1"/>
          <p:nvPr/>
        </p:nvSpPr>
        <p:spPr>
          <a:xfrm>
            <a:off x="6267040" y="15610329"/>
            <a:ext cx="875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>
                <a:solidFill>
                  <a:schemeClr val="bg1"/>
                </a:solidFill>
              </a:rPr>
              <a:t>Anatomy &amp; Physiology</a:t>
            </a:r>
          </a:p>
        </p:txBody>
      </p:sp>
      <p:cxnSp>
        <p:nvCxnSpPr>
          <p:cNvPr id="437" name="Straight Connector 436">
            <a:extLst>
              <a:ext uri="{FF2B5EF4-FFF2-40B4-BE49-F238E27FC236}">
                <a16:creationId xmlns:a16="http://schemas.microsoft.com/office/drawing/2014/main" id="{95010A15-B42F-461B-A9FD-40E342D2ABE4}"/>
              </a:ext>
            </a:extLst>
          </p:cNvPr>
          <p:cNvCxnSpPr>
            <a:cxnSpLocks/>
          </p:cNvCxnSpPr>
          <p:nvPr/>
        </p:nvCxnSpPr>
        <p:spPr>
          <a:xfrm flipV="1">
            <a:off x="5170525" y="9382002"/>
            <a:ext cx="1880" cy="45766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8" name="TextBox 437">
            <a:extLst>
              <a:ext uri="{FF2B5EF4-FFF2-40B4-BE49-F238E27FC236}">
                <a16:creationId xmlns:a16="http://schemas.microsoft.com/office/drawing/2014/main" id="{49DECEE6-E3FA-441D-A409-E5CEDF32405F}"/>
              </a:ext>
            </a:extLst>
          </p:cNvPr>
          <p:cNvSpPr txBox="1"/>
          <p:nvPr/>
        </p:nvSpPr>
        <p:spPr>
          <a:xfrm>
            <a:off x="6891957" y="3938861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Principles of training</a:t>
            </a:r>
          </a:p>
        </p:txBody>
      </p:sp>
      <p:sp>
        <p:nvSpPr>
          <p:cNvPr id="440" name="TextBox 439">
            <a:extLst>
              <a:ext uri="{FF2B5EF4-FFF2-40B4-BE49-F238E27FC236}">
                <a16:creationId xmlns:a16="http://schemas.microsoft.com/office/drawing/2014/main" id="{0978B1E6-C898-4A19-9AEE-6FCE7EE85192}"/>
              </a:ext>
            </a:extLst>
          </p:cNvPr>
          <p:cNvSpPr txBox="1"/>
          <p:nvPr/>
        </p:nvSpPr>
        <p:spPr>
          <a:xfrm>
            <a:off x="1678508" y="5490153"/>
            <a:ext cx="15238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Evaluation weakness 1 and weakness 2 </a:t>
            </a:r>
          </a:p>
          <a:p>
            <a:pPr algn="ctr"/>
            <a:r>
              <a:rPr lang="en-GB" sz="800" dirty="0"/>
              <a:t>(AA2 &amp; AA3)</a:t>
            </a:r>
          </a:p>
        </p:txBody>
      </p:sp>
      <p:sp>
        <p:nvSpPr>
          <p:cNvPr id="442" name="TextBox 441">
            <a:extLst>
              <a:ext uri="{FF2B5EF4-FFF2-40B4-BE49-F238E27FC236}">
                <a16:creationId xmlns:a16="http://schemas.microsoft.com/office/drawing/2014/main" id="{5FBE0741-05EC-4D56-B3ED-73EF8AEAA402}"/>
              </a:ext>
            </a:extLst>
          </p:cNvPr>
          <p:cNvSpPr txBox="1"/>
          <p:nvPr/>
        </p:nvSpPr>
        <p:spPr>
          <a:xfrm>
            <a:off x="1753382" y="4809862"/>
            <a:ext cx="79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u="sng" dirty="0">
                <a:solidFill>
                  <a:schemeClr val="bg1"/>
                </a:solidFill>
              </a:rPr>
              <a:t>Exercise Physiology</a:t>
            </a:r>
          </a:p>
        </p:txBody>
      </p:sp>
      <p:sp>
        <p:nvSpPr>
          <p:cNvPr id="344" name="TextBox 4">
            <a:extLst>
              <a:ext uri="{FF2B5EF4-FFF2-40B4-BE49-F238E27FC236}">
                <a16:creationId xmlns:a16="http://schemas.microsoft.com/office/drawing/2014/main" id="{E9AE31BF-D1CD-4A3F-B965-72AEA186831C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115345" y="1326356"/>
            <a:ext cx="9985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sz="1200" dirty="0">
                <a:solidFill>
                  <a:schemeClr val="bg1"/>
                </a:solidFill>
              </a:rPr>
              <a:t>Year 12</a:t>
            </a:r>
          </a:p>
        </p:txBody>
      </p:sp>
      <p:cxnSp>
        <p:nvCxnSpPr>
          <p:cNvPr id="445" name="Straight Connector 444">
            <a:extLst>
              <a:ext uri="{FF2B5EF4-FFF2-40B4-BE49-F238E27FC236}">
                <a16:creationId xmlns:a16="http://schemas.microsoft.com/office/drawing/2014/main" id="{115D3F7C-61CE-4462-B8C1-AC8A9BF647F3}"/>
              </a:ext>
            </a:extLst>
          </p:cNvPr>
          <p:cNvCxnSpPr>
            <a:cxnSpLocks/>
          </p:cNvCxnSpPr>
          <p:nvPr/>
        </p:nvCxnSpPr>
        <p:spPr>
          <a:xfrm>
            <a:off x="2628406" y="6672456"/>
            <a:ext cx="4789" cy="371099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6" name="TextBox 445">
            <a:extLst>
              <a:ext uri="{FF2B5EF4-FFF2-40B4-BE49-F238E27FC236}">
                <a16:creationId xmlns:a16="http://schemas.microsoft.com/office/drawing/2014/main" id="{13B9D496-4EBF-4D3B-A1DB-2302A80A78E8}"/>
              </a:ext>
            </a:extLst>
          </p:cNvPr>
          <p:cNvSpPr txBox="1"/>
          <p:nvPr/>
        </p:nvSpPr>
        <p:spPr>
          <a:xfrm>
            <a:off x="1635770" y="7610322"/>
            <a:ext cx="15238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Bernoulli principle</a:t>
            </a: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9068910F-49DB-4405-9BDF-5308DD0B10BC}"/>
              </a:ext>
            </a:extLst>
          </p:cNvPr>
          <p:cNvSpPr txBox="1"/>
          <p:nvPr/>
        </p:nvSpPr>
        <p:spPr>
          <a:xfrm>
            <a:off x="1894904" y="6302506"/>
            <a:ext cx="15238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Dynamic fluid force</a:t>
            </a:r>
          </a:p>
          <a:p>
            <a:pPr algn="ctr"/>
            <a:r>
              <a:rPr lang="en-GB" sz="800" dirty="0"/>
              <a:t>Drag and lift</a:t>
            </a:r>
          </a:p>
        </p:txBody>
      </p:sp>
      <p:pic>
        <p:nvPicPr>
          <p:cNvPr id="1026" name="Picture 2" descr="Heart Quiz: What Makes You Tick? Trivia">
            <a:extLst>
              <a:ext uri="{FF2B5EF4-FFF2-40B4-BE49-F238E27FC236}">
                <a16:creationId xmlns:a16="http://schemas.microsoft.com/office/drawing/2014/main" id="{F1628202-A131-42BA-8334-1D6D2D0D72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4" r="8073"/>
          <a:stretch/>
        </p:blipFill>
        <p:spPr bwMode="auto">
          <a:xfrm>
            <a:off x="1082188" y="15389707"/>
            <a:ext cx="1164961" cy="81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keletal System – Labeled Diagrams of the Human Skeleton">
            <a:extLst>
              <a:ext uri="{FF2B5EF4-FFF2-40B4-BE49-F238E27FC236}">
                <a16:creationId xmlns:a16="http://schemas.microsoft.com/office/drawing/2014/main" id="{0D435E2C-B11C-4249-B1A6-7C6CC83B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314" y="15340530"/>
            <a:ext cx="62860" cy="86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Lung - Wikipedia">
            <a:extLst>
              <a:ext uri="{FF2B5EF4-FFF2-40B4-BE49-F238E27FC236}">
                <a16:creationId xmlns:a16="http://schemas.microsoft.com/office/drawing/2014/main" id="{D681A8D2-024D-4247-9E79-4EBCE8E4C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" y="13555905"/>
            <a:ext cx="929609" cy="118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Using a spirometer to investigate human lung function">
            <a:extLst>
              <a:ext uri="{FF2B5EF4-FFF2-40B4-BE49-F238E27FC236}">
                <a16:creationId xmlns:a16="http://schemas.microsoft.com/office/drawing/2014/main" id="{BADB651B-0760-4B82-BFFE-D9248CEB8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45" y="13334055"/>
            <a:ext cx="1298467" cy="72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The Science of Motor Unit Recruitment Part 1 | Dr. Chad Waterbury |  Transforming Through Performance">
            <a:extLst>
              <a:ext uri="{FF2B5EF4-FFF2-40B4-BE49-F238E27FC236}">
                <a16:creationId xmlns:a16="http://schemas.microsoft.com/office/drawing/2014/main" id="{C9BC6C11-537A-40F3-A360-4A52EB667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2" y="13124224"/>
            <a:ext cx="1074520" cy="103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Runner': Film Review | Hollywood Reporter">
            <a:extLst>
              <a:ext uri="{FF2B5EF4-FFF2-40B4-BE49-F238E27FC236}">
                <a16:creationId xmlns:a16="http://schemas.microsoft.com/office/drawing/2014/main" id="{D68166E7-5995-4385-908B-0BEA4A67BF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502" y="11013276"/>
            <a:ext cx="1486695" cy="8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What Is PNF Stretching And How Should You Use It? | Human Kinetics">
            <a:extLst>
              <a:ext uri="{FF2B5EF4-FFF2-40B4-BE49-F238E27FC236}">
                <a16:creationId xmlns:a16="http://schemas.microsoft.com/office/drawing/2014/main" id="{9FFF1A74-D8AE-48FE-A733-AB4A538E4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367" y="13069928"/>
            <a:ext cx="1510025" cy="100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Get the facts: What makes a healthy balanced diet? | CABA - The charity  supporting chartered accountants' wellbeing">
            <a:extLst>
              <a:ext uri="{FF2B5EF4-FFF2-40B4-BE49-F238E27FC236}">
                <a16:creationId xmlns:a16="http://schemas.microsoft.com/office/drawing/2014/main" id="{A167E0DD-341D-4E55-81BE-2F4927BF7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424" y="4510572"/>
            <a:ext cx="1549212" cy="879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3" name="Straight Connector 382">
            <a:extLst>
              <a:ext uri="{FF2B5EF4-FFF2-40B4-BE49-F238E27FC236}">
                <a16:creationId xmlns:a16="http://schemas.microsoft.com/office/drawing/2014/main" id="{EBE43FA1-B0C7-432F-8F17-9309C7D95667}"/>
              </a:ext>
            </a:extLst>
          </p:cNvPr>
          <p:cNvCxnSpPr>
            <a:cxnSpLocks/>
          </p:cNvCxnSpPr>
          <p:nvPr/>
        </p:nvCxnSpPr>
        <p:spPr>
          <a:xfrm flipV="1">
            <a:off x="1008174" y="11372170"/>
            <a:ext cx="664261" cy="2655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4" name="Straight Connector 493">
            <a:extLst>
              <a:ext uri="{FF2B5EF4-FFF2-40B4-BE49-F238E27FC236}">
                <a16:creationId xmlns:a16="http://schemas.microsoft.com/office/drawing/2014/main" id="{EC642833-F2C5-4B08-9721-A4A7EB6AFBA4}"/>
              </a:ext>
            </a:extLst>
          </p:cNvPr>
          <p:cNvCxnSpPr>
            <a:cxnSpLocks/>
          </p:cNvCxnSpPr>
          <p:nvPr/>
        </p:nvCxnSpPr>
        <p:spPr>
          <a:xfrm flipV="1">
            <a:off x="2044928" y="11611912"/>
            <a:ext cx="0" cy="27579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2" name="Picture 18" descr="Best Bodybuilding Supplement Stack for Mass – The Muscle Program">
            <a:extLst>
              <a:ext uri="{FF2B5EF4-FFF2-40B4-BE49-F238E27FC236}">
                <a16:creationId xmlns:a16="http://schemas.microsoft.com/office/drawing/2014/main" id="{7D0EA657-F247-4EDE-AD54-EB216339C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210" y="4453146"/>
            <a:ext cx="1415465" cy="106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What are energy systems?﻿ - Strong Links Fitness">
            <a:extLst>
              <a:ext uri="{FF2B5EF4-FFF2-40B4-BE49-F238E27FC236}">
                <a16:creationId xmlns:a16="http://schemas.microsoft.com/office/drawing/2014/main" id="{CA7FDF7B-2751-45CE-9E4B-E3F1834FF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94" y="10980722"/>
            <a:ext cx="1321439" cy="95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Oklahoma Spinal Cord Injury Lawyers Fighting for the Injured">
            <a:extLst>
              <a:ext uri="{FF2B5EF4-FFF2-40B4-BE49-F238E27FC236}">
                <a16:creationId xmlns:a16="http://schemas.microsoft.com/office/drawing/2014/main" id="{54FE9DA0-DABC-404C-9DC2-9C4576F392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227" y="2256926"/>
            <a:ext cx="1268879" cy="111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48" name="Straight Connector 447">
            <a:extLst>
              <a:ext uri="{FF2B5EF4-FFF2-40B4-BE49-F238E27FC236}">
                <a16:creationId xmlns:a16="http://schemas.microsoft.com/office/drawing/2014/main" id="{60F85C02-6811-411A-893D-7C65702F82A6}"/>
              </a:ext>
            </a:extLst>
          </p:cNvPr>
          <p:cNvCxnSpPr>
            <a:cxnSpLocks/>
          </p:cNvCxnSpPr>
          <p:nvPr/>
        </p:nvCxnSpPr>
        <p:spPr>
          <a:xfrm flipV="1">
            <a:off x="793665" y="10808481"/>
            <a:ext cx="538371" cy="574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8" name="Picture 24" descr="11.3 Conservation of Angular Momentum | University Physics Volume 1">
            <a:extLst>
              <a:ext uri="{FF2B5EF4-FFF2-40B4-BE49-F238E27FC236}">
                <a16:creationId xmlns:a16="http://schemas.microsoft.com/office/drawing/2014/main" id="{8135E8B2-9E93-4823-98AE-470E1E35E2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7011" y="6691614"/>
            <a:ext cx="1608019" cy="100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Bernoulli's principle | Article about Bernoulli's principle by The Free  Dictionary">
            <a:extLst>
              <a:ext uri="{FF2B5EF4-FFF2-40B4-BE49-F238E27FC236}">
                <a16:creationId xmlns:a16="http://schemas.microsoft.com/office/drawing/2014/main" id="{F29E2307-EDAE-4899-BA11-15BD52701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743" y="6654336"/>
            <a:ext cx="1577158" cy="86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44" name="Straight Connector 443">
            <a:extLst>
              <a:ext uri="{FF2B5EF4-FFF2-40B4-BE49-F238E27FC236}">
                <a16:creationId xmlns:a16="http://schemas.microsoft.com/office/drawing/2014/main" id="{449663F1-E864-4ECA-901A-A06FE665086B}"/>
              </a:ext>
            </a:extLst>
          </p:cNvPr>
          <p:cNvCxnSpPr>
            <a:cxnSpLocks/>
          </p:cNvCxnSpPr>
          <p:nvPr/>
        </p:nvCxnSpPr>
        <p:spPr>
          <a:xfrm flipV="1">
            <a:off x="2421971" y="7263715"/>
            <a:ext cx="0" cy="346607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2" name="Picture 28" descr="Untitled Document">
            <a:extLst>
              <a:ext uri="{FF2B5EF4-FFF2-40B4-BE49-F238E27FC236}">
                <a16:creationId xmlns:a16="http://schemas.microsoft.com/office/drawing/2014/main" id="{F80B72EC-C435-434B-84ED-DA77659E92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7" t="11929" r="-5857" b="-905"/>
          <a:stretch/>
        </p:blipFill>
        <p:spPr bwMode="auto">
          <a:xfrm>
            <a:off x="7183053" y="8814115"/>
            <a:ext cx="1273641" cy="100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Image result for headstand">
            <a:extLst>
              <a:ext uri="{FF2B5EF4-FFF2-40B4-BE49-F238E27FC236}">
                <a16:creationId xmlns:a16="http://schemas.microsoft.com/office/drawing/2014/main" id="{0037CB74-A8C2-463E-9984-DBEE774C1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419" y="8617485"/>
            <a:ext cx="1210279" cy="121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1" name="TextBox 180">
            <a:extLst>
              <a:ext uri="{FF2B5EF4-FFF2-40B4-BE49-F238E27FC236}">
                <a16:creationId xmlns:a16="http://schemas.microsoft.com/office/drawing/2014/main" id="{A3E11D1D-2EBA-433A-A78B-A16C8D8809AD}"/>
              </a:ext>
            </a:extLst>
          </p:cNvPr>
          <p:cNvSpPr txBox="1"/>
          <p:nvPr/>
        </p:nvSpPr>
        <p:spPr>
          <a:xfrm>
            <a:off x="355924" y="4878635"/>
            <a:ext cx="705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dirty="0"/>
              <a:t>Audio-visual evidence for</a:t>
            </a:r>
          </a:p>
          <a:p>
            <a:pPr algn="ctr"/>
            <a:r>
              <a:rPr lang="en-GB" sz="800" dirty="0"/>
              <a:t>Practical activity (AA1, AA2, AA3)</a:t>
            </a:r>
          </a:p>
        </p:txBody>
      </p: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B4AC25D7-6CA3-454C-9693-1DEBC3D543A6}"/>
              </a:ext>
            </a:extLst>
          </p:cNvPr>
          <p:cNvCxnSpPr>
            <a:cxnSpLocks/>
          </p:cNvCxnSpPr>
          <p:nvPr/>
        </p:nvCxnSpPr>
        <p:spPr>
          <a:xfrm flipH="1" flipV="1">
            <a:off x="1415540" y="5722219"/>
            <a:ext cx="683258" cy="1"/>
          </a:xfrm>
          <a:prstGeom prst="line">
            <a:avLst/>
          </a:prstGeom>
          <a:ln w="19050">
            <a:solidFill>
              <a:srgbClr val="00B0F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5643C6BE-3D6B-4389-883E-9663022A7AC7}"/>
              </a:ext>
            </a:extLst>
          </p:cNvPr>
          <p:cNvGrpSpPr/>
          <p:nvPr/>
        </p:nvGrpSpPr>
        <p:grpSpPr>
          <a:xfrm>
            <a:off x="873201" y="5845862"/>
            <a:ext cx="1214980" cy="1304869"/>
            <a:chOff x="1246493" y="8678580"/>
            <a:chExt cx="1214980" cy="1304869"/>
          </a:xfrm>
        </p:grpSpPr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22A6C718-DBB9-437D-B5FE-D97342D3A572}"/>
                </a:ext>
              </a:extLst>
            </p:cNvPr>
            <p:cNvSpPr/>
            <p:nvPr/>
          </p:nvSpPr>
          <p:spPr>
            <a:xfrm>
              <a:off x="1246493" y="8678580"/>
              <a:ext cx="1214980" cy="130486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546ADFDD-3490-406B-BF24-01ED4F08192C}"/>
                </a:ext>
              </a:extLst>
            </p:cNvPr>
            <p:cNvSpPr/>
            <p:nvPr/>
          </p:nvSpPr>
          <p:spPr>
            <a:xfrm>
              <a:off x="1457006" y="8850995"/>
              <a:ext cx="770615" cy="9033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B709DD58-E09A-4FDA-B070-050F9F50B6CB}"/>
                </a:ext>
              </a:extLst>
            </p:cNvPr>
            <p:cNvSpPr txBox="1"/>
            <p:nvPr/>
          </p:nvSpPr>
          <p:spPr>
            <a:xfrm>
              <a:off x="1443295" y="9049039"/>
              <a:ext cx="8410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NEA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C13F1747-82C6-42DE-AC4B-62ACDDA129C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60755" y="2300840"/>
            <a:ext cx="1298570" cy="961711"/>
          </a:xfrm>
          <a:prstGeom prst="rect">
            <a:avLst/>
          </a:prstGeom>
        </p:spPr>
      </p:pic>
      <p:sp>
        <p:nvSpPr>
          <p:cNvPr id="204" name="Oval 203">
            <a:extLst>
              <a:ext uri="{FF2B5EF4-FFF2-40B4-BE49-F238E27FC236}">
                <a16:creationId xmlns:a16="http://schemas.microsoft.com/office/drawing/2014/main" id="{30DFF9B0-C170-4DB4-AB60-E73105292649}"/>
              </a:ext>
            </a:extLst>
          </p:cNvPr>
          <p:cNvSpPr/>
          <p:nvPr/>
        </p:nvSpPr>
        <p:spPr>
          <a:xfrm>
            <a:off x="1001960" y="9242144"/>
            <a:ext cx="841075" cy="9033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6219AB6F-CC39-9542-9CB4-66613FD228E7}"/>
              </a:ext>
            </a:extLst>
          </p:cNvPr>
          <p:cNvSpPr txBox="1"/>
          <p:nvPr/>
        </p:nvSpPr>
        <p:spPr>
          <a:xfrm>
            <a:off x="983444" y="9383143"/>
            <a:ext cx="841074" cy="827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/>
              <a:t>13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6F20039-ABEA-BE47-B3A0-6B1A5F7867BE}"/>
              </a:ext>
            </a:extLst>
          </p:cNvPr>
          <p:cNvSpPr txBox="1"/>
          <p:nvPr/>
        </p:nvSpPr>
        <p:spPr>
          <a:xfrm>
            <a:off x="984672" y="9283386"/>
            <a:ext cx="8410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1074321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74FD4C6154A04B837B4E0C92541862" ma:contentTypeVersion="9" ma:contentTypeDescription="Create a new document." ma:contentTypeScope="" ma:versionID="5f9ee8e394d0ada1ef3f6464ffe159bf">
  <xsd:schema xmlns:xsd="http://www.w3.org/2001/XMLSchema" xmlns:xs="http://www.w3.org/2001/XMLSchema" xmlns:p="http://schemas.microsoft.com/office/2006/metadata/properties" xmlns:ns2="d3d4419c-0be6-49ec-9312-a60fa7bb70b1" xmlns:ns3="a59b828f-78de-42fb-9420-f13f61025e08" targetNamespace="http://schemas.microsoft.com/office/2006/metadata/properties" ma:root="true" ma:fieldsID="0df4fd7dbfa4602b20f193a6c123af5b" ns2:_="" ns3:_="">
    <xsd:import namespace="d3d4419c-0be6-49ec-9312-a60fa7bb70b1"/>
    <xsd:import namespace="a59b828f-78de-42fb-9420-f13f61025e08"/>
    <xsd:element name="properties">
      <xsd:complexType>
        <xsd:sequence>
          <xsd:element name="documentManagement">
            <xsd:complexType>
              <xsd:all>
                <xsd:element ref="ns2:k8d6755502714630ab98f00ea26ef943" minOccurs="0"/>
                <xsd:element ref="ns2:TaxCatchAll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d4419c-0be6-49ec-9312-a60fa7bb70b1" elementFormDefault="qualified">
    <xsd:import namespace="http://schemas.microsoft.com/office/2006/documentManagement/types"/>
    <xsd:import namespace="http://schemas.microsoft.com/office/infopath/2007/PartnerControls"/>
    <xsd:element name="k8d6755502714630ab98f00ea26ef943" ma:index="9" nillable="true" ma:taxonomy="true" ma:internalName="k8d6755502714630ab98f00ea26ef943" ma:taxonomyFieldName="Staff_x0020_Category" ma:displayName="Staff Category" ma:fieldId="{48d67555-0271-4630-ab98-f00ea26ef943}" ma:sspId="25ee8cf2-c5d1-4f41-ad34-d7bcca10b302" ma:termSetId="e8478f6c-40b5-4d91-b68b-3c992ea017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14bf6b0e-7370-4629-8351-307e821587c5}" ma:internalName="TaxCatchAll" ma:showField="CatchAllData" ma:web="d3d4419c-0be6-49ec-9312-a60fa7bb70b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9b828f-78de-42fb-9420-f13f61025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8d6755502714630ab98f00ea26ef943 xmlns="d3d4419c-0be6-49ec-9312-a60fa7bb70b1">
      <Terms xmlns="http://schemas.microsoft.com/office/infopath/2007/PartnerControls"/>
    </k8d6755502714630ab98f00ea26ef943>
    <TaxCatchAll xmlns="d3d4419c-0be6-49ec-9312-a60fa7bb70b1" xsi:nil="true"/>
  </documentManagement>
</p:properties>
</file>

<file path=customXml/itemProps1.xml><?xml version="1.0" encoding="utf-8"?>
<ds:datastoreItem xmlns:ds="http://schemas.openxmlformats.org/officeDocument/2006/customXml" ds:itemID="{B6124CBD-D16A-45F5-BBE6-2E329F6CAB2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9EC339-DE2B-403F-B1E5-BA2A997A3D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d4419c-0be6-49ec-9312-a60fa7bb70b1"/>
    <ds:schemaRef ds:uri="a59b828f-78de-42fb-9420-f13f61025e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2DE844B-7EAE-4721-8DB4-F1A4FFF025F6}">
  <ds:schemaRefs>
    <ds:schemaRef ds:uri="http://schemas.microsoft.com/office/2006/metadata/properties"/>
    <ds:schemaRef ds:uri="http://purl.org/dc/dcmitype/"/>
    <ds:schemaRef ds:uri="http://www.w3.org/XML/1998/namespace"/>
    <ds:schemaRef ds:uri="http://purl.org/dc/elements/1.1/"/>
    <ds:schemaRef ds:uri="9b4c3626-3a45-4b88-812a-dfa10a248168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12699f8-ed63-4149-a3f4-1edf26fbc8cb"/>
    <ds:schemaRef ds:uri="d3d4419c-0be6-49ec-9312-a60fa7bb70b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13934</TotalTime>
  <Words>214</Words>
  <Application>Microsoft Office PowerPoint</Application>
  <PresentationFormat>Custom</PresentationFormat>
  <Paragraphs>91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St Mary's Catholic High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Peachey</dc:creator>
  <cp:lastModifiedBy>K.Burns</cp:lastModifiedBy>
  <cp:revision>270</cp:revision>
  <cp:lastPrinted>2018-09-02T17:44:52Z</cp:lastPrinted>
  <dcterms:created xsi:type="dcterms:W3CDTF">2018-02-08T08:28:53Z</dcterms:created>
  <dcterms:modified xsi:type="dcterms:W3CDTF">2023-06-24T13:26:45Z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0x0101000B74FD4C6154A04B837B4E0C92541862</vt:lpwstr>
  </property>
</Properties>
</file>