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303" r:id="rId6"/>
    <p:sldId id="329" r:id="rId7"/>
    <p:sldId id="273" r:id="rId8"/>
    <p:sldId id="302" r:id="rId9"/>
    <p:sldId id="310" r:id="rId10"/>
    <p:sldId id="311" r:id="rId11"/>
    <p:sldId id="312" r:id="rId12"/>
    <p:sldId id="304" r:id="rId13"/>
    <p:sldId id="305" r:id="rId14"/>
    <p:sldId id="307" r:id="rId15"/>
    <p:sldId id="313" r:id="rId16"/>
    <p:sldId id="293" r:id="rId17"/>
    <p:sldId id="315" r:id="rId18"/>
    <p:sldId id="317" r:id="rId19"/>
    <p:sldId id="316" r:id="rId20"/>
    <p:sldId id="324" r:id="rId21"/>
    <p:sldId id="327" r:id="rId22"/>
    <p:sldId id="325" r:id="rId23"/>
    <p:sldId id="320" r:id="rId24"/>
    <p:sldId id="314" r:id="rId25"/>
    <p:sldId id="292" r:id="rId26"/>
    <p:sldId id="318" r:id="rId27"/>
    <p:sldId id="319" r:id="rId28"/>
    <p:sldId id="321" r:id="rId29"/>
    <p:sldId id="326" r:id="rId30"/>
    <p:sldId id="328" r:id="rId31"/>
  </p:sldIdLst>
  <p:sldSz cx="6858000" cy="12192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p:cViewPr varScale="1">
        <p:scale>
          <a:sx n="36" d="100"/>
          <a:sy n="36" d="100"/>
        </p:scale>
        <p:origin x="2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4094A2-0168-4CBA-A038-D39DD85729C2}" type="datetimeFigureOut">
              <a:rPr lang="en-GB" smtClean="0"/>
              <a:t>06/07/2023</a:t>
            </a:fld>
            <a:endParaRPr lang="en-GB" dirty="0"/>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F09091F-C76C-4232-AAD0-5F46627358F3}" type="slidenum">
              <a:rPr lang="en-GB" smtClean="0"/>
              <a:t>‹#›</a:t>
            </a:fld>
            <a:endParaRPr lang="en-GB" dirty="0"/>
          </a:p>
        </p:txBody>
      </p:sp>
    </p:spTree>
    <p:extLst>
      <p:ext uri="{BB962C8B-B14F-4D97-AF65-F5344CB8AC3E}">
        <p14:creationId xmlns:p14="http://schemas.microsoft.com/office/powerpoint/2010/main" val="29440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48453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138151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9066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12199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351942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34650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409840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340848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48456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83828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4D0C26-1741-4D5C-8614-CB120451B95A}"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840534-AE6A-41E4-B89E-F8446F737836}" type="slidenum">
              <a:rPr lang="en-GB" smtClean="0"/>
              <a:t>‹#›</a:t>
            </a:fld>
            <a:endParaRPr lang="en-GB" dirty="0"/>
          </a:p>
        </p:txBody>
      </p:sp>
    </p:spTree>
    <p:extLst>
      <p:ext uri="{BB962C8B-B14F-4D97-AF65-F5344CB8AC3E}">
        <p14:creationId xmlns:p14="http://schemas.microsoft.com/office/powerpoint/2010/main" val="230837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94D0C26-1741-4D5C-8614-CB120451B95A}" type="datetimeFigureOut">
              <a:rPr lang="en-GB" smtClean="0"/>
              <a:t>06/07/2023</a:t>
            </a:fld>
            <a:endParaRPr lang="en-GB" dirty="0"/>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F840534-AE6A-41E4-B89E-F8446F737836}" type="slidenum">
              <a:rPr lang="en-GB" smtClean="0"/>
              <a:t>‹#›</a:t>
            </a:fld>
            <a:endParaRPr lang="en-GB" dirty="0"/>
          </a:p>
        </p:txBody>
      </p:sp>
    </p:spTree>
    <p:extLst>
      <p:ext uri="{BB962C8B-B14F-4D97-AF65-F5344CB8AC3E}">
        <p14:creationId xmlns:p14="http://schemas.microsoft.com/office/powerpoint/2010/main" val="302038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linsdictionary.com/dictionary/english/detailed" TargetMode="External"/><Relationship Id="rId2" Type="http://schemas.openxmlformats.org/officeDocument/2006/relationships/hyperlink" Target="https://www.collinsdictionary.com/dictionary/english/clear" TargetMode="External"/><Relationship Id="rId1" Type="http://schemas.openxmlformats.org/officeDocument/2006/relationships/slideLayout" Target="../slideLayouts/slideLayout7.xml"/><Relationship Id="rId5" Type="http://schemas.openxmlformats.org/officeDocument/2006/relationships/hyperlink" Target="https://www.collinsdictionary.com/dictionary/english/telling" TargetMode="External"/><Relationship Id="rId4" Type="http://schemas.openxmlformats.org/officeDocument/2006/relationships/hyperlink" Target="https://www.collinsdictionary.com/dictionary/english/realisti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soraapp.com/welcome" TargetMode="Externa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fast.wistia.net/embed/iframe/x1crca6t1n?videoFoam=true" TargetMode="External"/><Relationship Id="rId4" Type="http://schemas.openxmlformats.org/officeDocument/2006/relationships/hyperlink" Target="mailto:learning-zone@cromptonhous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hyperlink" Target="http://www.whales.org/" TargetMode="External"/><Relationship Id="rId1" Type="http://schemas.openxmlformats.org/officeDocument/2006/relationships/slideLayout" Target="../slideLayouts/slideLayout7.xml"/><Relationship Id="rId6" Type="http://schemas.openxmlformats.org/officeDocument/2006/relationships/hyperlink" Target="https://vimeo.com/413963630" TargetMode="External"/><Relationship Id="rId5" Type="http://schemas.openxmlformats.org/officeDocument/2006/relationships/image" Target="../media/image9.png"/><Relationship Id="rId4" Type="http://schemas.openxmlformats.org/officeDocument/2006/relationships/hyperlink" Target="https://www.authors4ocean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whales.org/"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authors4ocean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ollinsdictionary.com/dictionary/english/group" TargetMode="External"/><Relationship Id="rId2" Type="http://schemas.openxmlformats.org/officeDocument/2006/relationships/hyperlink" Target="https://www.collinsdictionary.com/dictionary/english/type"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collinsdictionary.com/dictionary/english/form" TargetMode="External"/><Relationship Id="rId4" Type="http://schemas.openxmlformats.org/officeDocument/2006/relationships/hyperlink" Target="https://www.collinsdictionary.com/dictionary/english/schoo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250" y="135947"/>
            <a:ext cx="4656057" cy="1846659"/>
          </a:xfrm>
          <a:prstGeom prst="rect">
            <a:avLst/>
          </a:prstGeom>
          <a:noFill/>
        </p:spPr>
        <p:txBody>
          <a:bodyPr wrap="square" rtlCol="0">
            <a:spAutoFit/>
          </a:bodyPr>
          <a:lstStyle/>
          <a:p>
            <a:pPr algn="ctr"/>
            <a:r>
              <a:rPr lang="en-GB" sz="3200" b="1" dirty="0"/>
              <a:t>Crompton House School</a:t>
            </a:r>
          </a:p>
          <a:p>
            <a:pPr algn="ctr"/>
            <a:endParaRPr lang="en-GB" sz="3200" b="1" dirty="0"/>
          </a:p>
          <a:p>
            <a:pPr algn="ctr"/>
            <a:r>
              <a:rPr lang="en-GB" sz="3200" b="1" dirty="0"/>
              <a:t>English Department</a:t>
            </a:r>
          </a:p>
          <a:p>
            <a:endParaRPr lang="en-GB" b="1" dirty="0"/>
          </a:p>
        </p:txBody>
      </p:sp>
      <p:sp>
        <p:nvSpPr>
          <p:cNvPr id="4" name="TextBox 3"/>
          <p:cNvSpPr txBox="1"/>
          <p:nvPr/>
        </p:nvSpPr>
        <p:spPr>
          <a:xfrm>
            <a:off x="476249" y="8797968"/>
            <a:ext cx="5772150" cy="3385542"/>
          </a:xfrm>
          <a:prstGeom prst="rect">
            <a:avLst/>
          </a:prstGeom>
          <a:noFill/>
        </p:spPr>
        <p:txBody>
          <a:bodyPr wrap="square" rtlCol="0">
            <a:spAutoFit/>
          </a:bodyPr>
          <a:lstStyle/>
          <a:p>
            <a:pPr algn="ctr"/>
            <a:r>
              <a:rPr lang="en-GB" sz="2400" b="1" u="sng" dirty="0"/>
              <a:t>Year 7  Summer Reading Challenge</a:t>
            </a:r>
          </a:p>
          <a:p>
            <a:pPr algn="ctr"/>
            <a:endParaRPr lang="en-GB" sz="2000" dirty="0"/>
          </a:p>
          <a:p>
            <a:pPr algn="ctr"/>
            <a:r>
              <a:rPr lang="en-GB" sz="2000" dirty="0"/>
              <a:t>Complete the activities while you read the book. </a:t>
            </a:r>
          </a:p>
          <a:p>
            <a:pPr algn="ctr"/>
            <a:r>
              <a:rPr lang="en-GB" sz="2000" dirty="0"/>
              <a:t>You can use the space provided to complete your answers, or you can print out the booklet and handwrite them in.</a:t>
            </a:r>
          </a:p>
          <a:p>
            <a:pPr algn="ctr"/>
            <a:r>
              <a:rPr lang="en-GB" sz="2400" b="1" dirty="0"/>
              <a:t>Prizes will be awarded for the best completed workbooks.</a:t>
            </a:r>
            <a:endParaRPr lang="en-GB" sz="2000" dirty="0"/>
          </a:p>
          <a:p>
            <a:endParaRPr lang="en-GB" sz="2000" dirty="0"/>
          </a:p>
          <a:p>
            <a:r>
              <a:rPr lang="en-GB" sz="2200" b="1" dirty="0"/>
              <a:t>Name: </a:t>
            </a:r>
          </a:p>
        </p:txBody>
      </p:sp>
      <p:pic>
        <p:nvPicPr>
          <p:cNvPr id="1030" name="Picture 6" descr="Rochdale Road, Shaw, Oldham, OL2 7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045" y="92140"/>
            <a:ext cx="1735932" cy="16950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lip carnegie shortlist 2020 shadowing resources">
            <a:extLst>
              <a:ext uri="{FF2B5EF4-FFF2-40B4-BE49-F238E27FC236}">
                <a16:creationId xmlns:a16="http://schemas.microsoft.com/office/drawing/2014/main" id="{43FE119A-80C1-C4B1-6B6F-CA9C260E8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483" y="2236415"/>
            <a:ext cx="4482352" cy="6208338"/>
          </a:xfrm>
          <a:prstGeom prst="rect">
            <a:avLst/>
          </a:prstGeom>
          <a:noFill/>
          <a:ln w="889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7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Pre-Reading </a:t>
            </a:r>
          </a:p>
        </p:txBody>
      </p:sp>
      <p:sp>
        <p:nvSpPr>
          <p:cNvPr id="5" name="TextBox 4">
            <a:extLst>
              <a:ext uri="{FF2B5EF4-FFF2-40B4-BE49-F238E27FC236}">
                <a16:creationId xmlns:a16="http://schemas.microsoft.com/office/drawing/2014/main" id="{33ABFEE1-EE28-42A8-8823-1661A1D32314}"/>
              </a:ext>
            </a:extLst>
          </p:cNvPr>
          <p:cNvSpPr txBox="1"/>
          <p:nvPr/>
        </p:nvSpPr>
        <p:spPr>
          <a:xfrm>
            <a:off x="795180" y="1573312"/>
            <a:ext cx="53848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70D3EA85-0294-5767-0DB0-B4D9DA57D776}"/>
              </a:ext>
            </a:extLst>
          </p:cNvPr>
          <p:cNvSpPr txBox="1"/>
          <p:nvPr/>
        </p:nvSpPr>
        <p:spPr>
          <a:xfrm>
            <a:off x="678020" y="874379"/>
            <a:ext cx="55019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99CF540-6E33-C07E-6BC6-94651B6A7400}"/>
              </a:ext>
            </a:extLst>
          </p:cNvPr>
          <p:cNvSpPr txBox="1"/>
          <p:nvPr/>
        </p:nvSpPr>
        <p:spPr>
          <a:xfrm>
            <a:off x="446365" y="3931950"/>
            <a:ext cx="550196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A3A3A"/>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0A41E6F-284F-7494-A17D-1517B7D404DC}"/>
              </a:ext>
            </a:extLst>
          </p:cNvPr>
          <p:cNvPicPr>
            <a:picLocks noChangeAspect="1"/>
          </p:cNvPicPr>
          <p:nvPr/>
        </p:nvPicPr>
        <p:blipFill>
          <a:blip r:embed="rId2"/>
          <a:stretch>
            <a:fillRect/>
          </a:stretch>
        </p:blipFill>
        <p:spPr>
          <a:xfrm>
            <a:off x="2103557" y="1018719"/>
            <a:ext cx="2466975" cy="1847850"/>
          </a:xfrm>
          <a:prstGeom prst="rect">
            <a:avLst/>
          </a:prstGeom>
        </p:spPr>
      </p:pic>
      <p:sp>
        <p:nvSpPr>
          <p:cNvPr id="6" name="TextBox 5">
            <a:extLst>
              <a:ext uri="{FF2B5EF4-FFF2-40B4-BE49-F238E27FC236}">
                <a16:creationId xmlns:a16="http://schemas.microsoft.com/office/drawing/2014/main" id="{C0485339-892E-503B-16FF-071ED1EC1B0E}"/>
              </a:ext>
            </a:extLst>
          </p:cNvPr>
          <p:cNvSpPr txBox="1"/>
          <p:nvPr/>
        </p:nvSpPr>
        <p:spPr>
          <a:xfrm>
            <a:off x="619440" y="3257725"/>
            <a:ext cx="5501960" cy="3416320"/>
          </a:xfrm>
          <a:prstGeom prst="rect">
            <a:avLst/>
          </a:prstGeom>
          <a:noFill/>
          <a:ln>
            <a:solidFill>
              <a:schemeClr val="tx1"/>
            </a:solidFill>
          </a:ln>
        </p:spPr>
        <p:txBody>
          <a:bodyPr wrap="square" rtlCol="0">
            <a:spAutoFit/>
          </a:bodyPr>
          <a:lstStyle/>
          <a:p>
            <a:pPr algn="ctr"/>
            <a:r>
              <a:rPr lang="en-GB" b="1" dirty="0"/>
              <a:t>Making Connections</a:t>
            </a:r>
          </a:p>
          <a:p>
            <a:endParaRPr lang="en-GB" dirty="0"/>
          </a:p>
          <a:p>
            <a:r>
              <a:rPr lang="en-GB" dirty="0"/>
              <a:t>How does the story of Pandora’s box link to the theme of hope?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7C6D41E9-11CF-57A0-6104-40F257BA65C9}"/>
              </a:ext>
            </a:extLst>
          </p:cNvPr>
          <p:cNvPicPr>
            <a:picLocks noChangeAspect="1"/>
          </p:cNvPicPr>
          <p:nvPr/>
        </p:nvPicPr>
        <p:blipFill>
          <a:blip r:embed="rId3"/>
          <a:stretch>
            <a:fillRect/>
          </a:stretch>
        </p:blipFill>
        <p:spPr>
          <a:xfrm>
            <a:off x="965515" y="3358240"/>
            <a:ext cx="534487" cy="534487"/>
          </a:xfrm>
          <a:prstGeom prst="rect">
            <a:avLst/>
          </a:prstGeom>
        </p:spPr>
      </p:pic>
      <p:sp>
        <p:nvSpPr>
          <p:cNvPr id="9" name="TextBox 8">
            <a:extLst>
              <a:ext uri="{FF2B5EF4-FFF2-40B4-BE49-F238E27FC236}">
                <a16:creationId xmlns:a16="http://schemas.microsoft.com/office/drawing/2014/main" id="{CF79BBEE-CBE6-63E8-7DA6-7E417A941E06}"/>
              </a:ext>
            </a:extLst>
          </p:cNvPr>
          <p:cNvSpPr txBox="1"/>
          <p:nvPr/>
        </p:nvSpPr>
        <p:spPr>
          <a:xfrm>
            <a:off x="632484" y="6955782"/>
            <a:ext cx="5549900" cy="3416320"/>
          </a:xfrm>
          <a:prstGeom prst="rect">
            <a:avLst/>
          </a:prstGeom>
          <a:noFill/>
          <a:ln>
            <a:solidFill>
              <a:schemeClr val="tx1"/>
            </a:solidFill>
          </a:ln>
        </p:spPr>
        <p:txBody>
          <a:bodyPr wrap="square" rtlCol="0">
            <a:spAutoFit/>
          </a:bodyPr>
          <a:lstStyle/>
          <a:p>
            <a:pPr algn="ctr"/>
            <a:r>
              <a:rPr lang="en-GB" b="1" dirty="0"/>
              <a:t>Making Connections</a:t>
            </a:r>
          </a:p>
          <a:p>
            <a:endParaRPr lang="en-GB" dirty="0"/>
          </a:p>
          <a:p>
            <a:r>
              <a:rPr lang="en-GB" dirty="0"/>
              <a:t>Why might Bill’s boat be called Pandora?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CC8A0726-9D9F-0779-3C79-8E90CABE6825}"/>
              </a:ext>
            </a:extLst>
          </p:cNvPr>
          <p:cNvPicPr>
            <a:picLocks noChangeAspect="1"/>
          </p:cNvPicPr>
          <p:nvPr/>
        </p:nvPicPr>
        <p:blipFill>
          <a:blip r:embed="rId4"/>
          <a:stretch>
            <a:fillRect/>
          </a:stretch>
        </p:blipFill>
        <p:spPr>
          <a:xfrm>
            <a:off x="896966" y="7065201"/>
            <a:ext cx="490782" cy="410844"/>
          </a:xfrm>
          <a:prstGeom prst="rect">
            <a:avLst/>
          </a:prstGeom>
        </p:spPr>
      </p:pic>
    </p:spTree>
    <p:extLst>
      <p:ext uri="{BB962C8B-B14F-4D97-AF65-F5344CB8AC3E}">
        <p14:creationId xmlns:p14="http://schemas.microsoft.com/office/powerpoint/2010/main" val="425467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Read or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liste</a:t>
            </a:r>
            <a:r>
              <a:rPr lang="en-GB" b="1" dirty="0">
                <a:solidFill>
                  <a:prstClr val="black"/>
                </a:solidFill>
                <a:latin typeface="Calibri" panose="020F0502020204030204"/>
              </a:rPr>
              <a:t>n to chapters 1- 5</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33ABFEE1-EE28-42A8-8823-1661A1D32314}"/>
              </a:ext>
            </a:extLst>
          </p:cNvPr>
          <p:cNvSpPr txBox="1"/>
          <p:nvPr/>
        </p:nvSpPr>
        <p:spPr>
          <a:xfrm>
            <a:off x="795180" y="1573312"/>
            <a:ext cx="53848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70D3EA85-0294-5767-0DB0-B4D9DA57D776}"/>
              </a:ext>
            </a:extLst>
          </p:cNvPr>
          <p:cNvSpPr txBox="1"/>
          <p:nvPr/>
        </p:nvSpPr>
        <p:spPr>
          <a:xfrm>
            <a:off x="678020" y="874379"/>
            <a:ext cx="55019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Shipwreck Storm Images – Browse 10,505 Stock Photos, Vectors, and Video |  Adobe Stock">
            <a:extLst>
              <a:ext uri="{FF2B5EF4-FFF2-40B4-BE49-F238E27FC236}">
                <a16:creationId xmlns:a16="http://schemas.microsoft.com/office/drawing/2014/main" id="{A84FDA1F-E832-3CEF-068F-5506A03A2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603506"/>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7BBE276-5A66-BF2A-99EF-1DB0B8926053}"/>
              </a:ext>
            </a:extLst>
          </p:cNvPr>
          <p:cNvSpPr txBox="1"/>
          <p:nvPr/>
        </p:nvSpPr>
        <p:spPr>
          <a:xfrm>
            <a:off x="1054100" y="1028267"/>
            <a:ext cx="4787900" cy="965633"/>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38E1A7DA-0A97-D681-E37A-E5928465A93C}"/>
              </a:ext>
            </a:extLst>
          </p:cNvPr>
          <p:cNvSpPr txBox="1"/>
          <p:nvPr/>
        </p:nvSpPr>
        <p:spPr>
          <a:xfrm>
            <a:off x="889000" y="1028267"/>
            <a:ext cx="5080000" cy="369332"/>
          </a:xfrm>
          <a:prstGeom prst="rect">
            <a:avLst/>
          </a:prstGeom>
          <a:noFill/>
        </p:spPr>
        <p:txBody>
          <a:bodyPr wrap="square" rtlCol="0">
            <a:spAutoFit/>
          </a:bodyPr>
          <a:lstStyle/>
          <a:p>
            <a:r>
              <a:rPr lang="en-GB" dirty="0"/>
              <a:t>The storm is the focus of these chapters. </a:t>
            </a:r>
          </a:p>
        </p:txBody>
      </p:sp>
      <p:sp>
        <p:nvSpPr>
          <p:cNvPr id="14" name="Rectangle: Rounded Corners 13">
            <a:extLst>
              <a:ext uri="{FF2B5EF4-FFF2-40B4-BE49-F238E27FC236}">
                <a16:creationId xmlns:a16="http://schemas.microsoft.com/office/drawing/2014/main" id="{50462112-D43A-F8C8-7694-5313F8AD5462}"/>
              </a:ext>
            </a:extLst>
          </p:cNvPr>
          <p:cNvSpPr/>
          <p:nvPr/>
        </p:nvSpPr>
        <p:spPr>
          <a:xfrm>
            <a:off x="736600" y="5359399"/>
            <a:ext cx="5232400" cy="58043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Write down a list of interesting words or phrases used to describe the storm. For example, </a:t>
            </a:r>
          </a:p>
          <a:p>
            <a:pPr algn="ctr"/>
            <a:r>
              <a:rPr lang="en-GB" sz="1400" dirty="0"/>
              <a:t>“The violent rollercoaster of the waves.”</a:t>
            </a:r>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15" name="Picture 14">
            <a:extLst>
              <a:ext uri="{FF2B5EF4-FFF2-40B4-BE49-F238E27FC236}">
                <a16:creationId xmlns:a16="http://schemas.microsoft.com/office/drawing/2014/main" id="{76A082C9-180E-EE69-E648-4ADCBABB5D36}"/>
              </a:ext>
            </a:extLst>
          </p:cNvPr>
          <p:cNvPicPr>
            <a:picLocks noChangeAspect="1"/>
          </p:cNvPicPr>
          <p:nvPr/>
        </p:nvPicPr>
        <p:blipFill>
          <a:blip r:embed="rId3"/>
          <a:stretch>
            <a:fillRect/>
          </a:stretch>
        </p:blipFill>
        <p:spPr>
          <a:xfrm>
            <a:off x="889000" y="5797126"/>
            <a:ext cx="534487" cy="534487"/>
          </a:xfrm>
          <a:prstGeom prst="rect">
            <a:avLst/>
          </a:prstGeom>
        </p:spPr>
      </p:pic>
    </p:spTree>
    <p:extLst>
      <p:ext uri="{BB962C8B-B14F-4D97-AF65-F5344CB8AC3E}">
        <p14:creationId xmlns:p14="http://schemas.microsoft.com/office/powerpoint/2010/main" val="148931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D1B4F0A0-37CB-4C91-AC14-05ACBA483215}"/>
              </a:ext>
            </a:extLst>
          </p:cNvPr>
          <p:cNvSpPr/>
          <p:nvPr/>
        </p:nvSpPr>
        <p:spPr>
          <a:xfrm>
            <a:off x="632400" y="3843586"/>
            <a:ext cx="5593200" cy="7675384"/>
          </a:xfrm>
          <a:prstGeom prst="round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C8E8FC51-A47F-9EFB-95FF-51977D07A836}"/>
              </a:ext>
            </a:extLst>
          </p:cNvPr>
          <p:cNvSpPr txBox="1"/>
          <p:nvPr/>
        </p:nvSpPr>
        <p:spPr>
          <a:xfrm>
            <a:off x="632400" y="673030"/>
            <a:ext cx="5593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Now continue to read through the novel</a:t>
            </a:r>
            <a:r>
              <a:rPr lang="en-GB" sz="2400" b="1" dirty="0">
                <a:solidFill>
                  <a:prstClr val="black"/>
                </a:solidFill>
                <a:latin typeface="Calibri" panose="020F0502020204030204"/>
              </a:rPr>
              <a:t>.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B53D2B-1E94-6D77-2D1D-D0E3426DAABE}"/>
              </a:ext>
            </a:extLst>
          </p:cNvPr>
          <p:cNvSpPr txBox="1"/>
          <p:nvPr/>
        </p:nvSpPr>
        <p:spPr>
          <a:xfrm>
            <a:off x="632400" y="1236043"/>
            <a:ext cx="5489000" cy="2308324"/>
          </a:xfrm>
          <a:prstGeom prst="rect">
            <a:avLst/>
          </a:prstGeom>
          <a:noFill/>
        </p:spPr>
        <p:txBody>
          <a:bodyPr wrap="square" rtlCol="0">
            <a:spAutoFit/>
          </a:bodyPr>
          <a:lstStyle/>
          <a:p>
            <a:r>
              <a:rPr lang="en-GB" dirty="0"/>
              <a:t>Make notes as you are reading about the main characters, Bill and Aya. </a:t>
            </a:r>
          </a:p>
          <a:p>
            <a:endParaRPr lang="en-GB" dirty="0"/>
          </a:p>
          <a:p>
            <a:r>
              <a:rPr lang="en-GB" dirty="0"/>
              <a:t>Consider the following:</a:t>
            </a:r>
          </a:p>
          <a:p>
            <a:pPr marL="285750" indent="-285750">
              <a:buFont typeface="Arial" panose="020B0604020202020204" pitchFamily="34" charset="0"/>
              <a:buChar char="•"/>
            </a:pPr>
            <a:r>
              <a:rPr lang="en-GB" dirty="0"/>
              <a:t>What are your first impressions of these characters?</a:t>
            </a:r>
          </a:p>
          <a:p>
            <a:pPr marL="285750" indent="-285750">
              <a:buFont typeface="Arial" panose="020B0604020202020204" pitchFamily="34" charset="0"/>
              <a:buChar char="•"/>
            </a:pPr>
            <a:r>
              <a:rPr lang="en-GB" dirty="0"/>
              <a:t>Do these impressions change as you are reading?</a:t>
            </a:r>
          </a:p>
          <a:p>
            <a:pPr marL="285750" indent="-285750">
              <a:buFont typeface="Arial" panose="020B0604020202020204" pitchFamily="34" charset="0"/>
              <a:buChar char="•"/>
            </a:pPr>
            <a:r>
              <a:rPr lang="en-GB" dirty="0"/>
              <a:t>How does the relationship between them develop?</a:t>
            </a:r>
          </a:p>
          <a:p>
            <a:pPr marL="285750" indent="-285750">
              <a:buFont typeface="Arial" panose="020B0604020202020204" pitchFamily="34" charset="0"/>
              <a:buChar char="•"/>
            </a:pPr>
            <a:r>
              <a:rPr lang="en-GB" dirty="0"/>
              <a:t>What struggles do they face?</a:t>
            </a:r>
          </a:p>
        </p:txBody>
      </p:sp>
      <p:sp>
        <p:nvSpPr>
          <p:cNvPr id="5" name="TextBox 4">
            <a:extLst>
              <a:ext uri="{FF2B5EF4-FFF2-40B4-BE49-F238E27FC236}">
                <a16:creationId xmlns:a16="http://schemas.microsoft.com/office/drawing/2014/main" id="{C3ADB2E5-E434-80BE-8432-DA557FC3B782}"/>
              </a:ext>
            </a:extLst>
          </p:cNvPr>
          <p:cNvSpPr txBox="1"/>
          <p:nvPr/>
        </p:nvSpPr>
        <p:spPr>
          <a:xfrm>
            <a:off x="1957137" y="3978442"/>
            <a:ext cx="3064042" cy="368969"/>
          </a:xfrm>
          <a:prstGeom prst="rect">
            <a:avLst/>
          </a:prstGeom>
          <a:noFill/>
        </p:spPr>
        <p:txBody>
          <a:bodyPr wrap="square" rtlCol="0">
            <a:spAutoFit/>
          </a:bodyPr>
          <a:lstStyle/>
          <a:p>
            <a:pPr algn="ctr"/>
            <a:r>
              <a:rPr lang="en-GB" dirty="0"/>
              <a:t>My Notes </a:t>
            </a:r>
          </a:p>
        </p:txBody>
      </p:sp>
    </p:spTree>
    <p:extLst>
      <p:ext uri="{BB962C8B-B14F-4D97-AF65-F5344CB8AC3E}">
        <p14:creationId xmlns:p14="http://schemas.microsoft.com/office/powerpoint/2010/main" val="395090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latin typeface="Calibri" panose="020F0502020204030204"/>
                <a:ea typeface="+mn-ea"/>
                <a:cs typeface="+mn-cs"/>
              </a:rPr>
              <a:t>Character Study</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E8FC51-A47F-9EFB-95FF-51977D07A836}"/>
              </a:ext>
            </a:extLst>
          </p:cNvPr>
          <p:cNvSpPr txBox="1"/>
          <p:nvPr/>
        </p:nvSpPr>
        <p:spPr>
          <a:xfrm>
            <a:off x="632400" y="899039"/>
            <a:ext cx="5593200" cy="584775"/>
          </a:xfrm>
          <a:prstGeom prst="rect">
            <a:avLst/>
          </a:prstGeom>
          <a:noFill/>
        </p:spPr>
        <p:txBody>
          <a:bodyPr wrap="square" rtlCol="0">
            <a:spAutoFit/>
          </a:bodyPr>
          <a:lstStyle/>
          <a:p>
            <a:pPr algn="ctr"/>
            <a:r>
              <a:rPr lang="en-GB" sz="3200" b="1" dirty="0"/>
              <a:t>Bill</a:t>
            </a:r>
          </a:p>
        </p:txBody>
      </p:sp>
      <p:pic>
        <p:nvPicPr>
          <p:cNvPr id="11" name="Picture 10">
            <a:extLst>
              <a:ext uri="{FF2B5EF4-FFF2-40B4-BE49-F238E27FC236}">
                <a16:creationId xmlns:a16="http://schemas.microsoft.com/office/drawing/2014/main" id="{645CFD31-8A14-2A2F-C363-90C0395DDD48}"/>
              </a:ext>
            </a:extLst>
          </p:cNvPr>
          <p:cNvPicPr>
            <a:picLocks noChangeAspect="1"/>
          </p:cNvPicPr>
          <p:nvPr/>
        </p:nvPicPr>
        <p:blipFill>
          <a:blip r:embed="rId2"/>
          <a:stretch>
            <a:fillRect/>
          </a:stretch>
        </p:blipFill>
        <p:spPr>
          <a:xfrm>
            <a:off x="2079394" y="1643392"/>
            <a:ext cx="2855746" cy="3894199"/>
          </a:xfrm>
          <a:prstGeom prst="rect">
            <a:avLst/>
          </a:prstGeom>
        </p:spPr>
      </p:pic>
      <p:sp>
        <p:nvSpPr>
          <p:cNvPr id="12" name="Rectangle: Rounded Corners 11">
            <a:extLst>
              <a:ext uri="{FF2B5EF4-FFF2-40B4-BE49-F238E27FC236}">
                <a16:creationId xmlns:a16="http://schemas.microsoft.com/office/drawing/2014/main" id="{D0D88325-1B49-61BB-E787-7FC95E0595AF}"/>
              </a:ext>
            </a:extLst>
          </p:cNvPr>
          <p:cNvSpPr/>
          <p:nvPr/>
        </p:nvSpPr>
        <p:spPr>
          <a:xfrm>
            <a:off x="893135" y="6220800"/>
            <a:ext cx="5228265" cy="1105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Label your character with your impressions of them. Place thoughts and feelings on the inside and physical descriptions on the outside. </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13" name="Rectangle: Rounded Corners 12">
            <a:extLst>
              <a:ext uri="{FF2B5EF4-FFF2-40B4-BE49-F238E27FC236}">
                <a16:creationId xmlns:a16="http://schemas.microsoft.com/office/drawing/2014/main" id="{DD6EE964-9A9A-18AD-7F35-21DCDCDC5EB6}"/>
              </a:ext>
            </a:extLst>
          </p:cNvPr>
          <p:cNvSpPr/>
          <p:nvPr/>
        </p:nvSpPr>
        <p:spPr>
          <a:xfrm>
            <a:off x="893136" y="7916206"/>
            <a:ext cx="5314304" cy="16561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a:p>
            <a:pPr algn="ctr"/>
            <a:endParaRPr lang="en-GB" dirty="0"/>
          </a:p>
          <a:p>
            <a:pPr algn="ctr"/>
            <a:r>
              <a:rPr lang="en-GB" dirty="0"/>
              <a:t>Summarise the character of Bill in one sentence.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4" name="Rectangle: Rounded Corners 13">
            <a:extLst>
              <a:ext uri="{FF2B5EF4-FFF2-40B4-BE49-F238E27FC236}">
                <a16:creationId xmlns:a16="http://schemas.microsoft.com/office/drawing/2014/main" id="{38FEECD2-57FD-0653-5B86-32C2F02C09AC}"/>
              </a:ext>
            </a:extLst>
          </p:cNvPr>
          <p:cNvSpPr/>
          <p:nvPr/>
        </p:nvSpPr>
        <p:spPr>
          <a:xfrm>
            <a:off x="893135" y="9947224"/>
            <a:ext cx="5228265" cy="1323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rPr>
              <a:t>Challenge: Would you like to be friends with Bill? Justify your answer. </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15" name="Picture 14">
            <a:extLst>
              <a:ext uri="{FF2B5EF4-FFF2-40B4-BE49-F238E27FC236}">
                <a16:creationId xmlns:a16="http://schemas.microsoft.com/office/drawing/2014/main" id="{1BBB63A2-13FF-B3D4-BF46-6909B361CFDF}"/>
              </a:ext>
            </a:extLst>
          </p:cNvPr>
          <p:cNvPicPr>
            <a:picLocks noChangeAspect="1"/>
          </p:cNvPicPr>
          <p:nvPr/>
        </p:nvPicPr>
        <p:blipFill>
          <a:blip r:embed="rId3"/>
          <a:stretch>
            <a:fillRect/>
          </a:stretch>
        </p:blipFill>
        <p:spPr>
          <a:xfrm>
            <a:off x="469356" y="7461544"/>
            <a:ext cx="534487" cy="534487"/>
          </a:xfrm>
          <a:prstGeom prst="rect">
            <a:avLst/>
          </a:prstGeom>
        </p:spPr>
      </p:pic>
    </p:spTree>
    <p:extLst>
      <p:ext uri="{BB962C8B-B14F-4D97-AF65-F5344CB8AC3E}">
        <p14:creationId xmlns:p14="http://schemas.microsoft.com/office/powerpoint/2010/main" val="426142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Character Study</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E8FC51-A47F-9EFB-95FF-51977D07A836}"/>
              </a:ext>
            </a:extLst>
          </p:cNvPr>
          <p:cNvSpPr txBox="1"/>
          <p:nvPr/>
        </p:nvSpPr>
        <p:spPr>
          <a:xfrm>
            <a:off x="632400" y="1138989"/>
            <a:ext cx="55932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Calibri" panose="020F0502020204030204"/>
              </a:rPr>
              <a:t>Aya</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45CFD31-8A14-2A2F-C363-90C0395DDD48}"/>
              </a:ext>
            </a:extLst>
          </p:cNvPr>
          <p:cNvPicPr>
            <a:picLocks noChangeAspect="1"/>
          </p:cNvPicPr>
          <p:nvPr/>
        </p:nvPicPr>
        <p:blipFill>
          <a:blip r:embed="rId2"/>
          <a:stretch>
            <a:fillRect/>
          </a:stretch>
        </p:blipFill>
        <p:spPr>
          <a:xfrm>
            <a:off x="2165434" y="2114833"/>
            <a:ext cx="2855746" cy="3894199"/>
          </a:xfrm>
          <a:prstGeom prst="rect">
            <a:avLst/>
          </a:prstGeom>
        </p:spPr>
      </p:pic>
      <p:sp>
        <p:nvSpPr>
          <p:cNvPr id="12" name="Rectangle: Rounded Corners 11">
            <a:extLst>
              <a:ext uri="{FF2B5EF4-FFF2-40B4-BE49-F238E27FC236}">
                <a16:creationId xmlns:a16="http://schemas.microsoft.com/office/drawing/2014/main" id="{D0D88325-1B49-61BB-E787-7FC95E0595AF}"/>
              </a:ext>
            </a:extLst>
          </p:cNvPr>
          <p:cNvSpPr/>
          <p:nvPr/>
        </p:nvSpPr>
        <p:spPr>
          <a:xfrm>
            <a:off x="893135" y="6220800"/>
            <a:ext cx="5228265" cy="1105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Label your character with your impressions of them. Place thoughts and feelings on the inside and physical descriptions on the outside.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D6EE964-9A9A-18AD-7F35-21DCDCDC5EB6}"/>
              </a:ext>
            </a:extLst>
          </p:cNvPr>
          <p:cNvSpPr/>
          <p:nvPr/>
        </p:nvSpPr>
        <p:spPr>
          <a:xfrm>
            <a:off x="893136" y="7916206"/>
            <a:ext cx="5314304" cy="16561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Summarise the character of Aya in one sentence.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38FEECD2-57FD-0653-5B86-32C2F02C09AC}"/>
              </a:ext>
            </a:extLst>
          </p:cNvPr>
          <p:cNvSpPr/>
          <p:nvPr/>
        </p:nvSpPr>
        <p:spPr>
          <a:xfrm>
            <a:off x="893135" y="9947224"/>
            <a:ext cx="5228265" cy="1323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Challenge: Would you like to be friends with Aya? Justify your answer.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9436D47-AD4A-E1B4-9A8E-D436B21D34F1}"/>
              </a:ext>
            </a:extLst>
          </p:cNvPr>
          <p:cNvPicPr>
            <a:picLocks noChangeAspect="1"/>
          </p:cNvPicPr>
          <p:nvPr/>
        </p:nvPicPr>
        <p:blipFill>
          <a:blip r:embed="rId3"/>
          <a:stretch>
            <a:fillRect/>
          </a:stretch>
        </p:blipFill>
        <p:spPr>
          <a:xfrm>
            <a:off x="469356" y="7461544"/>
            <a:ext cx="534487" cy="534487"/>
          </a:xfrm>
          <a:prstGeom prst="rect">
            <a:avLst/>
          </a:prstGeom>
        </p:spPr>
      </p:pic>
    </p:spTree>
    <p:extLst>
      <p:ext uri="{BB962C8B-B14F-4D97-AF65-F5344CB8AC3E}">
        <p14:creationId xmlns:p14="http://schemas.microsoft.com/office/powerpoint/2010/main" val="378529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Pre-Reading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Vocabulary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03FBED-12AE-4FCD-BB97-421F0783ECED}"/>
              </a:ext>
            </a:extLst>
          </p:cNvPr>
          <p:cNvSpPr/>
          <p:nvPr/>
        </p:nvSpPr>
        <p:spPr>
          <a:xfrm>
            <a:off x="619760" y="2128040"/>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Definition: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Open Sans" panose="020B0606030504020204" pitchFamily="34" charset="0"/>
              </a:rPr>
              <a:t>If you </a:t>
            </a:r>
            <a:r>
              <a:rPr lang="en-GB" sz="1200" b="0" i="0" u="none" strike="noStrike" dirty="0">
                <a:effectLst/>
                <a:latin typeface="Open Sans" panose="020B0606030504020204" pitchFamily="34" charset="0"/>
              </a:rPr>
              <a:t>describe</a:t>
            </a:r>
            <a:r>
              <a:rPr lang="en-GB" sz="1200" b="0" i="0" dirty="0">
                <a:solidFill>
                  <a:srgbClr val="000000"/>
                </a:solidFill>
                <a:effectLst/>
                <a:latin typeface="Open Sans" panose="020B0606030504020204" pitchFamily="34" charset="0"/>
              </a:rPr>
              <a:t> memories and </a:t>
            </a:r>
            <a:r>
              <a:rPr lang="en-GB" sz="1200" b="0" i="0" u="none" strike="noStrike" dirty="0">
                <a:effectLst/>
                <a:latin typeface="Open Sans" panose="020B0606030504020204" pitchFamily="34" charset="0"/>
              </a:rPr>
              <a:t>descriptions</a:t>
            </a:r>
            <a:r>
              <a:rPr lang="en-GB" sz="1200" b="0" i="0" dirty="0">
                <a:solidFill>
                  <a:srgbClr val="000000"/>
                </a:solidFill>
                <a:effectLst/>
                <a:latin typeface="Open Sans" panose="020B0606030504020204" pitchFamily="34" charset="0"/>
              </a:rPr>
              <a:t> as </a:t>
            </a:r>
            <a:r>
              <a:rPr lang="en-GB" sz="1200" b="1" i="0" dirty="0">
                <a:solidFill>
                  <a:srgbClr val="C12D30"/>
                </a:solidFill>
                <a:effectLst/>
                <a:latin typeface="Open Sans" panose="020B0606030504020204" pitchFamily="34" charset="0"/>
              </a:rPr>
              <a:t>vivid</a:t>
            </a:r>
            <a:r>
              <a:rPr lang="en-GB" sz="1200" b="0" i="0" dirty="0">
                <a:solidFill>
                  <a:srgbClr val="000000"/>
                </a:solidFill>
                <a:effectLst/>
                <a:latin typeface="Open Sans" panose="020B0606030504020204" pitchFamily="34" charset="0"/>
              </a:rPr>
              <a:t>, you mean that they are very </a:t>
            </a:r>
            <a:r>
              <a:rPr lang="en-GB" sz="1200" b="0" i="0" u="none" strike="noStrike" dirty="0">
                <a:effectLst/>
                <a:latin typeface="Open Sans" panose="020B0606030504020204" pitchFamily="34" charset="0"/>
              </a:rPr>
              <a:t>clear</a:t>
            </a:r>
            <a:r>
              <a:rPr lang="en-GB" sz="1200" b="0" i="0" dirty="0">
                <a:solidFill>
                  <a:srgbClr val="000000"/>
                </a:solidFill>
                <a:effectLst/>
                <a:latin typeface="Open Sans" panose="020B0606030504020204" pitchFamily="34" charset="0"/>
              </a:rPr>
              <a:t> and </a:t>
            </a:r>
            <a:r>
              <a:rPr lang="en-GB" sz="1200" b="0" i="0" u="none" strike="noStrike" dirty="0">
                <a:effectLst/>
                <a:latin typeface="Open Sans" panose="020B0606030504020204" pitchFamily="34" charset="0"/>
              </a:rPr>
              <a:t>detailed</a:t>
            </a:r>
            <a:r>
              <a:rPr lang="en-GB" sz="1200" b="0" i="0" dirty="0">
                <a:solidFill>
                  <a:srgbClr val="000000"/>
                </a:solidFill>
                <a:effectLst/>
                <a:latin typeface="Open Sans" panose="020B0606030504020204" pitchFamily="34" charset="0"/>
              </a:rPr>
              <a:t>.</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123B486-043A-4466-974F-0750360396A5}"/>
              </a:ext>
            </a:extLst>
          </p:cNvPr>
          <p:cNvSpPr/>
          <p:nvPr/>
        </p:nvSpPr>
        <p:spPr>
          <a:xfrm>
            <a:off x="3429000" y="2128039"/>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Synonyms: </a:t>
            </a:r>
            <a:r>
              <a:rPr lang="en-GB" sz="1200" b="0" i="0" u="none" strike="noStrike" dirty="0">
                <a:solidFill>
                  <a:srgbClr val="D51F30"/>
                </a:solidFill>
                <a:effectLst/>
                <a:latin typeface="Open Sans" panose="020B0606030504020204" pitchFamily="34" charset="0"/>
                <a:hlinkClick r:id="rId2" tooltip="Definition of clear"/>
              </a:rPr>
              <a:t>clear</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3" tooltip="Definition of detailed"/>
              </a:rPr>
              <a:t>detailed</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4" tooltip="Definition of realistic"/>
              </a:rPr>
              <a:t>realistic</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5" tooltip="Definition of telling"/>
              </a:rPr>
              <a:t>telling</a:t>
            </a:r>
            <a:r>
              <a:rPr lang="en-GB" sz="1200" b="0" i="0" dirty="0">
                <a:solidFill>
                  <a:srgbClr val="000000"/>
                </a:solidFill>
                <a:effectLst/>
                <a:latin typeface="Open Sans" panose="020B0606030504020204" pitchFamily="34" charset="0"/>
              </a:rPr>
              <a:t> </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5EA64C3-9609-4BD6-BF87-DF3C0A309173}"/>
              </a:ext>
            </a:extLst>
          </p:cNvPr>
          <p:cNvSpPr/>
          <p:nvPr/>
        </p:nvSpPr>
        <p:spPr>
          <a:xfrm>
            <a:off x="619760" y="4159365"/>
            <a:ext cx="2787674" cy="1936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C5C688B-7B85-4662-8471-39ED81E88675}"/>
              </a:ext>
            </a:extLst>
          </p:cNvPr>
          <p:cNvSpPr/>
          <p:nvPr/>
        </p:nvSpPr>
        <p:spPr>
          <a:xfrm>
            <a:off x="3407434" y="4172324"/>
            <a:ext cx="2830806" cy="1914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A12225E-7ACE-476C-8087-50CABB4238E2}"/>
              </a:ext>
            </a:extLst>
          </p:cNvPr>
          <p:cNvSpPr/>
          <p:nvPr/>
        </p:nvSpPr>
        <p:spPr>
          <a:xfrm>
            <a:off x="2484567" y="3791937"/>
            <a:ext cx="1845734" cy="778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panose="020F0502020204030204"/>
              </a:rPr>
              <a:t>v</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ivid</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(adjective)</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A8281FF2-FB6B-45E7-9959-9C8CD08761E3}"/>
              </a:ext>
            </a:extLst>
          </p:cNvPr>
          <p:cNvSpPr txBox="1"/>
          <p:nvPr/>
        </p:nvSpPr>
        <p:spPr>
          <a:xfrm>
            <a:off x="598194" y="4335730"/>
            <a:ext cx="2830806"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algn="l"/>
            <a:r>
              <a:rPr lang="en-GB" sz="1200" b="0" i="1" dirty="0">
                <a:solidFill>
                  <a:srgbClr val="000000"/>
                </a:solidFill>
                <a:effectLst/>
                <a:latin typeface="inherit"/>
              </a:rPr>
              <a:t>People of my generation who lived through World War II have vivid memories</a:t>
            </a:r>
          </a:p>
          <a:p>
            <a:pPr algn="l"/>
            <a:r>
              <a:rPr lang="en-GB" sz="1200" b="0" i="1" dirty="0">
                <a:solidFill>
                  <a:srgbClr val="000000"/>
                </a:solidFill>
                <a:effectLst/>
                <a:latin typeface="inherit"/>
              </a:rPr>
              <a:t> of confusion and incompetence. </a:t>
            </a:r>
          </a:p>
          <a:p>
            <a:pPr algn="l"/>
            <a:endParaRPr lang="en-GB" sz="1200" b="0" i="1" dirty="0">
              <a:solidFill>
                <a:srgbClr val="000000"/>
              </a:solidFill>
              <a:effectLst/>
              <a:latin typeface="Open Sans" panose="020B0606030504020204" pitchFamily="34" charset="0"/>
            </a:endParaRPr>
          </a:p>
          <a:p>
            <a:pPr algn="l"/>
            <a:r>
              <a:rPr lang="en-GB" sz="1200" b="0" i="1" dirty="0">
                <a:solidFill>
                  <a:srgbClr val="000000"/>
                </a:solidFill>
                <a:effectLst/>
                <a:latin typeface="inherit"/>
              </a:rPr>
              <a:t>On Wednesday night, I had a very vivid dream which really upset me.</a:t>
            </a:r>
          </a:p>
          <a:p>
            <a:pPr algn="l"/>
            <a:endParaRPr lang="en-GB" sz="1200" b="0" i="1" dirty="0">
              <a:solidFill>
                <a:srgbClr val="000000"/>
              </a:solidFill>
              <a:effectLst/>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7D6A2F5-0E8F-4387-A7EC-C6BDF83CDB63}"/>
              </a:ext>
            </a:extLst>
          </p:cNvPr>
          <p:cNvSpPr txBox="1"/>
          <p:nvPr/>
        </p:nvSpPr>
        <p:spPr>
          <a:xfrm>
            <a:off x="3450566" y="4524287"/>
            <a:ext cx="283080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Non- Examples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was very vivid; I can hardly remember it</a:t>
            </a:r>
            <a:r>
              <a:rPr lang="en-GB" sz="1200" dirty="0">
                <a:solidFill>
                  <a:prstClr val="black"/>
                </a:solidFill>
                <a:latin typeface="Calibri" panose="020F0502020204030204"/>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F23050D-FAA2-49F2-9061-E38FEAD47FB2}"/>
              </a:ext>
            </a:extLst>
          </p:cNvPr>
          <p:cNvSpPr/>
          <p:nvPr/>
        </p:nvSpPr>
        <p:spPr>
          <a:xfrm>
            <a:off x="619760" y="6274016"/>
            <a:ext cx="5618480" cy="1914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Explain in your own words why the non-example is the incorrect use of the word </a:t>
            </a:r>
            <a:r>
              <a:rPr lang="en-GB" sz="1600" dirty="0">
                <a:solidFill>
                  <a:prstClr val="black"/>
                </a:solidFill>
                <a:latin typeface="Calibri" panose="020F0502020204030204"/>
              </a:rPr>
              <a:t>vivid</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489B7A0-3FD0-A96A-A0A5-B25AFCC7C775}"/>
              </a:ext>
            </a:extLst>
          </p:cNvPr>
          <p:cNvSpPr txBox="1"/>
          <p:nvPr/>
        </p:nvSpPr>
        <p:spPr>
          <a:xfrm>
            <a:off x="3703320" y="3118104"/>
            <a:ext cx="1938528" cy="338554"/>
          </a:xfrm>
          <a:prstGeom prst="rect">
            <a:avLst/>
          </a:prstGeom>
          <a:noFill/>
        </p:spPr>
        <p:txBody>
          <a:bodyPr wrap="square" rtlCol="0">
            <a:spAutoFit/>
          </a:bodyPr>
          <a:lstStyle/>
          <a:p>
            <a:r>
              <a:rPr lang="en-GB" sz="1600" i="1" dirty="0"/>
              <a:t>Adverb = vividly</a:t>
            </a:r>
          </a:p>
        </p:txBody>
      </p:sp>
    </p:spTree>
    <p:extLst>
      <p:ext uri="{BB962C8B-B14F-4D97-AF65-F5344CB8AC3E}">
        <p14:creationId xmlns:p14="http://schemas.microsoft.com/office/powerpoint/2010/main" val="334115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Character Study</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E8FC51-A47F-9EFB-95FF-51977D07A836}"/>
              </a:ext>
            </a:extLst>
          </p:cNvPr>
          <p:cNvSpPr txBox="1"/>
          <p:nvPr/>
        </p:nvSpPr>
        <p:spPr>
          <a:xfrm>
            <a:off x="632400" y="743008"/>
            <a:ext cx="55932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Challenge:</a:t>
            </a:r>
          </a:p>
        </p:txBody>
      </p:sp>
      <p:sp>
        <p:nvSpPr>
          <p:cNvPr id="12" name="Rectangle: Rounded Corners 11">
            <a:extLst>
              <a:ext uri="{FF2B5EF4-FFF2-40B4-BE49-F238E27FC236}">
                <a16:creationId xmlns:a16="http://schemas.microsoft.com/office/drawing/2014/main" id="{D0D88325-1B49-61BB-E787-7FC95E0595AF}"/>
              </a:ext>
            </a:extLst>
          </p:cNvPr>
          <p:cNvSpPr/>
          <p:nvPr/>
        </p:nvSpPr>
        <p:spPr>
          <a:xfrm>
            <a:off x="814867" y="1301995"/>
            <a:ext cx="5228265" cy="1105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reader said, “For me, the sea is overwhelmingly the main character in this novel. Chris Vick brings it to life so vividly that it takes on a personality.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D6EE964-9A9A-18AD-7F35-21DCDCDC5EB6}"/>
              </a:ext>
            </a:extLst>
          </p:cNvPr>
          <p:cNvSpPr/>
          <p:nvPr/>
        </p:nvSpPr>
        <p:spPr>
          <a:xfrm>
            <a:off x="707262" y="5463257"/>
            <a:ext cx="5314304" cy="185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Write down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lang="en-GB" dirty="0" err="1">
                <a:solidFill>
                  <a:prstClr val="black"/>
                </a:solidFill>
                <a:latin typeface="Calibri" panose="020F0502020204030204"/>
              </a:rPr>
              <a:t>ree</a:t>
            </a:r>
            <a:r>
              <a:rPr lang="en-GB" dirty="0">
                <a:solidFill>
                  <a:prstClr val="black"/>
                </a:solidFill>
                <a:latin typeface="Calibri" panose="020F0502020204030204"/>
              </a:rPr>
              <a:t> descriptions of the sea within the book:</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2.</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38FEECD2-57FD-0653-5B86-32C2F02C09AC}"/>
              </a:ext>
            </a:extLst>
          </p:cNvPr>
          <p:cNvSpPr/>
          <p:nvPr/>
        </p:nvSpPr>
        <p:spPr>
          <a:xfrm>
            <a:off x="750281" y="7702961"/>
            <a:ext cx="5228265" cy="36227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 you agree or disagree with the reader’s statement? Why? Why not?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AD6FFEC-F978-C922-27C0-8BEDC2F6D44E}"/>
              </a:ext>
            </a:extLst>
          </p:cNvPr>
          <p:cNvPicPr>
            <a:picLocks noChangeAspect="1"/>
          </p:cNvPicPr>
          <p:nvPr/>
        </p:nvPicPr>
        <p:blipFill>
          <a:blip r:embed="rId2"/>
          <a:stretch>
            <a:fillRect/>
          </a:stretch>
        </p:blipFill>
        <p:spPr>
          <a:xfrm>
            <a:off x="1345063" y="2672849"/>
            <a:ext cx="4010526" cy="2255921"/>
          </a:xfrm>
          <a:prstGeom prst="rect">
            <a:avLst/>
          </a:prstGeom>
        </p:spPr>
      </p:pic>
      <p:pic>
        <p:nvPicPr>
          <p:cNvPr id="5" name="Picture 4">
            <a:extLst>
              <a:ext uri="{FF2B5EF4-FFF2-40B4-BE49-F238E27FC236}">
                <a16:creationId xmlns:a16="http://schemas.microsoft.com/office/drawing/2014/main" id="{D240692A-B73C-E5B7-A894-7A9CD5F027D9}"/>
              </a:ext>
            </a:extLst>
          </p:cNvPr>
          <p:cNvPicPr>
            <a:picLocks noChangeAspect="1"/>
          </p:cNvPicPr>
          <p:nvPr/>
        </p:nvPicPr>
        <p:blipFill>
          <a:blip r:embed="rId3"/>
          <a:stretch>
            <a:fillRect/>
          </a:stretch>
        </p:blipFill>
        <p:spPr>
          <a:xfrm>
            <a:off x="469356" y="7461544"/>
            <a:ext cx="534487" cy="534487"/>
          </a:xfrm>
          <a:prstGeom prst="rect">
            <a:avLst/>
          </a:prstGeom>
        </p:spPr>
      </p:pic>
      <p:pic>
        <p:nvPicPr>
          <p:cNvPr id="6" name="Picture 5">
            <a:extLst>
              <a:ext uri="{FF2B5EF4-FFF2-40B4-BE49-F238E27FC236}">
                <a16:creationId xmlns:a16="http://schemas.microsoft.com/office/drawing/2014/main" id="{28A8124E-1504-45C0-CD0A-A0F0B1A3C580}"/>
              </a:ext>
            </a:extLst>
          </p:cNvPr>
          <p:cNvPicPr>
            <a:picLocks noChangeAspect="1"/>
          </p:cNvPicPr>
          <p:nvPr/>
        </p:nvPicPr>
        <p:blipFill>
          <a:blip r:embed="rId3"/>
          <a:stretch>
            <a:fillRect/>
          </a:stretch>
        </p:blipFill>
        <p:spPr>
          <a:xfrm>
            <a:off x="569190" y="4928770"/>
            <a:ext cx="534487" cy="534487"/>
          </a:xfrm>
          <a:prstGeom prst="rect">
            <a:avLst/>
          </a:prstGeom>
        </p:spPr>
      </p:pic>
    </p:spTree>
    <p:extLst>
      <p:ext uri="{BB962C8B-B14F-4D97-AF65-F5344CB8AC3E}">
        <p14:creationId xmlns:p14="http://schemas.microsoft.com/office/powerpoint/2010/main" val="422613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Storytelling</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D0D88325-1B49-61BB-E787-7FC95E0595AF}"/>
              </a:ext>
            </a:extLst>
          </p:cNvPr>
          <p:cNvSpPr/>
          <p:nvPr/>
        </p:nvSpPr>
        <p:spPr>
          <a:xfrm>
            <a:off x="893135" y="893462"/>
            <a:ext cx="5228265" cy="369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do these images have in common?.</a:t>
            </a:r>
          </a:p>
        </p:txBody>
      </p:sp>
      <p:pic>
        <p:nvPicPr>
          <p:cNvPr id="8" name="Picture 7">
            <a:extLst>
              <a:ext uri="{FF2B5EF4-FFF2-40B4-BE49-F238E27FC236}">
                <a16:creationId xmlns:a16="http://schemas.microsoft.com/office/drawing/2014/main" id="{EBFB8DDC-092B-BADC-6077-E8CEB93D27EE}"/>
              </a:ext>
            </a:extLst>
          </p:cNvPr>
          <p:cNvPicPr>
            <a:picLocks noChangeAspect="1"/>
          </p:cNvPicPr>
          <p:nvPr/>
        </p:nvPicPr>
        <p:blipFill>
          <a:blip r:embed="rId2"/>
          <a:stretch>
            <a:fillRect/>
          </a:stretch>
        </p:blipFill>
        <p:spPr>
          <a:xfrm>
            <a:off x="836433" y="1719925"/>
            <a:ext cx="1384487" cy="1938282"/>
          </a:xfrm>
          <a:prstGeom prst="rect">
            <a:avLst/>
          </a:prstGeom>
        </p:spPr>
      </p:pic>
      <p:pic>
        <p:nvPicPr>
          <p:cNvPr id="9" name="Picture 8">
            <a:extLst>
              <a:ext uri="{FF2B5EF4-FFF2-40B4-BE49-F238E27FC236}">
                <a16:creationId xmlns:a16="http://schemas.microsoft.com/office/drawing/2014/main" id="{1AE9FCEE-B3E3-8142-5AC3-A9C57CBB707F}"/>
              </a:ext>
            </a:extLst>
          </p:cNvPr>
          <p:cNvPicPr>
            <a:picLocks noChangeAspect="1"/>
          </p:cNvPicPr>
          <p:nvPr/>
        </p:nvPicPr>
        <p:blipFill>
          <a:blip r:embed="rId3"/>
          <a:stretch>
            <a:fillRect/>
          </a:stretch>
        </p:blipFill>
        <p:spPr>
          <a:xfrm>
            <a:off x="2582762" y="1719925"/>
            <a:ext cx="1180820" cy="1938282"/>
          </a:xfrm>
          <a:prstGeom prst="rect">
            <a:avLst/>
          </a:prstGeom>
        </p:spPr>
      </p:pic>
      <p:pic>
        <p:nvPicPr>
          <p:cNvPr id="10" name="Picture 9">
            <a:extLst>
              <a:ext uri="{FF2B5EF4-FFF2-40B4-BE49-F238E27FC236}">
                <a16:creationId xmlns:a16="http://schemas.microsoft.com/office/drawing/2014/main" id="{AC6FB57D-48FA-6179-DB91-3F756CCC2710}"/>
              </a:ext>
            </a:extLst>
          </p:cNvPr>
          <p:cNvPicPr>
            <a:picLocks noChangeAspect="1"/>
          </p:cNvPicPr>
          <p:nvPr/>
        </p:nvPicPr>
        <p:blipFill>
          <a:blip r:embed="rId4"/>
          <a:stretch>
            <a:fillRect/>
          </a:stretch>
        </p:blipFill>
        <p:spPr>
          <a:xfrm>
            <a:off x="3988280" y="1845762"/>
            <a:ext cx="2133120" cy="1656736"/>
          </a:xfrm>
          <a:prstGeom prst="rect">
            <a:avLst/>
          </a:prstGeom>
        </p:spPr>
      </p:pic>
      <p:sp>
        <p:nvSpPr>
          <p:cNvPr id="11" name="TextBox 10">
            <a:extLst>
              <a:ext uri="{FF2B5EF4-FFF2-40B4-BE49-F238E27FC236}">
                <a16:creationId xmlns:a16="http://schemas.microsoft.com/office/drawing/2014/main" id="{75DC1484-6921-ADEE-8222-A29E9B95554F}"/>
              </a:ext>
            </a:extLst>
          </p:cNvPr>
          <p:cNvSpPr txBox="1"/>
          <p:nvPr/>
        </p:nvSpPr>
        <p:spPr>
          <a:xfrm>
            <a:off x="893135" y="3836894"/>
            <a:ext cx="5095289" cy="923330"/>
          </a:xfrm>
          <a:prstGeom prst="rect">
            <a:avLst/>
          </a:prstGeom>
          <a:noFill/>
        </p:spPr>
        <p:txBody>
          <a:bodyPr wrap="square" rtlCol="0">
            <a:spAutoFit/>
          </a:bodyPr>
          <a:lstStyle/>
          <a:p>
            <a:r>
              <a:rPr lang="en-GB" dirty="0"/>
              <a:t>These are all stories which originate from a short story collection called The Thousand and One Nights. Read below a summary of the tales.</a:t>
            </a:r>
          </a:p>
        </p:txBody>
      </p:sp>
      <p:sp>
        <p:nvSpPr>
          <p:cNvPr id="15" name="TextBox 14">
            <a:extLst>
              <a:ext uri="{FF2B5EF4-FFF2-40B4-BE49-F238E27FC236}">
                <a16:creationId xmlns:a16="http://schemas.microsoft.com/office/drawing/2014/main" id="{0CA1B328-6E13-BA78-81FD-B0FA013C56E0}"/>
              </a:ext>
            </a:extLst>
          </p:cNvPr>
          <p:cNvSpPr txBox="1"/>
          <p:nvPr/>
        </p:nvSpPr>
        <p:spPr>
          <a:xfrm>
            <a:off x="631975" y="7625853"/>
            <a:ext cx="5384799" cy="3046988"/>
          </a:xfrm>
          <a:prstGeom prst="rect">
            <a:avLst/>
          </a:prstGeom>
          <a:noFill/>
        </p:spPr>
        <p:txBody>
          <a:bodyPr wrap="square" rtlCol="0">
            <a:spAutoFit/>
          </a:bodyPr>
          <a:lstStyle/>
          <a:p>
            <a:r>
              <a:rPr lang="en-GB" sz="1600" b="0" i="0" dirty="0">
                <a:solidFill>
                  <a:srgbClr val="252324"/>
                </a:solidFill>
                <a:effectLst/>
                <a:latin typeface="Source Sans Pro" panose="020B0503030403020204" pitchFamily="34" charset="0"/>
              </a:rPr>
              <a:t>The </a:t>
            </a:r>
            <a:r>
              <a:rPr lang="en-GB" sz="1600" b="0" i="1" dirty="0">
                <a:solidFill>
                  <a:srgbClr val="252324"/>
                </a:solidFill>
                <a:effectLst/>
                <a:latin typeface="Source Sans Pro" panose="020B0503030403020204" pitchFamily="34" charset="0"/>
              </a:rPr>
              <a:t>One Thousand and One Nights</a:t>
            </a:r>
            <a:r>
              <a:rPr lang="en-GB" sz="1600" b="0" i="0" dirty="0">
                <a:solidFill>
                  <a:srgbClr val="252324"/>
                </a:solidFill>
                <a:effectLst/>
                <a:latin typeface="Source Sans Pro" panose="020B0503030403020204" pitchFamily="34" charset="0"/>
              </a:rPr>
              <a:t>, perhaps better known in the Western world as </a:t>
            </a:r>
            <a:r>
              <a:rPr lang="en-GB" sz="1600" b="0" i="1" dirty="0">
                <a:solidFill>
                  <a:srgbClr val="252324"/>
                </a:solidFill>
                <a:effectLst/>
                <a:latin typeface="Source Sans Pro" panose="020B0503030403020204" pitchFamily="34" charset="0"/>
              </a:rPr>
              <a:t>The Arabian Nights</a:t>
            </a:r>
            <a:r>
              <a:rPr lang="en-GB" sz="1600" b="0" i="0" dirty="0">
                <a:solidFill>
                  <a:srgbClr val="252324"/>
                </a:solidFill>
                <a:effectLst/>
                <a:latin typeface="Source Sans Pro" panose="020B0503030403020204" pitchFamily="34" charset="0"/>
              </a:rPr>
              <a:t>, is a remarkable collection of folk tales and legends from what is commonly known as the Middle East. As with the classical Greek and Roman myths and the Norse legends, these stories are anonymous and have their roots in oral culture, passed down from one generation to the next.</a:t>
            </a:r>
          </a:p>
          <a:p>
            <a:endParaRPr lang="en-GB" sz="1600" dirty="0">
              <a:solidFill>
                <a:srgbClr val="252324"/>
              </a:solidFill>
              <a:latin typeface="Source Sans Pro" panose="020B0503030403020204" pitchFamily="34" charset="0"/>
            </a:endParaRPr>
          </a:p>
          <a:p>
            <a:r>
              <a:rPr lang="en-GB" sz="1600" i="1" dirty="0">
                <a:solidFill>
                  <a:srgbClr val="252324"/>
                </a:solidFill>
                <a:latin typeface="Source Sans Pro" panose="020B0503030403020204" pitchFamily="34" charset="0"/>
              </a:rPr>
              <a:t>“The tales themselves are masterpieces of the art of story-telling. In inventiveness and sheer entertainment value they stand supreme among the short stories of all time.” </a:t>
            </a:r>
          </a:p>
          <a:p>
            <a:endParaRPr lang="en-GB" sz="1600" dirty="0"/>
          </a:p>
        </p:txBody>
      </p:sp>
      <p:pic>
        <p:nvPicPr>
          <p:cNvPr id="16" name="Picture 15">
            <a:extLst>
              <a:ext uri="{FF2B5EF4-FFF2-40B4-BE49-F238E27FC236}">
                <a16:creationId xmlns:a16="http://schemas.microsoft.com/office/drawing/2014/main" id="{B9D215D4-7A6C-CEE3-01AE-5961CB96CDDA}"/>
              </a:ext>
            </a:extLst>
          </p:cNvPr>
          <p:cNvPicPr>
            <a:picLocks noChangeAspect="1"/>
          </p:cNvPicPr>
          <p:nvPr/>
        </p:nvPicPr>
        <p:blipFill>
          <a:blip r:embed="rId5"/>
          <a:stretch>
            <a:fillRect/>
          </a:stretch>
        </p:blipFill>
        <p:spPr>
          <a:xfrm>
            <a:off x="2524125" y="4833937"/>
            <a:ext cx="1809750" cy="2524125"/>
          </a:xfrm>
          <a:prstGeom prst="rect">
            <a:avLst/>
          </a:prstGeom>
        </p:spPr>
      </p:pic>
    </p:spTree>
    <p:extLst>
      <p:ext uri="{BB962C8B-B14F-4D97-AF65-F5344CB8AC3E}">
        <p14:creationId xmlns:p14="http://schemas.microsoft.com/office/powerpoint/2010/main" val="266641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Pre-Reading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Vocabulary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03FBED-12AE-4FCD-BB97-421F0783ECED}"/>
              </a:ext>
            </a:extLst>
          </p:cNvPr>
          <p:cNvSpPr/>
          <p:nvPr/>
        </p:nvSpPr>
        <p:spPr>
          <a:xfrm>
            <a:off x="630543" y="2128039"/>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Definition: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 narrative is a story.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 frame narrative is a story in which another story is enclosed or embedded as a ‘tale within a </a:t>
            </a:r>
            <a:r>
              <a:rPr lang="en-GB" sz="1200" dirty="0">
                <a:solidFill>
                  <a:srgbClr val="000000"/>
                </a:solidFill>
                <a:latin typeface="Open Sans" panose="020B0606030504020204" pitchFamily="34" charset="0"/>
              </a:rPr>
              <a:t>tale’. </a:t>
            </a: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123B486-043A-4466-974F-0750360396A5}"/>
              </a:ext>
            </a:extLst>
          </p:cNvPr>
          <p:cNvSpPr/>
          <p:nvPr/>
        </p:nvSpPr>
        <p:spPr>
          <a:xfrm>
            <a:off x="3429000" y="2128039"/>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Synonyms: </a:t>
            </a:r>
            <a:r>
              <a:rPr kumimoji="0" lang="en-GB" sz="1200" b="0" i="0" u="none" strike="noStrike" kern="1200" cap="none" spc="0" normalizeH="0" baseline="0" noProof="0" dirty="0">
                <a:ln>
                  <a:noFill/>
                </a:ln>
                <a:solidFill>
                  <a:srgbClr val="D51F30"/>
                </a:solidFill>
                <a:effectLst/>
                <a:uLnTx/>
                <a:uFillTx/>
                <a:latin typeface="Open Sans" panose="020B0606030504020204" pitchFamily="34" charset="0"/>
                <a:ea typeface="+mn-ea"/>
                <a:cs typeface="+mn-cs"/>
              </a:rPr>
              <a:t>‘A story </a:t>
            </a:r>
            <a:r>
              <a:rPr kumimoji="0" lang="en-GB" sz="1200" b="0" i="0" u="none" strike="noStrike" kern="1200" cap="none" spc="0" normalizeH="0" baseline="0" noProof="0" dirty="0" err="1">
                <a:ln>
                  <a:noFill/>
                </a:ln>
                <a:solidFill>
                  <a:srgbClr val="D51F30"/>
                </a:solidFill>
                <a:effectLst/>
                <a:uLnTx/>
                <a:uFillTx/>
                <a:latin typeface="Open Sans" panose="020B0606030504020204" pitchFamily="34" charset="0"/>
                <a:ea typeface="+mn-ea"/>
                <a:cs typeface="+mn-cs"/>
              </a:rPr>
              <a:t>withi</a:t>
            </a:r>
            <a:r>
              <a:rPr lang="en-GB" sz="1200" dirty="0">
                <a:solidFill>
                  <a:srgbClr val="D51F30"/>
                </a:solidFill>
                <a:latin typeface="Open Sans" panose="020B0606030504020204" pitchFamily="34" charset="0"/>
              </a:rPr>
              <a:t>n a story.’</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5EA64C3-9609-4BD6-BF87-DF3C0A309173}"/>
              </a:ext>
            </a:extLst>
          </p:cNvPr>
          <p:cNvSpPr/>
          <p:nvPr/>
        </p:nvSpPr>
        <p:spPr>
          <a:xfrm>
            <a:off x="619760" y="4159365"/>
            <a:ext cx="2787674" cy="1936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rial" panose="020B0604020202020204" pitchFamily="34" charset="0"/>
              </a:rPr>
              <a:t>The writer</a:t>
            </a:r>
            <a:r>
              <a:rPr lang="en-GB" sz="1200" dirty="0">
                <a:solidFill>
                  <a:srgbClr val="000000"/>
                </a:solidFill>
                <a:latin typeface="Arial" panose="020B0604020202020204" pitchFamily="34" charset="0"/>
              </a:rPr>
              <a:t> </a:t>
            </a:r>
            <a:r>
              <a:rPr lang="en-GB" sz="1200" b="0" i="0" dirty="0">
                <a:solidFill>
                  <a:srgbClr val="000000"/>
                </a:solidFill>
                <a:effectLst/>
                <a:latin typeface="Arial" panose="020B0604020202020204" pitchFamily="34" charset="0"/>
              </a:rPr>
              <a:t>employs a narrative structure in which the main action is relayed at second hand through an enclosing frame story</a:t>
            </a:r>
            <a:r>
              <a:rPr lang="en-GB" sz="1200" dirty="0">
                <a:solidFill>
                  <a:prstClr val="black"/>
                </a:solidFill>
                <a:latin typeface="Open Sans" panose="020B0606030504020204" pitchFamily="34" charset="0"/>
              </a:rPr>
              <a:t>. </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C5C688B-7B85-4662-8471-39ED81E88675}"/>
              </a:ext>
            </a:extLst>
          </p:cNvPr>
          <p:cNvSpPr/>
          <p:nvPr/>
        </p:nvSpPr>
        <p:spPr>
          <a:xfrm>
            <a:off x="3407434" y="4170385"/>
            <a:ext cx="2830806" cy="1914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A12225E-7ACE-476C-8087-50CABB4238E2}"/>
              </a:ext>
            </a:extLst>
          </p:cNvPr>
          <p:cNvSpPr/>
          <p:nvPr/>
        </p:nvSpPr>
        <p:spPr>
          <a:xfrm>
            <a:off x="2484567" y="3810860"/>
            <a:ext cx="1845734" cy="797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Calibri" panose="020F0502020204030204"/>
              </a:rPr>
              <a:t>Frame Narrative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A8281FF2-FB6B-45E7-9959-9C8CD08761E3}"/>
              </a:ext>
            </a:extLst>
          </p:cNvPr>
          <p:cNvSpPr txBox="1"/>
          <p:nvPr/>
        </p:nvSpPr>
        <p:spPr>
          <a:xfrm>
            <a:off x="619760" y="4570870"/>
            <a:ext cx="28308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Examples:</a:t>
            </a:r>
          </a:p>
        </p:txBody>
      </p:sp>
      <p:sp>
        <p:nvSpPr>
          <p:cNvPr id="10" name="TextBox 9">
            <a:extLst>
              <a:ext uri="{FF2B5EF4-FFF2-40B4-BE49-F238E27FC236}">
                <a16:creationId xmlns:a16="http://schemas.microsoft.com/office/drawing/2014/main" id="{C7D6A2F5-0E8F-4387-A7EC-C6BDF83CDB63}"/>
              </a:ext>
            </a:extLst>
          </p:cNvPr>
          <p:cNvSpPr txBox="1"/>
          <p:nvPr/>
        </p:nvSpPr>
        <p:spPr>
          <a:xfrm>
            <a:off x="3531846" y="4285824"/>
            <a:ext cx="28308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05F3B9EC-E698-4365-A74B-B2783CF5EF99}"/>
              </a:ext>
            </a:extLst>
          </p:cNvPr>
          <p:cNvSpPr/>
          <p:nvPr/>
        </p:nvSpPr>
        <p:spPr>
          <a:xfrm>
            <a:off x="786063" y="6507505"/>
            <a:ext cx="5327765" cy="17327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F8DD104-6EE4-B352-4FB6-85834B13B261}"/>
              </a:ext>
            </a:extLst>
          </p:cNvPr>
          <p:cNvPicPr>
            <a:picLocks noChangeAspect="1"/>
          </p:cNvPicPr>
          <p:nvPr/>
        </p:nvPicPr>
        <p:blipFill>
          <a:blip r:embed="rId2"/>
          <a:stretch>
            <a:fillRect/>
          </a:stretch>
        </p:blipFill>
        <p:spPr>
          <a:xfrm>
            <a:off x="905267" y="6587018"/>
            <a:ext cx="375706" cy="375706"/>
          </a:xfrm>
          <a:prstGeom prst="rect">
            <a:avLst/>
          </a:prstGeom>
        </p:spPr>
      </p:pic>
      <p:sp>
        <p:nvSpPr>
          <p:cNvPr id="12" name="TextBox 11">
            <a:extLst>
              <a:ext uri="{FF2B5EF4-FFF2-40B4-BE49-F238E27FC236}">
                <a16:creationId xmlns:a16="http://schemas.microsoft.com/office/drawing/2014/main" id="{F2240478-1818-047E-A21F-B51C5B04CB38}"/>
              </a:ext>
            </a:extLst>
          </p:cNvPr>
          <p:cNvSpPr txBox="1"/>
          <p:nvPr/>
        </p:nvSpPr>
        <p:spPr>
          <a:xfrm>
            <a:off x="3742522" y="4699591"/>
            <a:ext cx="2344867" cy="1015663"/>
          </a:xfrm>
          <a:prstGeom prst="rect">
            <a:avLst/>
          </a:prstGeom>
          <a:noFill/>
        </p:spPr>
        <p:txBody>
          <a:bodyPr wrap="square" rtlCol="0">
            <a:spAutoFit/>
          </a:bodyPr>
          <a:lstStyle/>
          <a:p>
            <a:r>
              <a:rPr lang="en-GB" sz="1200" dirty="0"/>
              <a:t>Famous frame narratives include:</a:t>
            </a:r>
          </a:p>
          <a:p>
            <a:pPr marL="171450" indent="-171450">
              <a:buFont typeface="Arial" panose="020B0604020202020204" pitchFamily="34" charset="0"/>
              <a:buChar char="•"/>
            </a:pPr>
            <a:r>
              <a:rPr lang="en-GB" sz="1200" dirty="0"/>
              <a:t>Frankenstein</a:t>
            </a:r>
          </a:p>
          <a:p>
            <a:pPr marL="171450" indent="-171450">
              <a:buFont typeface="Arial" panose="020B0604020202020204" pitchFamily="34" charset="0"/>
              <a:buChar char="•"/>
            </a:pPr>
            <a:r>
              <a:rPr lang="en-GB" sz="1200" dirty="0"/>
              <a:t>Wuthering Heights </a:t>
            </a:r>
          </a:p>
          <a:p>
            <a:pPr marL="171450" indent="-171450">
              <a:buFont typeface="Arial" panose="020B0604020202020204" pitchFamily="34" charset="0"/>
              <a:buChar char="•"/>
            </a:pPr>
            <a:r>
              <a:rPr lang="en-GB" sz="1200" dirty="0"/>
              <a:t>The Canterbury Tales </a:t>
            </a:r>
          </a:p>
          <a:p>
            <a:endParaRPr lang="en-GB" sz="1200" dirty="0"/>
          </a:p>
        </p:txBody>
      </p:sp>
      <p:sp>
        <p:nvSpPr>
          <p:cNvPr id="14" name="TextBox 13">
            <a:extLst>
              <a:ext uri="{FF2B5EF4-FFF2-40B4-BE49-F238E27FC236}">
                <a16:creationId xmlns:a16="http://schemas.microsoft.com/office/drawing/2014/main" id="{EAD2DE3B-64AE-4E7F-3057-93908B211C54}"/>
              </a:ext>
            </a:extLst>
          </p:cNvPr>
          <p:cNvSpPr txBox="1"/>
          <p:nvPr/>
        </p:nvSpPr>
        <p:spPr>
          <a:xfrm>
            <a:off x="1371600" y="6677247"/>
            <a:ext cx="4444409" cy="646331"/>
          </a:xfrm>
          <a:prstGeom prst="rect">
            <a:avLst/>
          </a:prstGeom>
          <a:noFill/>
        </p:spPr>
        <p:txBody>
          <a:bodyPr wrap="square" rtlCol="0">
            <a:spAutoFit/>
          </a:bodyPr>
          <a:lstStyle/>
          <a:p>
            <a:r>
              <a:rPr lang="en-GB" dirty="0"/>
              <a:t>How does Girl. Boy. Sea. use a frame narrative?</a:t>
            </a:r>
          </a:p>
        </p:txBody>
      </p:sp>
    </p:spTree>
    <p:extLst>
      <p:ext uri="{BB962C8B-B14F-4D97-AF65-F5344CB8AC3E}">
        <p14:creationId xmlns:p14="http://schemas.microsoft.com/office/powerpoint/2010/main" val="231869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Storytelling</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9D215D4-7A6C-CEE3-01AE-5961CB96CDDA}"/>
              </a:ext>
            </a:extLst>
          </p:cNvPr>
          <p:cNvPicPr>
            <a:picLocks noChangeAspect="1"/>
          </p:cNvPicPr>
          <p:nvPr/>
        </p:nvPicPr>
        <p:blipFill>
          <a:blip r:embed="rId2"/>
          <a:stretch>
            <a:fillRect/>
          </a:stretch>
        </p:blipFill>
        <p:spPr>
          <a:xfrm>
            <a:off x="5683946" y="742063"/>
            <a:ext cx="529609" cy="738665"/>
          </a:xfrm>
          <a:prstGeom prst="rect">
            <a:avLst/>
          </a:prstGeom>
        </p:spPr>
      </p:pic>
      <p:sp>
        <p:nvSpPr>
          <p:cNvPr id="5" name="TextBox 4">
            <a:extLst>
              <a:ext uri="{FF2B5EF4-FFF2-40B4-BE49-F238E27FC236}">
                <a16:creationId xmlns:a16="http://schemas.microsoft.com/office/drawing/2014/main" id="{FA41BC3A-DC48-D298-14BA-31F11334DF11}"/>
              </a:ext>
            </a:extLst>
          </p:cNvPr>
          <p:cNvSpPr txBox="1"/>
          <p:nvPr/>
        </p:nvSpPr>
        <p:spPr>
          <a:xfrm>
            <a:off x="527348" y="812623"/>
            <a:ext cx="5132476" cy="738664"/>
          </a:xfrm>
          <a:prstGeom prst="rect">
            <a:avLst/>
          </a:prstGeom>
          <a:noFill/>
        </p:spPr>
        <p:txBody>
          <a:bodyPr wrap="square" rtlCol="0">
            <a:spAutoFit/>
          </a:bodyPr>
          <a:lstStyle/>
          <a:p>
            <a:r>
              <a:rPr lang="en-GB" sz="1400" dirty="0"/>
              <a:t>In </a:t>
            </a:r>
            <a:r>
              <a:rPr lang="en-GB" sz="1400" dirty="0" err="1"/>
              <a:t>Girl.Boy</a:t>
            </a:r>
            <a:r>
              <a:rPr lang="en-GB" sz="1400" dirty="0"/>
              <a:t>. Sea. Aya begins telling Bill stories. Firstly, she does this to help pass the time but as these stories develop, she reveals more of herself and they help contribute to their survival. </a:t>
            </a:r>
          </a:p>
        </p:txBody>
      </p:sp>
      <p:sp>
        <p:nvSpPr>
          <p:cNvPr id="6" name="TextBox 5">
            <a:extLst>
              <a:ext uri="{FF2B5EF4-FFF2-40B4-BE49-F238E27FC236}">
                <a16:creationId xmlns:a16="http://schemas.microsoft.com/office/drawing/2014/main" id="{689066DD-30CB-14ED-E08F-5C62AC98B079}"/>
              </a:ext>
            </a:extLst>
          </p:cNvPr>
          <p:cNvSpPr txBox="1"/>
          <p:nvPr/>
        </p:nvSpPr>
        <p:spPr>
          <a:xfrm>
            <a:off x="527348" y="1656823"/>
            <a:ext cx="5384800" cy="738664"/>
          </a:xfrm>
          <a:prstGeom prst="rect">
            <a:avLst/>
          </a:prstGeom>
          <a:noFill/>
        </p:spPr>
        <p:txBody>
          <a:bodyPr wrap="square" rtlCol="0">
            <a:spAutoFit/>
          </a:bodyPr>
          <a:lstStyle/>
          <a:p>
            <a:r>
              <a:rPr lang="en-GB" sz="1400" dirty="0"/>
              <a:t>Aya begins by telling Bill the story of Shahrazad (Scheherazade) the narrator of the One thousand and One Nights. Read more about this story below: </a:t>
            </a:r>
          </a:p>
        </p:txBody>
      </p:sp>
      <p:sp>
        <p:nvSpPr>
          <p:cNvPr id="7" name="TextBox 6">
            <a:extLst>
              <a:ext uri="{FF2B5EF4-FFF2-40B4-BE49-F238E27FC236}">
                <a16:creationId xmlns:a16="http://schemas.microsoft.com/office/drawing/2014/main" id="{1D2F6802-578B-5D8E-4AD3-0DB597F36908}"/>
              </a:ext>
            </a:extLst>
          </p:cNvPr>
          <p:cNvSpPr txBox="1"/>
          <p:nvPr/>
        </p:nvSpPr>
        <p:spPr>
          <a:xfrm>
            <a:off x="527348" y="2743200"/>
            <a:ext cx="5776636" cy="4031873"/>
          </a:xfrm>
          <a:prstGeom prst="rect">
            <a:avLst/>
          </a:prstGeom>
          <a:noFill/>
          <a:ln>
            <a:solidFill>
              <a:schemeClr val="tx1"/>
            </a:solidFill>
          </a:ln>
        </p:spPr>
        <p:txBody>
          <a:bodyPr wrap="square" rtlCol="0">
            <a:spAutoFit/>
          </a:bodyPr>
          <a:lstStyle/>
          <a:p>
            <a:r>
              <a:rPr lang="en-GB" sz="1600" b="0" i="0" dirty="0">
                <a:solidFill>
                  <a:srgbClr val="1A1A1A"/>
                </a:solidFill>
                <a:effectLst/>
                <a:latin typeface="+mj-lt"/>
              </a:rPr>
              <a:t>The tales from One Thousand and One Nights are set within a </a:t>
            </a:r>
            <a:r>
              <a:rPr lang="en-GB" sz="1600" b="0" i="0" u="sng" dirty="0">
                <a:effectLst/>
                <a:latin typeface="+mj-lt"/>
              </a:rPr>
              <a:t>frame story</a:t>
            </a:r>
            <a:r>
              <a:rPr lang="en-GB" sz="1600" b="0" i="0" dirty="0">
                <a:solidFill>
                  <a:srgbClr val="1A1A1A"/>
                </a:solidFill>
                <a:effectLst/>
                <a:latin typeface="+mj-lt"/>
              </a:rPr>
              <a:t>. Its scene is </a:t>
            </a:r>
            <a:r>
              <a:rPr lang="en-GB" sz="1600" b="0" i="0" dirty="0">
                <a:effectLst/>
                <a:latin typeface="+mj-lt"/>
              </a:rPr>
              <a:t>Central Asia</a:t>
            </a:r>
            <a:r>
              <a:rPr lang="en-GB" sz="1600" b="0" i="0" dirty="0">
                <a:solidFill>
                  <a:srgbClr val="1A1A1A"/>
                </a:solidFill>
                <a:effectLst/>
                <a:latin typeface="+mj-lt"/>
              </a:rPr>
              <a:t> or “the islands or </a:t>
            </a:r>
            <a:r>
              <a:rPr lang="en-GB" sz="1600" b="0" i="0" dirty="0" err="1">
                <a:solidFill>
                  <a:srgbClr val="1A1A1A"/>
                </a:solidFill>
                <a:effectLst/>
                <a:latin typeface="+mj-lt"/>
              </a:rPr>
              <a:t>peninsulae</a:t>
            </a:r>
            <a:r>
              <a:rPr lang="en-GB" sz="1600" b="0" i="0" dirty="0">
                <a:solidFill>
                  <a:srgbClr val="1A1A1A"/>
                </a:solidFill>
                <a:effectLst/>
                <a:latin typeface="+mj-lt"/>
              </a:rPr>
              <a:t> of India and China,” where King Shahryar, after discovering that during his absences his wife has been regularly unfaithful, kills her and those with whom she has betrayed him.</a:t>
            </a:r>
          </a:p>
          <a:p>
            <a:endParaRPr lang="en-GB" sz="1600" dirty="0">
              <a:solidFill>
                <a:srgbClr val="1A1A1A"/>
              </a:solidFill>
              <a:latin typeface="+mj-lt"/>
            </a:endParaRPr>
          </a:p>
          <a:p>
            <a:r>
              <a:rPr lang="en-GB" sz="1600" b="0" i="0" dirty="0">
                <a:solidFill>
                  <a:srgbClr val="1A1A1A"/>
                </a:solidFill>
                <a:effectLst/>
                <a:latin typeface="+mj-lt"/>
              </a:rPr>
              <a:t>Then, loathing all womankind, he marries and kills a new wife each day until no more candidates can be found. His </a:t>
            </a:r>
            <a:r>
              <a:rPr lang="en-GB" sz="1600" b="0" i="0" dirty="0">
                <a:effectLst/>
                <a:latin typeface="+mj-lt"/>
              </a:rPr>
              <a:t>vizier</a:t>
            </a:r>
            <a:r>
              <a:rPr lang="en-GB" sz="1600" b="0" i="0" dirty="0">
                <a:solidFill>
                  <a:srgbClr val="1A1A1A"/>
                </a:solidFill>
                <a:effectLst/>
                <a:latin typeface="+mj-lt"/>
              </a:rPr>
              <a:t>, however, has two daughters, Shahrazad (Scheherazade) and </a:t>
            </a:r>
            <a:r>
              <a:rPr lang="en-GB" sz="1600" b="0" i="0" dirty="0" err="1">
                <a:solidFill>
                  <a:srgbClr val="1A1A1A"/>
                </a:solidFill>
                <a:effectLst/>
                <a:latin typeface="+mj-lt"/>
              </a:rPr>
              <a:t>Dunyazad</a:t>
            </a:r>
            <a:r>
              <a:rPr lang="en-GB" sz="1600" b="0" i="0" dirty="0">
                <a:solidFill>
                  <a:srgbClr val="1A1A1A"/>
                </a:solidFill>
                <a:effectLst/>
                <a:latin typeface="+mj-lt"/>
              </a:rPr>
              <a:t>; and the elder, Shahrazad, having devised a scheme to save herself and others, insists that her father give her in marriage to the king.</a:t>
            </a:r>
          </a:p>
          <a:p>
            <a:endParaRPr lang="en-GB" sz="1600" dirty="0">
              <a:solidFill>
                <a:srgbClr val="1A1A1A"/>
              </a:solidFill>
              <a:latin typeface="+mj-lt"/>
            </a:endParaRPr>
          </a:p>
          <a:p>
            <a:r>
              <a:rPr lang="en-GB" sz="1600" b="0" i="0" dirty="0">
                <a:solidFill>
                  <a:srgbClr val="1A1A1A"/>
                </a:solidFill>
                <a:effectLst/>
                <a:latin typeface="+mj-lt"/>
              </a:rPr>
              <a:t>Each evening she tells a story, leaving it incomplete and promising to finish it the following night. The stories are so entertaining, and the king so eager to hear the end, that he puts off her execution from day to day and finally abandons his cruel plan.</a:t>
            </a:r>
            <a:endParaRPr lang="en-GB" sz="1600" dirty="0">
              <a:latin typeface="+mj-lt"/>
            </a:endParaRPr>
          </a:p>
        </p:txBody>
      </p:sp>
      <p:sp>
        <p:nvSpPr>
          <p:cNvPr id="13" name="Rectangle: Rounded Corners 12">
            <a:extLst>
              <a:ext uri="{FF2B5EF4-FFF2-40B4-BE49-F238E27FC236}">
                <a16:creationId xmlns:a16="http://schemas.microsoft.com/office/drawing/2014/main" id="{040B1D71-FD01-DE68-77C9-409CD109C786}"/>
              </a:ext>
            </a:extLst>
          </p:cNvPr>
          <p:cNvSpPr/>
          <p:nvPr/>
        </p:nvSpPr>
        <p:spPr>
          <a:xfrm>
            <a:off x="736600" y="7122786"/>
            <a:ext cx="5175548" cy="42313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u="sng" dirty="0">
                <a:latin typeface="+mj-lt"/>
              </a:rPr>
              <a:t>Connections</a:t>
            </a:r>
            <a:r>
              <a:rPr lang="en-GB" sz="1400" dirty="0">
                <a:latin typeface="+mj-lt"/>
              </a:rPr>
              <a:t> </a:t>
            </a:r>
          </a:p>
          <a:p>
            <a:pPr algn="l"/>
            <a:r>
              <a:rPr lang="en-GB" sz="1400" b="0" i="0" u="none" strike="noStrike" baseline="0" dirty="0">
                <a:solidFill>
                  <a:srgbClr val="000000"/>
                </a:solidFill>
                <a:latin typeface="+mj-lt"/>
              </a:rPr>
              <a:t>How does storytelling help Aya and Bill with the difficult decisions they need to make and ultimately help them to survive?</a:t>
            </a:r>
          </a:p>
          <a:p>
            <a:pPr algn="l"/>
            <a:endParaRPr lang="en-GB" sz="1400" dirty="0">
              <a:solidFill>
                <a:srgbClr val="000000"/>
              </a:solidFill>
              <a:latin typeface="+mj-lt"/>
            </a:endParaRPr>
          </a:p>
          <a:p>
            <a:pPr algn="l"/>
            <a:endParaRPr lang="en-GB" sz="1400" b="0" i="0" u="none" strike="noStrike" baseline="0" dirty="0">
              <a:solidFill>
                <a:srgbClr val="000000"/>
              </a:solidFill>
              <a:latin typeface="+mj-lt"/>
            </a:endParaRPr>
          </a:p>
          <a:p>
            <a:pPr algn="l"/>
            <a:endParaRPr lang="en-GB" sz="1400" dirty="0">
              <a:solidFill>
                <a:srgbClr val="000000"/>
              </a:solidFill>
              <a:latin typeface="+mj-lt"/>
            </a:endParaRPr>
          </a:p>
          <a:p>
            <a:pPr algn="l"/>
            <a:endParaRPr lang="en-GB" sz="1400" b="0" i="0" u="none" strike="noStrike" baseline="0" dirty="0">
              <a:solidFill>
                <a:srgbClr val="000000"/>
              </a:solidFill>
              <a:latin typeface="+mj-lt"/>
            </a:endParaRPr>
          </a:p>
          <a:p>
            <a:pPr algn="l"/>
            <a:endParaRPr lang="en-GB" sz="1400" b="0" i="0" u="none" strike="noStrike" baseline="0" dirty="0">
              <a:solidFill>
                <a:srgbClr val="000000"/>
              </a:solidFill>
              <a:latin typeface="+mj-lt"/>
            </a:endParaRPr>
          </a:p>
          <a:p>
            <a:pPr algn="l"/>
            <a:endParaRPr lang="en-GB" sz="1400" dirty="0">
              <a:solidFill>
                <a:srgbClr val="000000"/>
              </a:solidFill>
              <a:latin typeface="+mj-lt"/>
            </a:endParaRPr>
          </a:p>
          <a:p>
            <a:pPr algn="l"/>
            <a:endParaRPr lang="en-GB" sz="1400" b="0" i="0" u="none" strike="noStrike" baseline="0" dirty="0">
              <a:solidFill>
                <a:srgbClr val="000000"/>
              </a:solidFill>
              <a:latin typeface="+mj-lt"/>
            </a:endParaRPr>
          </a:p>
          <a:p>
            <a:pPr algn="l"/>
            <a:r>
              <a:rPr lang="en-GB" sz="1400" dirty="0">
                <a:solidFill>
                  <a:srgbClr val="000000"/>
                </a:solidFill>
                <a:latin typeface="+mj-lt"/>
              </a:rPr>
              <a:t>Challenge: Most of Aya’s stories feature strong female characters. What does this tell us about her?</a:t>
            </a:r>
          </a:p>
          <a:p>
            <a:pPr algn="l"/>
            <a:endParaRPr lang="en-GB" sz="1800" b="0" i="0" u="none" strike="noStrike" baseline="0" dirty="0">
              <a:solidFill>
                <a:srgbClr val="000000"/>
              </a:solidFill>
              <a:latin typeface="CourierNewPSMT"/>
            </a:endParaRPr>
          </a:p>
          <a:p>
            <a:pPr algn="l"/>
            <a:endParaRPr lang="en-GB" dirty="0">
              <a:solidFill>
                <a:srgbClr val="000000"/>
              </a:solidFill>
              <a:latin typeface="CourierNewPSMT"/>
            </a:endParaRPr>
          </a:p>
          <a:p>
            <a:pPr algn="l"/>
            <a:endParaRPr lang="en-GB" sz="1800" b="0" i="0" u="none" strike="noStrike" baseline="0" dirty="0">
              <a:solidFill>
                <a:srgbClr val="000000"/>
              </a:solidFill>
              <a:latin typeface="CourierNewPSMT"/>
            </a:endParaRPr>
          </a:p>
          <a:p>
            <a:pPr algn="l"/>
            <a:endParaRPr lang="en-GB" sz="1800" b="0" i="0" u="none" strike="noStrike" baseline="0" dirty="0">
              <a:solidFill>
                <a:srgbClr val="000000"/>
              </a:solidFill>
              <a:latin typeface="OpenSans"/>
            </a:endParaRPr>
          </a:p>
        </p:txBody>
      </p:sp>
      <p:pic>
        <p:nvPicPr>
          <p:cNvPr id="14" name="Picture 13">
            <a:extLst>
              <a:ext uri="{FF2B5EF4-FFF2-40B4-BE49-F238E27FC236}">
                <a16:creationId xmlns:a16="http://schemas.microsoft.com/office/drawing/2014/main" id="{761C8575-0E54-8802-2015-08CFB6EE6AEE}"/>
              </a:ext>
            </a:extLst>
          </p:cNvPr>
          <p:cNvPicPr>
            <a:picLocks noChangeAspect="1"/>
          </p:cNvPicPr>
          <p:nvPr/>
        </p:nvPicPr>
        <p:blipFill>
          <a:blip r:embed="rId3"/>
          <a:stretch>
            <a:fillRect/>
          </a:stretch>
        </p:blipFill>
        <p:spPr>
          <a:xfrm>
            <a:off x="1887226" y="7215803"/>
            <a:ext cx="336177" cy="336177"/>
          </a:xfrm>
          <a:prstGeom prst="rect">
            <a:avLst/>
          </a:prstGeom>
        </p:spPr>
      </p:pic>
    </p:spTree>
    <p:extLst>
      <p:ext uri="{BB962C8B-B14F-4D97-AF65-F5344CB8AC3E}">
        <p14:creationId xmlns:p14="http://schemas.microsoft.com/office/powerpoint/2010/main" val="216290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Reading Strategies</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6884361-C1C3-4D04-8940-ED48BFC032C6}"/>
              </a:ext>
            </a:extLst>
          </p:cNvPr>
          <p:cNvPicPr>
            <a:picLocks noChangeAspect="1"/>
          </p:cNvPicPr>
          <p:nvPr/>
        </p:nvPicPr>
        <p:blipFill>
          <a:blip r:embed="rId2"/>
          <a:stretch>
            <a:fillRect/>
          </a:stretch>
        </p:blipFill>
        <p:spPr>
          <a:xfrm>
            <a:off x="376582" y="4962423"/>
            <a:ext cx="1609725" cy="1348820"/>
          </a:xfrm>
          <a:prstGeom prst="rect">
            <a:avLst/>
          </a:prstGeom>
        </p:spPr>
      </p:pic>
      <p:sp>
        <p:nvSpPr>
          <p:cNvPr id="5" name="Rectangle: Rounded Corners 4">
            <a:extLst>
              <a:ext uri="{FF2B5EF4-FFF2-40B4-BE49-F238E27FC236}">
                <a16:creationId xmlns:a16="http://schemas.microsoft.com/office/drawing/2014/main" id="{A0994E75-DD37-4676-943F-679D0A3368FC}"/>
              </a:ext>
            </a:extLst>
          </p:cNvPr>
          <p:cNvSpPr/>
          <p:nvPr/>
        </p:nvSpPr>
        <p:spPr>
          <a:xfrm>
            <a:off x="2222423" y="5045296"/>
            <a:ext cx="3804396" cy="13314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Connections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you are reading, make connections to the word ‘scavenger’. </a:t>
            </a:r>
          </a:p>
        </p:txBody>
      </p:sp>
      <p:pic>
        <p:nvPicPr>
          <p:cNvPr id="6" name="Picture 5">
            <a:extLst>
              <a:ext uri="{FF2B5EF4-FFF2-40B4-BE49-F238E27FC236}">
                <a16:creationId xmlns:a16="http://schemas.microsoft.com/office/drawing/2014/main" id="{6A76164E-2374-4B32-9B2C-735CCD94F988}"/>
              </a:ext>
            </a:extLst>
          </p:cNvPr>
          <p:cNvPicPr>
            <a:picLocks noChangeAspect="1"/>
          </p:cNvPicPr>
          <p:nvPr/>
        </p:nvPicPr>
        <p:blipFill>
          <a:blip r:embed="rId3"/>
          <a:stretch>
            <a:fillRect/>
          </a:stretch>
        </p:blipFill>
        <p:spPr>
          <a:xfrm>
            <a:off x="415052" y="3251602"/>
            <a:ext cx="1495425" cy="1348820"/>
          </a:xfrm>
          <a:prstGeom prst="rect">
            <a:avLst/>
          </a:prstGeom>
        </p:spPr>
      </p:pic>
      <p:sp>
        <p:nvSpPr>
          <p:cNvPr id="8" name="Rectangle: Rounded Corners 7">
            <a:extLst>
              <a:ext uri="{FF2B5EF4-FFF2-40B4-BE49-F238E27FC236}">
                <a16:creationId xmlns:a16="http://schemas.microsoft.com/office/drawing/2014/main" id="{295EB2A6-BEC2-4D76-8803-F18FDC834CB9}"/>
              </a:ext>
            </a:extLst>
          </p:cNvPr>
          <p:cNvSpPr/>
          <p:nvPr/>
        </p:nvSpPr>
        <p:spPr>
          <a:xfrm>
            <a:off x="2214993" y="3175937"/>
            <a:ext cx="3804396" cy="15049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Predictions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you are reading, make predictions about what is going to happen next to the characters and how the plot might evolve.  </a:t>
            </a:r>
          </a:p>
        </p:txBody>
      </p:sp>
      <p:pic>
        <p:nvPicPr>
          <p:cNvPr id="9" name="Picture 8">
            <a:extLst>
              <a:ext uri="{FF2B5EF4-FFF2-40B4-BE49-F238E27FC236}">
                <a16:creationId xmlns:a16="http://schemas.microsoft.com/office/drawing/2014/main" id="{FA4F8BBC-C05B-43D3-BD5A-4EA775E4EA96}"/>
              </a:ext>
            </a:extLst>
          </p:cNvPr>
          <p:cNvPicPr>
            <a:picLocks noChangeAspect="1"/>
          </p:cNvPicPr>
          <p:nvPr/>
        </p:nvPicPr>
        <p:blipFill>
          <a:blip r:embed="rId4"/>
          <a:stretch>
            <a:fillRect/>
          </a:stretch>
        </p:blipFill>
        <p:spPr>
          <a:xfrm>
            <a:off x="395263" y="6674238"/>
            <a:ext cx="1572364" cy="1143000"/>
          </a:xfrm>
          <a:prstGeom prst="rect">
            <a:avLst/>
          </a:prstGeom>
        </p:spPr>
      </p:pic>
      <p:sp>
        <p:nvSpPr>
          <p:cNvPr id="10" name="Rectangle: Rounded Corners 9">
            <a:extLst>
              <a:ext uri="{FF2B5EF4-FFF2-40B4-BE49-F238E27FC236}">
                <a16:creationId xmlns:a16="http://schemas.microsoft.com/office/drawing/2014/main" id="{4C86CE5A-77CA-457D-A123-913370B8057F}"/>
              </a:ext>
            </a:extLst>
          </p:cNvPr>
          <p:cNvSpPr/>
          <p:nvPr/>
        </p:nvSpPr>
        <p:spPr>
          <a:xfrm>
            <a:off x="2259697" y="6695562"/>
            <a:ext cx="3804396" cy="14829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Clarify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you are reading, make a note of vocabulary you might not understand so you can look them up or discuss them with someone. </a:t>
            </a:r>
          </a:p>
        </p:txBody>
      </p:sp>
      <p:pic>
        <p:nvPicPr>
          <p:cNvPr id="12" name="Picture 11">
            <a:extLst>
              <a:ext uri="{FF2B5EF4-FFF2-40B4-BE49-F238E27FC236}">
                <a16:creationId xmlns:a16="http://schemas.microsoft.com/office/drawing/2014/main" id="{325E4911-86BE-4EC0-B2F1-3BDB802A4308}"/>
              </a:ext>
            </a:extLst>
          </p:cNvPr>
          <p:cNvPicPr>
            <a:picLocks noChangeAspect="1"/>
          </p:cNvPicPr>
          <p:nvPr/>
        </p:nvPicPr>
        <p:blipFill>
          <a:blip r:embed="rId5"/>
          <a:stretch>
            <a:fillRect/>
          </a:stretch>
        </p:blipFill>
        <p:spPr>
          <a:xfrm>
            <a:off x="415052" y="8387638"/>
            <a:ext cx="1532786" cy="1348820"/>
          </a:xfrm>
          <a:prstGeom prst="rect">
            <a:avLst/>
          </a:prstGeom>
        </p:spPr>
      </p:pic>
      <p:sp>
        <p:nvSpPr>
          <p:cNvPr id="13" name="Rectangle: Rounded Corners 12">
            <a:extLst>
              <a:ext uri="{FF2B5EF4-FFF2-40B4-BE49-F238E27FC236}">
                <a16:creationId xmlns:a16="http://schemas.microsoft.com/office/drawing/2014/main" id="{C3DBD825-AED0-4DF1-96A7-7BB7F869BE62}"/>
              </a:ext>
            </a:extLst>
          </p:cNvPr>
          <p:cNvSpPr/>
          <p:nvPr/>
        </p:nvSpPr>
        <p:spPr>
          <a:xfrm>
            <a:off x="2259697" y="8491255"/>
            <a:ext cx="3804396" cy="14829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Questions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you are reading, make a note of any questions you might have. Consider, what is the writer trying to show us?</a:t>
            </a:r>
          </a:p>
        </p:txBody>
      </p:sp>
      <p:sp>
        <p:nvSpPr>
          <p:cNvPr id="14" name="TextBox 13">
            <a:extLst>
              <a:ext uri="{FF2B5EF4-FFF2-40B4-BE49-F238E27FC236}">
                <a16:creationId xmlns:a16="http://schemas.microsoft.com/office/drawing/2014/main" id="{C3E93081-3BA2-4F54-AD44-59FCBBD6A7CA}"/>
              </a:ext>
            </a:extLst>
          </p:cNvPr>
          <p:cNvSpPr txBox="1"/>
          <p:nvPr/>
        </p:nvSpPr>
        <p:spPr>
          <a:xfrm>
            <a:off x="486890" y="1266035"/>
            <a:ext cx="588421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we are reading, we will refer to the following strategies to help us to understand what we are reading in a deep and meaningful way. </a:t>
            </a:r>
          </a:p>
        </p:txBody>
      </p:sp>
    </p:spTree>
    <p:extLst>
      <p:ext uri="{BB962C8B-B14F-4D97-AF65-F5344CB8AC3E}">
        <p14:creationId xmlns:p14="http://schemas.microsoft.com/office/powerpoint/2010/main" val="109254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Timeline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Create a timeline going down the page with the key events from the story.</a:t>
            </a:r>
          </a:p>
        </p:txBody>
      </p:sp>
      <p:cxnSp>
        <p:nvCxnSpPr>
          <p:cNvPr id="5" name="Straight Arrow Connector 4">
            <a:extLst>
              <a:ext uri="{FF2B5EF4-FFF2-40B4-BE49-F238E27FC236}">
                <a16:creationId xmlns:a16="http://schemas.microsoft.com/office/drawing/2014/main" id="{4447EC44-A30D-4E48-A7DF-53DDC57CDEE6}"/>
              </a:ext>
            </a:extLst>
          </p:cNvPr>
          <p:cNvCxnSpPr>
            <a:cxnSpLocks/>
          </p:cNvCxnSpPr>
          <p:nvPr/>
        </p:nvCxnSpPr>
        <p:spPr>
          <a:xfrm>
            <a:off x="3429000" y="1574800"/>
            <a:ext cx="0" cy="9838267"/>
          </a:xfrm>
          <a:prstGeom prst="straightConnector1">
            <a:avLst/>
          </a:prstGeom>
          <a:ln w="57150">
            <a:headEnd type="oval" w="med" len="med"/>
            <a:tailEnd type="triangle" w="lg"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225C0BB-1DE0-41C5-8E45-07FDD9DCBB37}"/>
              </a:ext>
            </a:extLst>
          </p:cNvPr>
          <p:cNvCxnSpPr>
            <a:cxnSpLocks/>
          </p:cNvCxnSpPr>
          <p:nvPr/>
        </p:nvCxnSpPr>
        <p:spPr>
          <a:xfrm>
            <a:off x="3429000" y="6096000"/>
            <a:ext cx="0" cy="5113867"/>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DD9F399-1D8A-4643-9AE5-487CA5AD8A40}"/>
              </a:ext>
            </a:extLst>
          </p:cNvPr>
          <p:cNvCxnSpPr>
            <a:cxnSpLocks/>
          </p:cNvCxnSpPr>
          <p:nvPr/>
        </p:nvCxnSpPr>
        <p:spPr>
          <a:xfrm>
            <a:off x="3429000" y="2210881"/>
            <a:ext cx="0" cy="7886250"/>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65F5DFF-A701-4913-9FAC-A74C0C03AA8E}"/>
              </a:ext>
            </a:extLst>
          </p:cNvPr>
          <p:cNvCxnSpPr>
            <a:cxnSpLocks/>
          </p:cNvCxnSpPr>
          <p:nvPr/>
        </p:nvCxnSpPr>
        <p:spPr>
          <a:xfrm>
            <a:off x="3429000" y="2941320"/>
            <a:ext cx="0" cy="7985364"/>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17BEDE8-1E51-4C09-A7EE-9DAE5149D324}"/>
              </a:ext>
            </a:extLst>
          </p:cNvPr>
          <p:cNvCxnSpPr>
            <a:cxnSpLocks/>
          </p:cNvCxnSpPr>
          <p:nvPr/>
        </p:nvCxnSpPr>
        <p:spPr>
          <a:xfrm>
            <a:off x="3429000" y="3769360"/>
            <a:ext cx="0" cy="7157324"/>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F26B4FF-BCB2-49A7-A5DC-9873EDE61789}"/>
              </a:ext>
            </a:extLst>
          </p:cNvPr>
          <p:cNvCxnSpPr>
            <a:cxnSpLocks/>
          </p:cNvCxnSpPr>
          <p:nvPr/>
        </p:nvCxnSpPr>
        <p:spPr>
          <a:xfrm>
            <a:off x="3429000" y="4480560"/>
            <a:ext cx="0" cy="6251571"/>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EF8BB51-7918-40EB-88D1-59704BB20878}"/>
              </a:ext>
            </a:extLst>
          </p:cNvPr>
          <p:cNvCxnSpPr>
            <a:cxnSpLocks/>
          </p:cNvCxnSpPr>
          <p:nvPr/>
        </p:nvCxnSpPr>
        <p:spPr>
          <a:xfrm>
            <a:off x="3431406" y="5289617"/>
            <a:ext cx="0" cy="3416499"/>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8602FDC-517D-41E9-A632-BFA158FBDF28}"/>
              </a:ext>
            </a:extLst>
          </p:cNvPr>
          <p:cNvCxnSpPr>
            <a:cxnSpLocks/>
          </p:cNvCxnSpPr>
          <p:nvPr/>
        </p:nvCxnSpPr>
        <p:spPr>
          <a:xfrm>
            <a:off x="3429000" y="6978316"/>
            <a:ext cx="0" cy="1903939"/>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972DE73-40E1-4F27-A35B-859820F69ACF}"/>
              </a:ext>
            </a:extLst>
          </p:cNvPr>
          <p:cNvCxnSpPr>
            <a:cxnSpLocks/>
          </p:cNvCxnSpPr>
          <p:nvPr/>
        </p:nvCxnSpPr>
        <p:spPr>
          <a:xfrm>
            <a:off x="3429000" y="7757962"/>
            <a:ext cx="0" cy="2200274"/>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A602DB8-13C5-42B3-B4D7-DD04C1F6DFCF}"/>
              </a:ext>
            </a:extLst>
          </p:cNvPr>
          <p:cNvCxnSpPr>
            <a:cxnSpLocks/>
          </p:cNvCxnSpPr>
          <p:nvPr/>
        </p:nvCxnSpPr>
        <p:spPr>
          <a:xfrm>
            <a:off x="3429000" y="8578258"/>
            <a:ext cx="0" cy="2759955"/>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EDD04D0-19B7-4CFE-8957-1621436AA3B5}"/>
              </a:ext>
            </a:extLst>
          </p:cNvPr>
          <p:cNvCxnSpPr>
            <a:cxnSpLocks/>
          </p:cNvCxnSpPr>
          <p:nvPr/>
        </p:nvCxnSpPr>
        <p:spPr>
          <a:xfrm>
            <a:off x="3431406" y="9392957"/>
            <a:ext cx="0" cy="1816910"/>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CAAC538B-2CE4-422C-B88D-D2A1D2872323}"/>
              </a:ext>
            </a:extLst>
          </p:cNvPr>
          <p:cNvCxnSpPr>
            <a:cxnSpLocks/>
          </p:cNvCxnSpPr>
          <p:nvPr/>
        </p:nvCxnSpPr>
        <p:spPr>
          <a:xfrm>
            <a:off x="3429000" y="10192105"/>
            <a:ext cx="0" cy="680936"/>
          </a:xfrm>
          <a:prstGeom prst="straightConnector1">
            <a:avLst/>
          </a:prstGeom>
          <a:ln w="57150">
            <a:headEnd type="oval" w="med" len="med"/>
            <a:tailEnd type="none" w="lg" len="lg"/>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F3E8D52-ACA2-4877-98B5-47C2128C2D98}"/>
              </a:ext>
            </a:extLst>
          </p:cNvPr>
          <p:cNvCxnSpPr/>
          <p:nvPr/>
        </p:nvCxnSpPr>
        <p:spPr>
          <a:xfrm flipH="1">
            <a:off x="2841859" y="1574800"/>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EF7817C-6840-4034-A1BB-691ED95B1D56}"/>
              </a:ext>
            </a:extLst>
          </p:cNvPr>
          <p:cNvCxnSpPr/>
          <p:nvPr/>
        </p:nvCxnSpPr>
        <p:spPr>
          <a:xfrm flipH="1">
            <a:off x="3504398" y="2210881"/>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C270200-9D54-493A-B032-FB0A739B2A12}"/>
              </a:ext>
            </a:extLst>
          </p:cNvPr>
          <p:cNvCxnSpPr/>
          <p:nvPr/>
        </p:nvCxnSpPr>
        <p:spPr>
          <a:xfrm flipH="1">
            <a:off x="2763252" y="2941320"/>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C423F3B-98DB-4EBF-A3C0-C7EFC5FB12EE}"/>
              </a:ext>
            </a:extLst>
          </p:cNvPr>
          <p:cNvCxnSpPr/>
          <p:nvPr/>
        </p:nvCxnSpPr>
        <p:spPr>
          <a:xfrm flipH="1">
            <a:off x="3504398" y="3769360"/>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0F6A4E4-D5D5-41E4-BE35-7B250281176F}"/>
              </a:ext>
            </a:extLst>
          </p:cNvPr>
          <p:cNvCxnSpPr/>
          <p:nvPr/>
        </p:nvCxnSpPr>
        <p:spPr>
          <a:xfrm flipH="1">
            <a:off x="2763252" y="4480560"/>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CF1AF7C-A255-4206-A525-0BE665115F35}"/>
              </a:ext>
            </a:extLst>
          </p:cNvPr>
          <p:cNvCxnSpPr/>
          <p:nvPr/>
        </p:nvCxnSpPr>
        <p:spPr>
          <a:xfrm flipH="1">
            <a:off x="3504398" y="5293895"/>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99FFD97-B684-4F77-A9D9-4202D73CA392}"/>
              </a:ext>
            </a:extLst>
          </p:cNvPr>
          <p:cNvCxnSpPr/>
          <p:nvPr/>
        </p:nvCxnSpPr>
        <p:spPr>
          <a:xfrm flipH="1">
            <a:off x="2763252" y="6096000"/>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773462E-FE85-4F81-BB18-E415834EBD22}"/>
              </a:ext>
            </a:extLst>
          </p:cNvPr>
          <p:cNvCxnSpPr/>
          <p:nvPr/>
        </p:nvCxnSpPr>
        <p:spPr>
          <a:xfrm flipH="1">
            <a:off x="3504398" y="6978316"/>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5DA736B2-D490-4044-8678-B6457F280BE0}"/>
              </a:ext>
            </a:extLst>
          </p:cNvPr>
          <p:cNvCxnSpPr/>
          <p:nvPr/>
        </p:nvCxnSpPr>
        <p:spPr>
          <a:xfrm flipH="1">
            <a:off x="2841859" y="7757962"/>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1832663-F9F3-4FC6-95D3-48BB74B4F126}"/>
              </a:ext>
            </a:extLst>
          </p:cNvPr>
          <p:cNvCxnSpPr/>
          <p:nvPr/>
        </p:nvCxnSpPr>
        <p:spPr>
          <a:xfrm flipH="1">
            <a:off x="3504398" y="8578258"/>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F75262B-382A-4322-87B3-0B9B93326046}"/>
              </a:ext>
            </a:extLst>
          </p:cNvPr>
          <p:cNvCxnSpPr/>
          <p:nvPr/>
        </p:nvCxnSpPr>
        <p:spPr>
          <a:xfrm flipH="1">
            <a:off x="2763252" y="9392957"/>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B3C1838-1503-419B-A4C8-6FBD2314EDE6}"/>
              </a:ext>
            </a:extLst>
          </p:cNvPr>
          <p:cNvCxnSpPr/>
          <p:nvPr/>
        </p:nvCxnSpPr>
        <p:spPr>
          <a:xfrm flipH="1">
            <a:off x="3504398" y="10192105"/>
            <a:ext cx="5871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C249C07-D05C-41C2-BDFB-4263011D177A}"/>
              </a:ext>
            </a:extLst>
          </p:cNvPr>
          <p:cNvCxnSpPr/>
          <p:nvPr/>
        </p:nvCxnSpPr>
        <p:spPr>
          <a:xfrm flipH="1">
            <a:off x="2841859" y="11413067"/>
            <a:ext cx="587141" cy="0"/>
          </a:xfrm>
          <a:prstGeom prst="line">
            <a:avLst/>
          </a:prstGeom>
          <a:ln w="28575"/>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A1331481-80B0-43A2-B6DA-2AC3E4E91424}"/>
              </a:ext>
            </a:extLst>
          </p:cNvPr>
          <p:cNvSpPr txBox="1"/>
          <p:nvPr/>
        </p:nvSpPr>
        <p:spPr>
          <a:xfrm>
            <a:off x="577530" y="1354603"/>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D7BBBB56-9E95-4627-B905-1B96922CF135}"/>
              </a:ext>
            </a:extLst>
          </p:cNvPr>
          <p:cNvSpPr txBox="1"/>
          <p:nvPr/>
        </p:nvSpPr>
        <p:spPr>
          <a:xfrm>
            <a:off x="4091539" y="1854086"/>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0EE2652-7D45-43FC-A203-6CF40887D44D}"/>
              </a:ext>
            </a:extLst>
          </p:cNvPr>
          <p:cNvSpPr txBox="1"/>
          <p:nvPr/>
        </p:nvSpPr>
        <p:spPr>
          <a:xfrm>
            <a:off x="498923" y="2585965"/>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06B71CC0-02ED-4896-A26D-1DAB6526CE7B}"/>
              </a:ext>
            </a:extLst>
          </p:cNvPr>
          <p:cNvSpPr txBox="1"/>
          <p:nvPr/>
        </p:nvSpPr>
        <p:spPr>
          <a:xfrm>
            <a:off x="4091539" y="3414005"/>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E85A64AA-160F-4D78-A9F3-BDDC05758E12}"/>
              </a:ext>
            </a:extLst>
          </p:cNvPr>
          <p:cNvSpPr txBox="1"/>
          <p:nvPr/>
        </p:nvSpPr>
        <p:spPr>
          <a:xfrm>
            <a:off x="498923" y="4124714"/>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CAE7FF1-B981-4766-8AF1-E47BD7683CEA}"/>
              </a:ext>
            </a:extLst>
          </p:cNvPr>
          <p:cNvSpPr txBox="1"/>
          <p:nvPr/>
        </p:nvSpPr>
        <p:spPr>
          <a:xfrm>
            <a:off x="4073899" y="4972460"/>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7D7BB5DC-07B9-4759-9339-167D359BD971}"/>
              </a:ext>
            </a:extLst>
          </p:cNvPr>
          <p:cNvSpPr txBox="1"/>
          <p:nvPr/>
        </p:nvSpPr>
        <p:spPr>
          <a:xfrm>
            <a:off x="486496" y="5740645"/>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4045C740-1490-41A2-BC48-ECE102D9E3C7}"/>
              </a:ext>
            </a:extLst>
          </p:cNvPr>
          <p:cNvSpPr txBox="1"/>
          <p:nvPr/>
        </p:nvSpPr>
        <p:spPr>
          <a:xfrm>
            <a:off x="4109581" y="6622961"/>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450346F1-ECAB-46B2-852A-86C675A12F00}"/>
              </a:ext>
            </a:extLst>
          </p:cNvPr>
          <p:cNvSpPr txBox="1"/>
          <p:nvPr/>
        </p:nvSpPr>
        <p:spPr>
          <a:xfrm>
            <a:off x="577530" y="7405401"/>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E5E47657-AE99-4A07-A5B5-E71D4BABFD59}"/>
              </a:ext>
            </a:extLst>
          </p:cNvPr>
          <p:cNvSpPr txBox="1"/>
          <p:nvPr/>
        </p:nvSpPr>
        <p:spPr>
          <a:xfrm>
            <a:off x="4109598" y="8222903"/>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E5E0C0EF-A4D5-4E63-AAB8-AA22A7820CB2}"/>
              </a:ext>
            </a:extLst>
          </p:cNvPr>
          <p:cNvSpPr txBox="1"/>
          <p:nvPr/>
        </p:nvSpPr>
        <p:spPr>
          <a:xfrm>
            <a:off x="494912" y="9037602"/>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543BE32B-E7FE-4107-8C39-38A3FC0390CE}"/>
              </a:ext>
            </a:extLst>
          </p:cNvPr>
          <p:cNvSpPr txBox="1"/>
          <p:nvPr/>
        </p:nvSpPr>
        <p:spPr>
          <a:xfrm>
            <a:off x="4103571" y="9836750"/>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986FA718-A345-42E4-91B6-BBD6B473FBA0}"/>
              </a:ext>
            </a:extLst>
          </p:cNvPr>
          <p:cNvSpPr txBox="1"/>
          <p:nvPr/>
        </p:nvSpPr>
        <p:spPr>
          <a:xfrm>
            <a:off x="577530" y="10702358"/>
            <a:ext cx="2261924" cy="71070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77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After Reading: What is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lang="en-GB" b="1" dirty="0">
                <a:solidFill>
                  <a:prstClr val="black"/>
                </a:solidFill>
                <a:latin typeface="Calibri" panose="020F0502020204030204"/>
              </a:rPr>
              <a:t>e novel about?</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271DE004-C4D4-25A8-4A30-5FC862160BB6}"/>
              </a:ext>
            </a:extLst>
          </p:cNvPr>
          <p:cNvGraphicFramePr>
            <a:graphicFrameLocks noGrp="1"/>
          </p:cNvGraphicFramePr>
          <p:nvPr>
            <p:extLst>
              <p:ext uri="{D42A27DB-BD31-4B8C-83A1-F6EECF244321}">
                <p14:modId xmlns:p14="http://schemas.microsoft.com/office/powerpoint/2010/main" val="2524784880"/>
              </p:ext>
            </p:extLst>
          </p:nvPr>
        </p:nvGraphicFramePr>
        <p:xfrm>
          <a:off x="658320" y="1374540"/>
          <a:ext cx="5384799" cy="2291080"/>
        </p:xfrm>
        <a:graphic>
          <a:graphicData uri="http://schemas.openxmlformats.org/drawingml/2006/table">
            <a:tbl>
              <a:tblPr firstRow="1" bandRow="1">
                <a:tableStyleId>{073A0DAA-6AF3-43AB-8588-CEC1D06C72B9}</a:tableStyleId>
              </a:tblPr>
              <a:tblGrid>
                <a:gridCol w="1794933">
                  <a:extLst>
                    <a:ext uri="{9D8B030D-6E8A-4147-A177-3AD203B41FA5}">
                      <a16:colId xmlns:a16="http://schemas.microsoft.com/office/drawing/2014/main" val="589308086"/>
                    </a:ext>
                  </a:extLst>
                </a:gridCol>
                <a:gridCol w="1794933">
                  <a:extLst>
                    <a:ext uri="{9D8B030D-6E8A-4147-A177-3AD203B41FA5}">
                      <a16:colId xmlns:a16="http://schemas.microsoft.com/office/drawing/2014/main" val="3637372358"/>
                    </a:ext>
                  </a:extLst>
                </a:gridCol>
                <a:gridCol w="1794933">
                  <a:extLst>
                    <a:ext uri="{9D8B030D-6E8A-4147-A177-3AD203B41FA5}">
                      <a16:colId xmlns:a16="http://schemas.microsoft.com/office/drawing/2014/main" val="1401416417"/>
                    </a:ext>
                  </a:extLst>
                </a:gridCol>
              </a:tblGrid>
              <a:tr h="370840">
                <a:tc gridSpan="3">
                  <a:txBody>
                    <a:bodyPr/>
                    <a:lstStyle/>
                    <a:p>
                      <a:r>
                        <a:rPr lang="en-GB" dirty="0"/>
                        <a:t>Girl. Boy. Sea. is about……</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718587107"/>
                  </a:ext>
                </a:extLst>
              </a:tr>
              <a:tr h="370840">
                <a:tc>
                  <a:txBody>
                    <a:bodyPr/>
                    <a:lstStyle/>
                    <a:p>
                      <a:r>
                        <a:rPr lang="en-GB" dirty="0"/>
                        <a:t>The friendship between a young girl and a young boy.</a:t>
                      </a:r>
                    </a:p>
                  </a:txBody>
                  <a:tcPr/>
                </a:tc>
                <a:tc>
                  <a:txBody>
                    <a:bodyPr/>
                    <a:lstStyle/>
                    <a:p>
                      <a:r>
                        <a:rPr lang="en-GB" dirty="0"/>
                        <a:t>The importance of hope and resilience.</a:t>
                      </a:r>
                    </a:p>
                  </a:txBody>
                  <a:tcPr/>
                </a:tc>
                <a:tc>
                  <a:txBody>
                    <a:bodyPr/>
                    <a:lstStyle/>
                    <a:p>
                      <a:r>
                        <a:rPr lang="en-GB" dirty="0"/>
                        <a:t>How the world can be dark and dangerous. </a:t>
                      </a:r>
                    </a:p>
                  </a:txBody>
                  <a:tcPr/>
                </a:tc>
                <a:extLst>
                  <a:ext uri="{0D108BD9-81ED-4DB2-BD59-A6C34878D82A}">
                    <a16:rowId xmlns:a16="http://schemas.microsoft.com/office/drawing/2014/main" val="2772065397"/>
                  </a:ext>
                </a:extLst>
              </a:tr>
              <a:tr h="370840">
                <a:tc>
                  <a:txBody>
                    <a:bodyPr/>
                    <a:lstStyle/>
                    <a:p>
                      <a:r>
                        <a:rPr lang="en-GB" dirty="0"/>
                        <a:t>Migrant struggles and war-torn communities </a:t>
                      </a:r>
                    </a:p>
                  </a:txBody>
                  <a:tcPr/>
                </a:tc>
                <a:tc>
                  <a:txBody>
                    <a:bodyPr/>
                    <a:lstStyle/>
                    <a:p>
                      <a:r>
                        <a:rPr lang="en-GB" dirty="0"/>
                        <a:t>The power of nature.</a:t>
                      </a:r>
                    </a:p>
                  </a:txBody>
                  <a:tcPr/>
                </a:tc>
                <a:tc>
                  <a:txBody>
                    <a:bodyPr/>
                    <a:lstStyle/>
                    <a:p>
                      <a:r>
                        <a:rPr lang="en-GB" dirty="0"/>
                        <a:t>The importance and relevance of stories. </a:t>
                      </a:r>
                    </a:p>
                  </a:txBody>
                  <a:tcPr/>
                </a:tc>
                <a:extLst>
                  <a:ext uri="{0D108BD9-81ED-4DB2-BD59-A6C34878D82A}">
                    <a16:rowId xmlns:a16="http://schemas.microsoft.com/office/drawing/2014/main" val="1733724430"/>
                  </a:ext>
                </a:extLst>
              </a:tr>
              <a:tr h="370840">
                <a:tc>
                  <a:txBody>
                    <a:bodyPr/>
                    <a:lstStyle/>
                    <a:p>
                      <a:r>
                        <a:rPr lang="en-GB" dirty="0"/>
                        <a:t>Overcoming human differences </a:t>
                      </a:r>
                    </a:p>
                  </a:txBody>
                  <a:tcPr/>
                </a:tc>
                <a:tc>
                  <a:txBody>
                    <a:bodyPr/>
                    <a:lstStyle/>
                    <a:p>
                      <a:r>
                        <a:rPr lang="en-GB" dirty="0"/>
                        <a:t>How life-changing experiences make you a better person.</a:t>
                      </a:r>
                    </a:p>
                  </a:txBody>
                  <a:tcPr/>
                </a:tc>
                <a:tc>
                  <a:txBody>
                    <a:bodyPr/>
                    <a:lstStyle/>
                    <a:p>
                      <a:r>
                        <a:rPr lang="en-GB" dirty="0"/>
                        <a:t>The struggle between humans and the environment. </a:t>
                      </a:r>
                    </a:p>
                  </a:txBody>
                  <a:tcPr/>
                </a:tc>
                <a:extLst>
                  <a:ext uri="{0D108BD9-81ED-4DB2-BD59-A6C34878D82A}">
                    <a16:rowId xmlns:a16="http://schemas.microsoft.com/office/drawing/2014/main" val="3803730167"/>
                  </a:ext>
                </a:extLst>
              </a:tr>
            </a:tbl>
          </a:graphicData>
        </a:graphic>
      </p:graphicFrame>
      <p:sp>
        <p:nvSpPr>
          <p:cNvPr id="5" name="TextBox 4">
            <a:extLst>
              <a:ext uri="{FF2B5EF4-FFF2-40B4-BE49-F238E27FC236}">
                <a16:creationId xmlns:a16="http://schemas.microsoft.com/office/drawing/2014/main" id="{41784326-A0DF-7F03-F1EF-55CD543AD6DF}"/>
              </a:ext>
            </a:extLst>
          </p:cNvPr>
          <p:cNvSpPr txBox="1"/>
          <p:nvPr/>
        </p:nvSpPr>
        <p:spPr>
          <a:xfrm>
            <a:off x="518620" y="758987"/>
            <a:ext cx="6011576" cy="615553"/>
          </a:xfrm>
          <a:prstGeom prst="rect">
            <a:avLst/>
          </a:prstGeom>
          <a:noFill/>
        </p:spPr>
        <p:txBody>
          <a:bodyPr wrap="square" rtlCol="0">
            <a:spAutoFit/>
          </a:bodyPr>
          <a:lstStyle/>
          <a:p>
            <a:r>
              <a:rPr lang="en-GB" sz="1600" dirty="0"/>
              <a:t>Below are nine suggestions for what Girl. Boy. Sea. is about. </a:t>
            </a:r>
          </a:p>
          <a:p>
            <a:r>
              <a:rPr lang="en-GB" sz="1600" dirty="0"/>
              <a:t>Rearrange them into a ‘Diamond 9’ formation as shown below</a:t>
            </a:r>
            <a:r>
              <a:rPr lang="en-GB" dirty="0"/>
              <a:t>. </a:t>
            </a:r>
          </a:p>
        </p:txBody>
      </p:sp>
      <p:pic>
        <p:nvPicPr>
          <p:cNvPr id="6" name="Picture 5">
            <a:extLst>
              <a:ext uri="{FF2B5EF4-FFF2-40B4-BE49-F238E27FC236}">
                <a16:creationId xmlns:a16="http://schemas.microsoft.com/office/drawing/2014/main" id="{699DF011-FCAB-F127-8C95-857BAB6D2C01}"/>
              </a:ext>
            </a:extLst>
          </p:cNvPr>
          <p:cNvPicPr>
            <a:picLocks noChangeAspect="1"/>
          </p:cNvPicPr>
          <p:nvPr/>
        </p:nvPicPr>
        <p:blipFill rotWithShape="1">
          <a:blip r:embed="rId2"/>
          <a:srcRect l="2768" t="4604" r="17792" b="20773"/>
          <a:stretch/>
        </p:blipFill>
        <p:spPr>
          <a:xfrm>
            <a:off x="658320" y="3775669"/>
            <a:ext cx="5645911" cy="6052143"/>
          </a:xfrm>
          <a:prstGeom prst="rect">
            <a:avLst/>
          </a:prstGeom>
        </p:spPr>
      </p:pic>
      <p:sp>
        <p:nvSpPr>
          <p:cNvPr id="8" name="Rectangle: Rounded Corners 7">
            <a:extLst>
              <a:ext uri="{FF2B5EF4-FFF2-40B4-BE49-F238E27FC236}">
                <a16:creationId xmlns:a16="http://schemas.microsoft.com/office/drawing/2014/main" id="{A4A9A426-DAF8-8B41-41BC-7E76351B3534}"/>
              </a:ext>
            </a:extLst>
          </p:cNvPr>
          <p:cNvSpPr/>
          <p:nvPr/>
        </p:nvSpPr>
        <p:spPr>
          <a:xfrm>
            <a:off x="799356" y="10082254"/>
            <a:ext cx="5102726" cy="15984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Explain why you have placed your top one as the most important theme. </a:t>
            </a:r>
          </a:p>
          <a:p>
            <a:pPr algn="ctr"/>
            <a:endParaRPr lang="en-GB" dirty="0"/>
          </a:p>
          <a:p>
            <a:pPr algn="ctr"/>
            <a:endParaRPr lang="en-GB" dirty="0"/>
          </a:p>
          <a:p>
            <a:pPr algn="ctr"/>
            <a:endParaRPr lang="en-GB" dirty="0"/>
          </a:p>
          <a:p>
            <a:pPr algn="ctr"/>
            <a:endParaRPr lang="en-GB" dirty="0"/>
          </a:p>
        </p:txBody>
      </p:sp>
      <p:pic>
        <p:nvPicPr>
          <p:cNvPr id="9" name="Picture 8">
            <a:extLst>
              <a:ext uri="{FF2B5EF4-FFF2-40B4-BE49-F238E27FC236}">
                <a16:creationId xmlns:a16="http://schemas.microsoft.com/office/drawing/2014/main" id="{5F891F0C-5820-A0D4-9089-28FFA41CEBDC}"/>
              </a:ext>
            </a:extLst>
          </p:cNvPr>
          <p:cNvPicPr>
            <a:picLocks noChangeAspect="1"/>
          </p:cNvPicPr>
          <p:nvPr/>
        </p:nvPicPr>
        <p:blipFill>
          <a:blip r:embed="rId3"/>
          <a:stretch>
            <a:fillRect/>
          </a:stretch>
        </p:blipFill>
        <p:spPr>
          <a:xfrm>
            <a:off x="879773" y="10336696"/>
            <a:ext cx="282404" cy="282404"/>
          </a:xfrm>
          <a:prstGeom prst="rect">
            <a:avLst/>
          </a:prstGeom>
        </p:spPr>
      </p:pic>
    </p:spTree>
    <p:extLst>
      <p:ext uri="{BB962C8B-B14F-4D97-AF65-F5344CB8AC3E}">
        <p14:creationId xmlns:p14="http://schemas.microsoft.com/office/powerpoint/2010/main" val="40410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Reviews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following extracts are all from reviews </a:t>
            </a:r>
            <a:r>
              <a:rPr lang="en-GB" b="1" dirty="0">
                <a:solidFill>
                  <a:prstClr val="black"/>
                </a:solidFill>
                <a:latin typeface="Calibri" panose="020F0502020204030204"/>
              </a:rPr>
              <a:t>of the book.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EB82A1D-0E2D-4107-A941-1D30ABD50515}"/>
              </a:ext>
            </a:extLst>
          </p:cNvPr>
          <p:cNvSpPr txBox="1"/>
          <p:nvPr/>
        </p:nvSpPr>
        <p:spPr>
          <a:xfrm>
            <a:off x="1213318" y="7061532"/>
            <a:ext cx="4604084" cy="584775"/>
          </a:xfrm>
          <a:prstGeom prst="rect">
            <a:avLst/>
          </a:prstGeom>
          <a:noFill/>
        </p:spPr>
        <p:txBody>
          <a:bodyPr wrap="square" rtlCol="0">
            <a:spAutoFit/>
          </a:bodyPr>
          <a:lstStyle/>
          <a:p>
            <a:r>
              <a:rPr lang="en-GB" sz="1600" dirty="0"/>
              <a:t>Which review comes closets to your own view of the book and why?</a:t>
            </a:r>
          </a:p>
        </p:txBody>
      </p:sp>
      <p:pic>
        <p:nvPicPr>
          <p:cNvPr id="9" name="Picture 8">
            <a:extLst>
              <a:ext uri="{FF2B5EF4-FFF2-40B4-BE49-F238E27FC236}">
                <a16:creationId xmlns:a16="http://schemas.microsoft.com/office/drawing/2014/main" id="{4B9D4325-6C49-E954-A63A-CC7B01BFE712}"/>
              </a:ext>
            </a:extLst>
          </p:cNvPr>
          <p:cNvPicPr>
            <a:picLocks noChangeAspect="1"/>
          </p:cNvPicPr>
          <p:nvPr/>
        </p:nvPicPr>
        <p:blipFill>
          <a:blip r:embed="rId2"/>
          <a:stretch>
            <a:fillRect/>
          </a:stretch>
        </p:blipFill>
        <p:spPr>
          <a:xfrm>
            <a:off x="533400" y="1688431"/>
            <a:ext cx="5791200" cy="1981200"/>
          </a:xfrm>
          <a:prstGeom prst="rect">
            <a:avLst/>
          </a:prstGeom>
        </p:spPr>
      </p:pic>
      <p:pic>
        <p:nvPicPr>
          <p:cNvPr id="11" name="Picture 10">
            <a:extLst>
              <a:ext uri="{FF2B5EF4-FFF2-40B4-BE49-F238E27FC236}">
                <a16:creationId xmlns:a16="http://schemas.microsoft.com/office/drawing/2014/main" id="{1E809780-1841-AA48-C13A-6832DB10A299}"/>
              </a:ext>
            </a:extLst>
          </p:cNvPr>
          <p:cNvPicPr>
            <a:picLocks noChangeAspect="1"/>
          </p:cNvPicPr>
          <p:nvPr/>
        </p:nvPicPr>
        <p:blipFill>
          <a:blip r:embed="rId3"/>
          <a:stretch>
            <a:fillRect/>
          </a:stretch>
        </p:blipFill>
        <p:spPr>
          <a:xfrm>
            <a:off x="533400" y="3767385"/>
            <a:ext cx="5876925" cy="1171575"/>
          </a:xfrm>
          <a:prstGeom prst="rect">
            <a:avLst/>
          </a:prstGeom>
        </p:spPr>
      </p:pic>
      <p:pic>
        <p:nvPicPr>
          <p:cNvPr id="13" name="Picture 12">
            <a:extLst>
              <a:ext uri="{FF2B5EF4-FFF2-40B4-BE49-F238E27FC236}">
                <a16:creationId xmlns:a16="http://schemas.microsoft.com/office/drawing/2014/main" id="{F3BD3CBC-3F06-8396-9CBF-1E3F8E9D49BD}"/>
              </a:ext>
            </a:extLst>
          </p:cNvPr>
          <p:cNvPicPr>
            <a:picLocks noChangeAspect="1"/>
          </p:cNvPicPr>
          <p:nvPr/>
        </p:nvPicPr>
        <p:blipFill>
          <a:blip r:embed="rId4"/>
          <a:stretch>
            <a:fillRect/>
          </a:stretch>
        </p:blipFill>
        <p:spPr>
          <a:xfrm>
            <a:off x="543656" y="4922918"/>
            <a:ext cx="5781675" cy="1600200"/>
          </a:xfrm>
          <a:prstGeom prst="rect">
            <a:avLst/>
          </a:prstGeom>
        </p:spPr>
      </p:pic>
      <p:sp>
        <p:nvSpPr>
          <p:cNvPr id="14" name="Rectangle: Rounded Corners 13">
            <a:extLst>
              <a:ext uri="{FF2B5EF4-FFF2-40B4-BE49-F238E27FC236}">
                <a16:creationId xmlns:a16="http://schemas.microsoft.com/office/drawing/2014/main" id="{7411B8E6-25FB-9AEB-D1F9-E6C3581655C6}"/>
              </a:ext>
            </a:extLst>
          </p:cNvPr>
          <p:cNvSpPr/>
          <p:nvPr/>
        </p:nvSpPr>
        <p:spPr>
          <a:xfrm>
            <a:off x="882316" y="8086187"/>
            <a:ext cx="5181600" cy="27743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5677C17D-589F-43F0-198B-F608AB0D3DEC}"/>
              </a:ext>
            </a:extLst>
          </p:cNvPr>
          <p:cNvPicPr>
            <a:picLocks noChangeAspect="1"/>
          </p:cNvPicPr>
          <p:nvPr/>
        </p:nvPicPr>
        <p:blipFill>
          <a:blip r:embed="rId5"/>
          <a:stretch>
            <a:fillRect/>
          </a:stretch>
        </p:blipFill>
        <p:spPr>
          <a:xfrm>
            <a:off x="469356" y="7461544"/>
            <a:ext cx="534487" cy="534487"/>
          </a:xfrm>
          <a:prstGeom prst="rect">
            <a:avLst/>
          </a:prstGeom>
        </p:spPr>
      </p:pic>
    </p:spTree>
    <p:extLst>
      <p:ext uri="{BB962C8B-B14F-4D97-AF65-F5344CB8AC3E}">
        <p14:creationId xmlns:p14="http://schemas.microsoft.com/office/powerpoint/2010/main" val="225013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Reviews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Create your own book review.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74DC755-2758-F66B-8A95-0785DABA32E7}"/>
              </a:ext>
            </a:extLst>
          </p:cNvPr>
          <p:cNvPicPr>
            <a:picLocks noChangeAspect="1"/>
          </p:cNvPicPr>
          <p:nvPr/>
        </p:nvPicPr>
        <p:blipFill>
          <a:blip r:embed="rId2"/>
          <a:stretch>
            <a:fillRect/>
          </a:stretch>
        </p:blipFill>
        <p:spPr>
          <a:xfrm>
            <a:off x="816634" y="1555570"/>
            <a:ext cx="5181600" cy="1471816"/>
          </a:xfrm>
          <a:prstGeom prst="rect">
            <a:avLst/>
          </a:prstGeom>
        </p:spPr>
      </p:pic>
      <p:pic>
        <p:nvPicPr>
          <p:cNvPr id="8" name="Picture 7">
            <a:extLst>
              <a:ext uri="{FF2B5EF4-FFF2-40B4-BE49-F238E27FC236}">
                <a16:creationId xmlns:a16="http://schemas.microsoft.com/office/drawing/2014/main" id="{0B26DC40-6173-79EE-869A-15094B96A5A9}"/>
              </a:ext>
            </a:extLst>
          </p:cNvPr>
          <p:cNvPicPr>
            <a:picLocks noChangeAspect="1"/>
          </p:cNvPicPr>
          <p:nvPr/>
        </p:nvPicPr>
        <p:blipFill>
          <a:blip r:embed="rId3"/>
          <a:stretch>
            <a:fillRect/>
          </a:stretch>
        </p:blipFill>
        <p:spPr>
          <a:xfrm>
            <a:off x="543656" y="3347286"/>
            <a:ext cx="5791200" cy="4264948"/>
          </a:xfrm>
          <a:prstGeom prst="rect">
            <a:avLst/>
          </a:prstGeom>
        </p:spPr>
      </p:pic>
      <p:pic>
        <p:nvPicPr>
          <p:cNvPr id="4" name="Picture 3">
            <a:extLst>
              <a:ext uri="{FF2B5EF4-FFF2-40B4-BE49-F238E27FC236}">
                <a16:creationId xmlns:a16="http://schemas.microsoft.com/office/drawing/2014/main" id="{61331345-D621-E46F-850F-A26D6518D078}"/>
              </a:ext>
            </a:extLst>
          </p:cNvPr>
          <p:cNvPicPr>
            <a:picLocks noChangeAspect="1"/>
          </p:cNvPicPr>
          <p:nvPr/>
        </p:nvPicPr>
        <p:blipFill>
          <a:blip r:embed="rId4"/>
          <a:stretch>
            <a:fillRect/>
          </a:stretch>
        </p:blipFill>
        <p:spPr>
          <a:xfrm>
            <a:off x="4646909" y="469118"/>
            <a:ext cx="534487" cy="534487"/>
          </a:xfrm>
          <a:prstGeom prst="rect">
            <a:avLst/>
          </a:prstGeom>
        </p:spPr>
      </p:pic>
    </p:spTree>
    <p:extLst>
      <p:ext uri="{BB962C8B-B14F-4D97-AF65-F5344CB8AC3E}">
        <p14:creationId xmlns:p14="http://schemas.microsoft.com/office/powerpoint/2010/main" val="160077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Creativity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E1ECD32A-6A1F-8E13-52CE-F63A6DB465E8}"/>
              </a:ext>
            </a:extLst>
          </p:cNvPr>
          <p:cNvSpPr/>
          <p:nvPr/>
        </p:nvSpPr>
        <p:spPr>
          <a:xfrm>
            <a:off x="1015072" y="1491127"/>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 Draw a key scene from the novel.</a:t>
            </a:r>
          </a:p>
        </p:txBody>
      </p:sp>
      <p:sp>
        <p:nvSpPr>
          <p:cNvPr id="15" name="Rectangle: Rounded Corners 14">
            <a:extLst>
              <a:ext uri="{FF2B5EF4-FFF2-40B4-BE49-F238E27FC236}">
                <a16:creationId xmlns:a16="http://schemas.microsoft.com/office/drawing/2014/main" id="{AC8F6FF3-2C51-E412-29AD-86D0E2629E9D}"/>
              </a:ext>
            </a:extLst>
          </p:cNvPr>
          <p:cNvSpPr/>
          <p:nvPr/>
        </p:nvSpPr>
        <p:spPr>
          <a:xfrm>
            <a:off x="4659962" y="1500134"/>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a:t>Draw your own book cover for the novel. </a:t>
            </a:r>
            <a:endParaRPr lang="en-GB" sz="1400" dirty="0"/>
          </a:p>
        </p:txBody>
      </p:sp>
      <p:sp>
        <p:nvSpPr>
          <p:cNvPr id="16" name="Rectangle: Rounded Corners 15">
            <a:extLst>
              <a:ext uri="{FF2B5EF4-FFF2-40B4-BE49-F238E27FC236}">
                <a16:creationId xmlns:a16="http://schemas.microsoft.com/office/drawing/2014/main" id="{86F94815-93CB-4DF8-530D-412C466B6212}"/>
              </a:ext>
            </a:extLst>
          </p:cNvPr>
          <p:cNvSpPr/>
          <p:nvPr/>
        </p:nvSpPr>
        <p:spPr>
          <a:xfrm>
            <a:off x="1004071" y="3421781"/>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Write an alternate ending to the novel.</a:t>
            </a:r>
          </a:p>
        </p:txBody>
      </p:sp>
      <p:sp>
        <p:nvSpPr>
          <p:cNvPr id="17" name="Rectangle: Rounded Corners 16">
            <a:extLst>
              <a:ext uri="{FF2B5EF4-FFF2-40B4-BE49-F238E27FC236}">
                <a16:creationId xmlns:a16="http://schemas.microsoft.com/office/drawing/2014/main" id="{523458BE-633B-D4A4-DE3B-65C01832D2D2}"/>
              </a:ext>
            </a:extLst>
          </p:cNvPr>
          <p:cNvSpPr/>
          <p:nvPr/>
        </p:nvSpPr>
        <p:spPr>
          <a:xfrm>
            <a:off x="2832861" y="3454100"/>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Write a short story titled, The Shipwreck. </a:t>
            </a:r>
          </a:p>
        </p:txBody>
      </p:sp>
      <p:sp>
        <p:nvSpPr>
          <p:cNvPr id="18" name="Rectangle: Rounded Corners 17">
            <a:extLst>
              <a:ext uri="{FF2B5EF4-FFF2-40B4-BE49-F238E27FC236}">
                <a16:creationId xmlns:a16="http://schemas.microsoft.com/office/drawing/2014/main" id="{95FD2820-B437-4F6A-F345-6B8AA7F9ED23}"/>
              </a:ext>
            </a:extLst>
          </p:cNvPr>
          <p:cNvSpPr/>
          <p:nvPr/>
        </p:nvSpPr>
        <p:spPr>
          <a:xfrm>
            <a:off x="4659962" y="3415676"/>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Write a description of one of the animals in the story.</a:t>
            </a:r>
          </a:p>
        </p:txBody>
      </p:sp>
      <p:sp>
        <p:nvSpPr>
          <p:cNvPr id="19" name="Rectangle: Rounded Corners 18">
            <a:extLst>
              <a:ext uri="{FF2B5EF4-FFF2-40B4-BE49-F238E27FC236}">
                <a16:creationId xmlns:a16="http://schemas.microsoft.com/office/drawing/2014/main" id="{79D61B3C-F21C-7300-EE49-D1F69C44B5CA}"/>
              </a:ext>
            </a:extLst>
          </p:cNvPr>
          <p:cNvSpPr/>
          <p:nvPr/>
        </p:nvSpPr>
        <p:spPr>
          <a:xfrm>
            <a:off x="1068613" y="5389670"/>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Create a VLOG book review of the novel. </a:t>
            </a:r>
          </a:p>
        </p:txBody>
      </p:sp>
      <p:sp>
        <p:nvSpPr>
          <p:cNvPr id="20" name="Rectangle: Rounded Corners 19">
            <a:extLst>
              <a:ext uri="{FF2B5EF4-FFF2-40B4-BE49-F238E27FC236}">
                <a16:creationId xmlns:a16="http://schemas.microsoft.com/office/drawing/2014/main" id="{1CEED578-A7AE-3058-AAD1-64802BD833AB}"/>
              </a:ext>
            </a:extLst>
          </p:cNvPr>
          <p:cNvSpPr/>
          <p:nvPr/>
        </p:nvSpPr>
        <p:spPr>
          <a:xfrm>
            <a:off x="2840838" y="5389670"/>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Discuss your favourite character with someone who hasn’t read the story. </a:t>
            </a:r>
          </a:p>
        </p:txBody>
      </p:sp>
      <p:sp>
        <p:nvSpPr>
          <p:cNvPr id="21" name="Rectangle: Rounded Corners 20">
            <a:extLst>
              <a:ext uri="{FF2B5EF4-FFF2-40B4-BE49-F238E27FC236}">
                <a16:creationId xmlns:a16="http://schemas.microsoft.com/office/drawing/2014/main" id="{8524DA30-8536-D071-9FBA-E0DE154446AB}"/>
              </a:ext>
            </a:extLst>
          </p:cNvPr>
          <p:cNvSpPr/>
          <p:nvPr/>
        </p:nvSpPr>
        <p:spPr>
          <a:xfrm>
            <a:off x="4613063" y="5394422"/>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Talk to someone about this book and give a verbal book review. </a:t>
            </a:r>
          </a:p>
        </p:txBody>
      </p:sp>
      <p:sp>
        <p:nvSpPr>
          <p:cNvPr id="22" name="Rectangle: Rounded Corners 21">
            <a:extLst>
              <a:ext uri="{FF2B5EF4-FFF2-40B4-BE49-F238E27FC236}">
                <a16:creationId xmlns:a16="http://schemas.microsoft.com/office/drawing/2014/main" id="{355D4F9E-B838-9704-38E0-03DAEEDCCF89}"/>
              </a:ext>
            </a:extLst>
          </p:cNvPr>
          <p:cNvSpPr/>
          <p:nvPr/>
        </p:nvSpPr>
        <p:spPr>
          <a:xfrm>
            <a:off x="2832861" y="1491127"/>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 Draw a poster promoting one of the charities that the author, Chris Vick, supports. </a:t>
            </a:r>
          </a:p>
        </p:txBody>
      </p:sp>
      <p:sp>
        <p:nvSpPr>
          <p:cNvPr id="23" name="Rectangle: Rounded Corners 22">
            <a:extLst>
              <a:ext uri="{FF2B5EF4-FFF2-40B4-BE49-F238E27FC236}">
                <a16:creationId xmlns:a16="http://schemas.microsoft.com/office/drawing/2014/main" id="{1301211C-A9B1-DD24-F49A-3A85ADA40D3B}"/>
              </a:ext>
            </a:extLst>
          </p:cNvPr>
          <p:cNvSpPr/>
          <p:nvPr/>
        </p:nvSpPr>
        <p:spPr>
          <a:xfrm>
            <a:off x="1102492" y="7320324"/>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Read another Chris Vick novel and write a book review. </a:t>
            </a:r>
          </a:p>
        </p:txBody>
      </p:sp>
      <p:sp>
        <p:nvSpPr>
          <p:cNvPr id="24" name="Rectangle: Rounded Corners 23">
            <a:extLst>
              <a:ext uri="{FF2B5EF4-FFF2-40B4-BE49-F238E27FC236}">
                <a16:creationId xmlns:a16="http://schemas.microsoft.com/office/drawing/2014/main" id="{EBDB7F37-0997-6868-8AB9-56BF1AD50D4C}"/>
              </a:ext>
            </a:extLst>
          </p:cNvPr>
          <p:cNvSpPr/>
          <p:nvPr/>
        </p:nvSpPr>
        <p:spPr>
          <a:xfrm>
            <a:off x="2880404" y="7320324"/>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Read an extract from The Arabian Nights and write a summary of the plot.</a:t>
            </a:r>
          </a:p>
        </p:txBody>
      </p:sp>
      <p:sp>
        <p:nvSpPr>
          <p:cNvPr id="25" name="Rectangle: Rounded Corners 24">
            <a:extLst>
              <a:ext uri="{FF2B5EF4-FFF2-40B4-BE49-F238E27FC236}">
                <a16:creationId xmlns:a16="http://schemas.microsoft.com/office/drawing/2014/main" id="{A0320BCF-B5F4-F72D-B99B-A2A2CF900276}"/>
              </a:ext>
            </a:extLst>
          </p:cNvPr>
          <p:cNvSpPr/>
          <p:nvPr/>
        </p:nvSpPr>
        <p:spPr>
          <a:xfrm>
            <a:off x="4637576" y="7357558"/>
            <a:ext cx="1602242" cy="1721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Research and read two non-fiction articles about the refugee crisis. </a:t>
            </a:r>
          </a:p>
        </p:txBody>
      </p:sp>
      <p:pic>
        <p:nvPicPr>
          <p:cNvPr id="27" name="Picture 26">
            <a:extLst>
              <a:ext uri="{FF2B5EF4-FFF2-40B4-BE49-F238E27FC236}">
                <a16:creationId xmlns:a16="http://schemas.microsoft.com/office/drawing/2014/main" id="{2472F6E7-5860-AC26-AEBF-C572B933D63F}"/>
              </a:ext>
            </a:extLst>
          </p:cNvPr>
          <p:cNvPicPr>
            <a:picLocks noChangeAspect="1"/>
          </p:cNvPicPr>
          <p:nvPr/>
        </p:nvPicPr>
        <p:blipFill>
          <a:blip r:embed="rId2"/>
          <a:stretch>
            <a:fillRect/>
          </a:stretch>
        </p:blipFill>
        <p:spPr>
          <a:xfrm>
            <a:off x="387087" y="1898902"/>
            <a:ext cx="559391" cy="505449"/>
          </a:xfrm>
          <a:prstGeom prst="rect">
            <a:avLst/>
          </a:prstGeom>
        </p:spPr>
      </p:pic>
      <p:pic>
        <p:nvPicPr>
          <p:cNvPr id="28" name="Picture 27">
            <a:extLst>
              <a:ext uri="{FF2B5EF4-FFF2-40B4-BE49-F238E27FC236}">
                <a16:creationId xmlns:a16="http://schemas.microsoft.com/office/drawing/2014/main" id="{D0CB94F2-F966-6069-BF96-4E4632D81B08}"/>
              </a:ext>
            </a:extLst>
          </p:cNvPr>
          <p:cNvPicPr>
            <a:picLocks noChangeAspect="1"/>
          </p:cNvPicPr>
          <p:nvPr/>
        </p:nvPicPr>
        <p:blipFill>
          <a:blip r:embed="rId3"/>
          <a:stretch>
            <a:fillRect/>
          </a:stretch>
        </p:blipFill>
        <p:spPr>
          <a:xfrm>
            <a:off x="387087" y="3819586"/>
            <a:ext cx="536494" cy="536494"/>
          </a:xfrm>
          <a:prstGeom prst="rect">
            <a:avLst/>
          </a:prstGeom>
        </p:spPr>
      </p:pic>
      <p:pic>
        <p:nvPicPr>
          <p:cNvPr id="30" name="Picture 29">
            <a:extLst>
              <a:ext uri="{FF2B5EF4-FFF2-40B4-BE49-F238E27FC236}">
                <a16:creationId xmlns:a16="http://schemas.microsoft.com/office/drawing/2014/main" id="{84814FBA-6CF6-10A7-3334-17C78CF521BD}"/>
              </a:ext>
            </a:extLst>
          </p:cNvPr>
          <p:cNvPicPr>
            <a:picLocks noChangeAspect="1"/>
          </p:cNvPicPr>
          <p:nvPr/>
        </p:nvPicPr>
        <p:blipFill>
          <a:blip r:embed="rId4"/>
          <a:stretch>
            <a:fillRect/>
          </a:stretch>
        </p:blipFill>
        <p:spPr>
          <a:xfrm>
            <a:off x="380908" y="5831482"/>
            <a:ext cx="634164" cy="460080"/>
          </a:xfrm>
          <a:prstGeom prst="rect">
            <a:avLst/>
          </a:prstGeom>
        </p:spPr>
      </p:pic>
      <p:pic>
        <p:nvPicPr>
          <p:cNvPr id="32" name="Picture 31">
            <a:extLst>
              <a:ext uri="{FF2B5EF4-FFF2-40B4-BE49-F238E27FC236}">
                <a16:creationId xmlns:a16="http://schemas.microsoft.com/office/drawing/2014/main" id="{A12E7B27-F854-4864-E053-9E7A4EE9EF49}"/>
              </a:ext>
            </a:extLst>
          </p:cNvPr>
          <p:cNvPicPr>
            <a:picLocks noChangeAspect="1"/>
          </p:cNvPicPr>
          <p:nvPr/>
        </p:nvPicPr>
        <p:blipFill>
          <a:blip r:embed="rId5"/>
          <a:stretch>
            <a:fillRect/>
          </a:stretch>
        </p:blipFill>
        <p:spPr>
          <a:xfrm>
            <a:off x="393951" y="7986337"/>
            <a:ext cx="482036" cy="461436"/>
          </a:xfrm>
          <a:prstGeom prst="rect">
            <a:avLst/>
          </a:prstGeom>
        </p:spPr>
      </p:pic>
      <p:sp>
        <p:nvSpPr>
          <p:cNvPr id="33" name="TextBox 32">
            <a:extLst>
              <a:ext uri="{FF2B5EF4-FFF2-40B4-BE49-F238E27FC236}">
                <a16:creationId xmlns:a16="http://schemas.microsoft.com/office/drawing/2014/main" id="{659C93E5-9F4A-59BE-1816-062B98A8EB07}"/>
              </a:ext>
            </a:extLst>
          </p:cNvPr>
          <p:cNvSpPr txBox="1"/>
          <p:nvPr/>
        </p:nvSpPr>
        <p:spPr>
          <a:xfrm>
            <a:off x="1363579" y="850232"/>
            <a:ext cx="4572000" cy="369332"/>
          </a:xfrm>
          <a:prstGeom prst="rect">
            <a:avLst/>
          </a:prstGeom>
          <a:noFill/>
        </p:spPr>
        <p:txBody>
          <a:bodyPr wrap="square" rtlCol="0">
            <a:spAutoFit/>
          </a:bodyPr>
          <a:lstStyle/>
          <a:p>
            <a:r>
              <a:rPr lang="en-GB" dirty="0"/>
              <a:t>Complete any three tasks of your choice. </a:t>
            </a:r>
          </a:p>
        </p:txBody>
      </p:sp>
    </p:spTree>
    <p:extLst>
      <p:ext uri="{BB962C8B-B14F-4D97-AF65-F5344CB8AC3E}">
        <p14:creationId xmlns:p14="http://schemas.microsoft.com/office/powerpoint/2010/main" val="414937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33400" y="499767"/>
            <a:ext cx="5791200"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Additional Pages for Notes (if needed)</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832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6F880-444E-36DB-2937-00DC79DCB159}"/>
              </a:ext>
            </a:extLst>
          </p:cNvPr>
          <p:cNvPicPr>
            <a:picLocks noChangeAspect="1"/>
          </p:cNvPicPr>
          <p:nvPr/>
        </p:nvPicPr>
        <p:blipFill>
          <a:blip r:embed="rId2"/>
          <a:stretch>
            <a:fillRect/>
          </a:stretch>
        </p:blipFill>
        <p:spPr>
          <a:xfrm>
            <a:off x="0" y="197224"/>
            <a:ext cx="6858000" cy="11994776"/>
          </a:xfrm>
          <a:prstGeom prst="rect">
            <a:avLst/>
          </a:prstGeom>
        </p:spPr>
      </p:pic>
    </p:spTree>
    <p:extLst>
      <p:ext uri="{BB962C8B-B14F-4D97-AF65-F5344CB8AC3E}">
        <p14:creationId xmlns:p14="http://schemas.microsoft.com/office/powerpoint/2010/main" val="147850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More recommendations to enjoy on Sora</a:t>
            </a:r>
          </a:p>
        </p:txBody>
      </p:sp>
      <p:pic>
        <p:nvPicPr>
          <p:cNvPr id="1038" name="Picture 14" descr="&quot;The Eleventh Trade&quot; (ebook) cover">
            <a:extLst>
              <a:ext uri="{FF2B5EF4-FFF2-40B4-BE49-F238E27FC236}">
                <a16:creationId xmlns:a16="http://schemas.microsoft.com/office/drawing/2014/main" id="{4E6B9276-866E-45BE-B694-D528BDDB1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56" y="3947292"/>
            <a:ext cx="1446468" cy="1928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630585-FA36-451D-A26A-D438302A5F00}"/>
              </a:ext>
            </a:extLst>
          </p:cNvPr>
          <p:cNvPicPr>
            <a:picLocks noChangeAspect="1"/>
          </p:cNvPicPr>
          <p:nvPr/>
        </p:nvPicPr>
        <p:blipFill>
          <a:blip r:embed="rId3"/>
          <a:stretch>
            <a:fillRect/>
          </a:stretch>
        </p:blipFill>
        <p:spPr>
          <a:xfrm>
            <a:off x="848978" y="1649817"/>
            <a:ext cx="1472614" cy="1963485"/>
          </a:xfrm>
          <a:prstGeom prst="rect">
            <a:avLst/>
          </a:prstGeom>
        </p:spPr>
      </p:pic>
      <p:pic>
        <p:nvPicPr>
          <p:cNvPr id="5" name="Picture 4">
            <a:extLst>
              <a:ext uri="{FF2B5EF4-FFF2-40B4-BE49-F238E27FC236}">
                <a16:creationId xmlns:a16="http://schemas.microsoft.com/office/drawing/2014/main" id="{89404342-1270-4E51-8880-71918AF96A85}"/>
              </a:ext>
            </a:extLst>
          </p:cNvPr>
          <p:cNvPicPr>
            <a:picLocks noChangeAspect="1"/>
          </p:cNvPicPr>
          <p:nvPr/>
        </p:nvPicPr>
        <p:blipFill>
          <a:blip r:embed="rId4"/>
          <a:stretch>
            <a:fillRect/>
          </a:stretch>
        </p:blipFill>
        <p:spPr>
          <a:xfrm>
            <a:off x="2661070" y="1649818"/>
            <a:ext cx="1472613" cy="1963484"/>
          </a:xfrm>
          <a:prstGeom prst="rect">
            <a:avLst/>
          </a:prstGeom>
        </p:spPr>
      </p:pic>
      <p:pic>
        <p:nvPicPr>
          <p:cNvPr id="7" name="Picture 6">
            <a:extLst>
              <a:ext uri="{FF2B5EF4-FFF2-40B4-BE49-F238E27FC236}">
                <a16:creationId xmlns:a16="http://schemas.microsoft.com/office/drawing/2014/main" id="{A69F8466-ACCA-4F81-ABED-B7DC1F275E01}"/>
              </a:ext>
            </a:extLst>
          </p:cNvPr>
          <p:cNvPicPr>
            <a:picLocks noChangeAspect="1"/>
          </p:cNvPicPr>
          <p:nvPr/>
        </p:nvPicPr>
        <p:blipFill>
          <a:blip r:embed="rId5"/>
          <a:stretch>
            <a:fillRect/>
          </a:stretch>
        </p:blipFill>
        <p:spPr>
          <a:xfrm>
            <a:off x="873419" y="6330407"/>
            <a:ext cx="1468239" cy="1957651"/>
          </a:xfrm>
          <a:prstGeom prst="rect">
            <a:avLst/>
          </a:prstGeom>
        </p:spPr>
      </p:pic>
      <p:pic>
        <p:nvPicPr>
          <p:cNvPr id="10" name="Picture 9">
            <a:extLst>
              <a:ext uri="{FF2B5EF4-FFF2-40B4-BE49-F238E27FC236}">
                <a16:creationId xmlns:a16="http://schemas.microsoft.com/office/drawing/2014/main" id="{A18937B3-CB63-4C0E-A0DC-40D9CB2DCA30}"/>
              </a:ext>
            </a:extLst>
          </p:cNvPr>
          <p:cNvPicPr>
            <a:picLocks noChangeAspect="1"/>
          </p:cNvPicPr>
          <p:nvPr/>
        </p:nvPicPr>
        <p:blipFill>
          <a:blip r:embed="rId6"/>
          <a:stretch>
            <a:fillRect/>
          </a:stretch>
        </p:blipFill>
        <p:spPr>
          <a:xfrm>
            <a:off x="848978" y="8704050"/>
            <a:ext cx="1451868" cy="1935824"/>
          </a:xfrm>
          <a:prstGeom prst="rect">
            <a:avLst/>
          </a:prstGeom>
        </p:spPr>
      </p:pic>
      <p:pic>
        <p:nvPicPr>
          <p:cNvPr id="11" name="Picture 10">
            <a:extLst>
              <a:ext uri="{FF2B5EF4-FFF2-40B4-BE49-F238E27FC236}">
                <a16:creationId xmlns:a16="http://schemas.microsoft.com/office/drawing/2014/main" id="{4461822F-B90D-44A7-8091-DA127A858206}"/>
              </a:ext>
            </a:extLst>
          </p:cNvPr>
          <p:cNvPicPr>
            <a:picLocks noChangeAspect="1"/>
          </p:cNvPicPr>
          <p:nvPr/>
        </p:nvPicPr>
        <p:blipFill>
          <a:blip r:embed="rId7"/>
          <a:stretch>
            <a:fillRect/>
          </a:stretch>
        </p:blipFill>
        <p:spPr>
          <a:xfrm>
            <a:off x="2645513" y="6316085"/>
            <a:ext cx="1472615" cy="1963486"/>
          </a:xfrm>
          <a:prstGeom prst="rect">
            <a:avLst/>
          </a:prstGeom>
        </p:spPr>
      </p:pic>
      <p:pic>
        <p:nvPicPr>
          <p:cNvPr id="12" name="Picture 11">
            <a:extLst>
              <a:ext uri="{FF2B5EF4-FFF2-40B4-BE49-F238E27FC236}">
                <a16:creationId xmlns:a16="http://schemas.microsoft.com/office/drawing/2014/main" id="{D26BED1D-8CA9-4F43-9702-9DE1631C1C07}"/>
              </a:ext>
            </a:extLst>
          </p:cNvPr>
          <p:cNvPicPr>
            <a:picLocks noChangeAspect="1"/>
          </p:cNvPicPr>
          <p:nvPr/>
        </p:nvPicPr>
        <p:blipFill>
          <a:blip r:embed="rId8"/>
          <a:stretch>
            <a:fillRect/>
          </a:stretch>
        </p:blipFill>
        <p:spPr>
          <a:xfrm>
            <a:off x="4570094" y="8651192"/>
            <a:ext cx="1498343" cy="1997791"/>
          </a:xfrm>
          <a:prstGeom prst="rect">
            <a:avLst/>
          </a:prstGeom>
        </p:spPr>
      </p:pic>
      <p:pic>
        <p:nvPicPr>
          <p:cNvPr id="14" name="Picture 13">
            <a:extLst>
              <a:ext uri="{FF2B5EF4-FFF2-40B4-BE49-F238E27FC236}">
                <a16:creationId xmlns:a16="http://schemas.microsoft.com/office/drawing/2014/main" id="{306530F2-D2E0-4D28-A7C3-1336BA4558A1}"/>
              </a:ext>
            </a:extLst>
          </p:cNvPr>
          <p:cNvPicPr>
            <a:picLocks noChangeAspect="1"/>
          </p:cNvPicPr>
          <p:nvPr/>
        </p:nvPicPr>
        <p:blipFill>
          <a:blip r:embed="rId9"/>
          <a:stretch>
            <a:fillRect/>
          </a:stretch>
        </p:blipFill>
        <p:spPr>
          <a:xfrm>
            <a:off x="2671956" y="8673642"/>
            <a:ext cx="1497479" cy="1996639"/>
          </a:xfrm>
          <a:prstGeom prst="rect">
            <a:avLst/>
          </a:prstGeom>
        </p:spPr>
      </p:pic>
      <p:pic>
        <p:nvPicPr>
          <p:cNvPr id="9" name="Picture 8">
            <a:extLst>
              <a:ext uri="{FF2B5EF4-FFF2-40B4-BE49-F238E27FC236}">
                <a16:creationId xmlns:a16="http://schemas.microsoft.com/office/drawing/2014/main" id="{25E2F8CB-DD9D-1B46-DCF0-5E28BBE2AB42}"/>
              </a:ext>
            </a:extLst>
          </p:cNvPr>
          <p:cNvPicPr>
            <a:picLocks noChangeAspect="1"/>
          </p:cNvPicPr>
          <p:nvPr/>
        </p:nvPicPr>
        <p:blipFill>
          <a:blip r:embed="rId10"/>
          <a:stretch>
            <a:fillRect/>
          </a:stretch>
        </p:blipFill>
        <p:spPr>
          <a:xfrm>
            <a:off x="4554751" y="3939670"/>
            <a:ext cx="1495985" cy="1994646"/>
          </a:xfrm>
          <a:prstGeom prst="rect">
            <a:avLst/>
          </a:prstGeom>
        </p:spPr>
      </p:pic>
      <p:pic>
        <p:nvPicPr>
          <p:cNvPr id="15" name="Picture 14">
            <a:extLst>
              <a:ext uri="{FF2B5EF4-FFF2-40B4-BE49-F238E27FC236}">
                <a16:creationId xmlns:a16="http://schemas.microsoft.com/office/drawing/2014/main" id="{72274CF7-37A8-4484-08B2-0852F0FC0008}"/>
              </a:ext>
            </a:extLst>
          </p:cNvPr>
          <p:cNvPicPr>
            <a:picLocks noChangeAspect="1"/>
          </p:cNvPicPr>
          <p:nvPr/>
        </p:nvPicPr>
        <p:blipFill>
          <a:blip r:embed="rId11"/>
          <a:stretch>
            <a:fillRect/>
          </a:stretch>
        </p:blipFill>
        <p:spPr>
          <a:xfrm>
            <a:off x="4570094" y="6316085"/>
            <a:ext cx="1465004" cy="1953338"/>
          </a:xfrm>
          <a:prstGeom prst="rect">
            <a:avLst/>
          </a:prstGeom>
        </p:spPr>
      </p:pic>
      <p:pic>
        <p:nvPicPr>
          <p:cNvPr id="16" name="Picture 15">
            <a:extLst>
              <a:ext uri="{FF2B5EF4-FFF2-40B4-BE49-F238E27FC236}">
                <a16:creationId xmlns:a16="http://schemas.microsoft.com/office/drawing/2014/main" id="{A3C034AA-9A02-6857-385A-27E856A1A558}"/>
              </a:ext>
            </a:extLst>
          </p:cNvPr>
          <p:cNvPicPr>
            <a:picLocks noChangeAspect="1"/>
          </p:cNvPicPr>
          <p:nvPr/>
        </p:nvPicPr>
        <p:blipFill>
          <a:blip r:embed="rId12"/>
          <a:stretch>
            <a:fillRect/>
          </a:stretch>
        </p:blipFill>
        <p:spPr>
          <a:xfrm>
            <a:off x="4549541" y="1667328"/>
            <a:ext cx="1459481" cy="1945974"/>
          </a:xfrm>
          <a:prstGeom prst="rect">
            <a:avLst/>
          </a:prstGeom>
        </p:spPr>
      </p:pic>
      <p:pic>
        <p:nvPicPr>
          <p:cNvPr id="17" name="Picture 16">
            <a:extLst>
              <a:ext uri="{FF2B5EF4-FFF2-40B4-BE49-F238E27FC236}">
                <a16:creationId xmlns:a16="http://schemas.microsoft.com/office/drawing/2014/main" id="{CBA97AEA-5D3E-96FF-4927-E7A73B086EB4}"/>
              </a:ext>
            </a:extLst>
          </p:cNvPr>
          <p:cNvPicPr>
            <a:picLocks noChangeAspect="1"/>
          </p:cNvPicPr>
          <p:nvPr/>
        </p:nvPicPr>
        <p:blipFill>
          <a:blip r:embed="rId13"/>
          <a:stretch>
            <a:fillRect/>
          </a:stretch>
        </p:blipFill>
        <p:spPr>
          <a:xfrm>
            <a:off x="862051" y="3946252"/>
            <a:ext cx="1446468" cy="1928624"/>
          </a:xfrm>
          <a:prstGeom prst="rect">
            <a:avLst/>
          </a:prstGeom>
        </p:spPr>
      </p:pic>
    </p:spTree>
    <p:extLst>
      <p:ext uri="{BB962C8B-B14F-4D97-AF65-F5344CB8AC3E}">
        <p14:creationId xmlns:p14="http://schemas.microsoft.com/office/powerpoint/2010/main" val="276010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574FB65B-05F2-44C3-B19F-7B86FC174A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882" y="619293"/>
            <a:ext cx="5182236" cy="518223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BB6B3FE-E362-42CC-81DE-1EFE399E5914}"/>
              </a:ext>
            </a:extLst>
          </p:cNvPr>
          <p:cNvSpPr txBox="1">
            <a:spLocks/>
          </p:cNvSpPr>
          <p:nvPr/>
        </p:nvSpPr>
        <p:spPr>
          <a:xfrm>
            <a:off x="837882" y="6064370"/>
            <a:ext cx="5182236" cy="5182236"/>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Download the app or Click on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https://soraapp.com/welcome</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My School is Secondary eBooks Now</a:t>
            </a: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Crompton House Church of England School from the scroll down menu or type in Crompton House School. Then click on our school.</a:t>
            </a: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User name – johnsmith23 (firstnamesurname + year started at CHS)</a:t>
            </a: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Password – ddmmyy  students DOB in 6 digit format.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you have trouble logging on email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learning-zone@cromptonhouse.org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an overview on how to use Sora click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here!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76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19760" y="616740"/>
            <a:ext cx="5791200" cy="5878532"/>
          </a:xfrm>
          <a:prstGeom prst="rect">
            <a:avLst/>
          </a:prstGeom>
          <a:noFill/>
        </p:spPr>
        <p:txBody>
          <a:bodyPr wrap="square" rtlCol="0">
            <a:spAutoFit/>
          </a:bodyPr>
          <a:lstStyle/>
          <a:p>
            <a:pPr algn="ctr"/>
            <a:r>
              <a:rPr lang="en-GB" b="1" dirty="0"/>
              <a:t>Reading the book</a:t>
            </a:r>
          </a:p>
          <a:p>
            <a:pPr algn="ctr"/>
            <a:r>
              <a:rPr lang="en-GB" b="1" dirty="0"/>
              <a:t>You can read this book as an audio book on SORA. </a:t>
            </a:r>
          </a:p>
          <a:p>
            <a:endParaRPr lang="en-GB" b="1" dirty="0"/>
          </a:p>
          <a:p>
            <a:r>
              <a:rPr lang="en-GB" sz="1600" b="1" dirty="0"/>
              <a:t>About the Author:</a:t>
            </a:r>
          </a:p>
          <a:p>
            <a:r>
              <a:rPr lang="en-GB" sz="1600" dirty="0"/>
              <a:t>Chris Vick lives in Bath with his family and is a full time writer. Before becoming a writer, Chris worked for a whale and dolphin conservation charity (</a:t>
            </a:r>
            <a:r>
              <a:rPr lang="en-GB" sz="1600" dirty="0">
                <a:hlinkClick r:id="rId2"/>
              </a:rPr>
              <a:t>www.whales.org</a:t>
            </a:r>
            <a:r>
              <a:rPr lang="en-GB" sz="1600" dirty="0"/>
              <a:t>) and his love of these incredible animals inspires his work. </a:t>
            </a:r>
          </a:p>
          <a:p>
            <a:endParaRPr lang="en-GB" sz="1600" dirty="0"/>
          </a:p>
          <a:p>
            <a:r>
              <a:rPr lang="en-GB" sz="1600" dirty="0"/>
              <a:t>Chris went on to study an MA in creative writing at Bath University saying it changed his life:</a:t>
            </a:r>
          </a:p>
          <a:p>
            <a:r>
              <a:rPr lang="en-GB" sz="1600" i="1" dirty="0">
                <a:latin typeface="+mj-lt"/>
              </a:rPr>
              <a:t>“</a:t>
            </a:r>
            <a:r>
              <a:rPr lang="en-GB" sz="1600" b="0" i="1" dirty="0">
                <a:effectLst/>
                <a:latin typeface="+mj-lt"/>
              </a:rPr>
              <a:t>People say writing can’t be taught.  Sure, you need a cracking story and you need to have a basic drive and set of skills, but good writer/tutors will really help you find your voice and your story, and will help you bring it from the dark of your imagination and into the light of day”</a:t>
            </a:r>
            <a:endParaRPr lang="en-GB" sz="1600" i="1" dirty="0">
              <a:latin typeface="+mj-lt"/>
            </a:endParaRPr>
          </a:p>
          <a:p>
            <a:pPr algn="ctr" fontAlgn="base"/>
            <a:r>
              <a:rPr lang="en-GB" b="0" i="0" dirty="0">
                <a:solidFill>
                  <a:srgbClr val="000000"/>
                </a:solidFill>
                <a:effectLst/>
              </a:rPr>
              <a:t> </a:t>
            </a:r>
            <a:endParaRPr lang="en-GB" dirty="0"/>
          </a:p>
          <a:p>
            <a:endParaRPr lang="en-GB" dirty="0"/>
          </a:p>
          <a:p>
            <a:endParaRPr lang="en-GB" dirty="0"/>
          </a:p>
          <a:p>
            <a:endParaRPr lang="en-GB" dirty="0"/>
          </a:p>
          <a:p>
            <a:endParaRPr lang="en-GB" dirty="0"/>
          </a:p>
          <a:p>
            <a:endParaRPr lang="en-GB" dirty="0"/>
          </a:p>
        </p:txBody>
      </p:sp>
      <p:pic>
        <p:nvPicPr>
          <p:cNvPr id="1026" name="Picture 2" descr="Chris Vick | Authors Aloud">
            <a:extLst>
              <a:ext uri="{FF2B5EF4-FFF2-40B4-BE49-F238E27FC236}">
                <a16:creationId xmlns:a16="http://schemas.microsoft.com/office/drawing/2014/main" id="{5ECC894E-BF7D-D571-82C3-A6D76F424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184" y="4646093"/>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62C5FF-47AF-5AC5-3FE3-6A863419B623}"/>
              </a:ext>
            </a:extLst>
          </p:cNvPr>
          <p:cNvSpPr txBox="1"/>
          <p:nvPr/>
        </p:nvSpPr>
        <p:spPr>
          <a:xfrm>
            <a:off x="619760" y="5020235"/>
            <a:ext cx="2809240" cy="1661993"/>
          </a:xfrm>
          <a:prstGeom prst="rect">
            <a:avLst/>
          </a:prstGeom>
          <a:noFill/>
        </p:spPr>
        <p:txBody>
          <a:bodyPr wrap="square" rtlCol="0">
            <a:spAutoFit/>
          </a:bodyPr>
          <a:lstStyle/>
          <a:p>
            <a:r>
              <a:rPr lang="en-GB" sz="1600" dirty="0"/>
              <a:t>Chris continues to support marine conservation and is a member of the </a:t>
            </a:r>
            <a:r>
              <a:rPr lang="en-GB" sz="1600" b="1" dirty="0"/>
              <a:t>Authors4oceans</a:t>
            </a:r>
            <a:r>
              <a:rPr lang="en-GB" sz="1600" dirty="0"/>
              <a:t> initiative</a:t>
            </a:r>
            <a:r>
              <a:rPr lang="en-GB" dirty="0"/>
              <a:t>.  </a:t>
            </a:r>
            <a:r>
              <a:rPr lang="en-GB" b="0" i="0" u="none" strike="noStrike" dirty="0">
                <a:effectLst/>
                <a:latin typeface="raleway" pitchFamily="2" charset="0"/>
                <a:hlinkClick r:id="rId4"/>
              </a:rPr>
              <a:t>https://www.authors4oceans.org/</a:t>
            </a:r>
            <a:endParaRPr lang="en-GB" dirty="0"/>
          </a:p>
        </p:txBody>
      </p:sp>
      <p:sp>
        <p:nvSpPr>
          <p:cNvPr id="6" name="TextBox 5">
            <a:extLst>
              <a:ext uri="{FF2B5EF4-FFF2-40B4-BE49-F238E27FC236}">
                <a16:creationId xmlns:a16="http://schemas.microsoft.com/office/drawing/2014/main" id="{9763A3F6-5270-4C48-1039-1B116987D5FF}"/>
              </a:ext>
            </a:extLst>
          </p:cNvPr>
          <p:cNvSpPr txBox="1"/>
          <p:nvPr/>
        </p:nvSpPr>
        <p:spPr>
          <a:xfrm>
            <a:off x="370936" y="7460705"/>
            <a:ext cx="2809240" cy="923330"/>
          </a:xfrm>
          <a:prstGeom prst="rect">
            <a:avLst/>
          </a:prstGeom>
          <a:noFill/>
        </p:spPr>
        <p:txBody>
          <a:bodyPr wrap="square" rtlCol="0">
            <a:spAutoFit/>
          </a:bodyPr>
          <a:lstStyle/>
          <a:p>
            <a:r>
              <a:rPr lang="en-GB" dirty="0"/>
              <a:t>His latest book is called:</a:t>
            </a:r>
          </a:p>
          <a:p>
            <a:endParaRPr lang="en-GB" dirty="0"/>
          </a:p>
          <a:p>
            <a:endParaRPr lang="en-GB" dirty="0"/>
          </a:p>
        </p:txBody>
      </p:sp>
      <p:pic>
        <p:nvPicPr>
          <p:cNvPr id="8" name="Picture 7">
            <a:extLst>
              <a:ext uri="{FF2B5EF4-FFF2-40B4-BE49-F238E27FC236}">
                <a16:creationId xmlns:a16="http://schemas.microsoft.com/office/drawing/2014/main" id="{75BE293E-5696-2C47-2072-0B97D1E6DEDB}"/>
              </a:ext>
            </a:extLst>
          </p:cNvPr>
          <p:cNvPicPr>
            <a:picLocks noChangeAspect="1"/>
          </p:cNvPicPr>
          <p:nvPr/>
        </p:nvPicPr>
        <p:blipFill>
          <a:blip r:embed="rId5"/>
          <a:stretch>
            <a:fillRect/>
          </a:stretch>
        </p:blipFill>
        <p:spPr>
          <a:xfrm>
            <a:off x="619760" y="7922370"/>
            <a:ext cx="2110753" cy="3250425"/>
          </a:xfrm>
          <a:prstGeom prst="rect">
            <a:avLst/>
          </a:prstGeom>
        </p:spPr>
      </p:pic>
      <p:sp>
        <p:nvSpPr>
          <p:cNvPr id="10" name="Rectangle: Rounded Corners 9">
            <a:extLst>
              <a:ext uri="{FF2B5EF4-FFF2-40B4-BE49-F238E27FC236}">
                <a16:creationId xmlns:a16="http://schemas.microsoft.com/office/drawing/2014/main" id="{9A1821CE-1589-E325-A8C2-DC7A5D9BFBA5}"/>
              </a:ext>
            </a:extLst>
          </p:cNvPr>
          <p:cNvSpPr/>
          <p:nvPr/>
        </p:nvSpPr>
        <p:spPr>
          <a:xfrm>
            <a:off x="3515360" y="7768171"/>
            <a:ext cx="2809240" cy="3250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t>Challenge Task:</a:t>
            </a:r>
          </a:p>
          <a:p>
            <a:pPr algn="ctr"/>
            <a:r>
              <a:rPr lang="en-GB" dirty="0"/>
              <a:t>Curious? Find out more about Chris Vick by watching the link to this video:</a:t>
            </a:r>
          </a:p>
          <a:p>
            <a:pPr algn="ctr"/>
            <a:r>
              <a:rPr lang="en-GB" dirty="0">
                <a:hlinkClick r:id="rId6"/>
              </a:rPr>
              <a:t>https://vimeo.com/413963630</a:t>
            </a:r>
            <a:endParaRPr lang="en-GB" dirty="0"/>
          </a:p>
          <a:p>
            <a:pPr algn="ctr"/>
            <a:endParaRPr lang="en-GB" dirty="0"/>
          </a:p>
        </p:txBody>
      </p:sp>
      <p:pic>
        <p:nvPicPr>
          <p:cNvPr id="11" name="Picture 10">
            <a:extLst>
              <a:ext uri="{FF2B5EF4-FFF2-40B4-BE49-F238E27FC236}">
                <a16:creationId xmlns:a16="http://schemas.microsoft.com/office/drawing/2014/main" id="{001768FA-C2BF-48FA-C5FC-3955DD055E95}"/>
              </a:ext>
            </a:extLst>
          </p:cNvPr>
          <p:cNvPicPr>
            <a:picLocks noChangeAspect="1"/>
          </p:cNvPicPr>
          <p:nvPr/>
        </p:nvPicPr>
        <p:blipFill>
          <a:blip r:embed="rId7"/>
          <a:stretch>
            <a:fillRect/>
          </a:stretch>
        </p:blipFill>
        <p:spPr>
          <a:xfrm>
            <a:off x="3599540" y="8021262"/>
            <a:ext cx="467714" cy="566926"/>
          </a:xfrm>
          <a:prstGeom prst="rect">
            <a:avLst/>
          </a:prstGeom>
        </p:spPr>
      </p:pic>
    </p:spTree>
    <p:extLst>
      <p:ext uri="{BB962C8B-B14F-4D97-AF65-F5344CB8AC3E}">
        <p14:creationId xmlns:p14="http://schemas.microsoft.com/office/powerpoint/2010/main" val="416296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616740"/>
            <a:ext cx="57912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Task 1 - Research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Chris Vick | Authors Aloud">
            <a:extLst>
              <a:ext uri="{FF2B5EF4-FFF2-40B4-BE49-F238E27FC236}">
                <a16:creationId xmlns:a16="http://schemas.microsoft.com/office/drawing/2014/main" id="{5ECC894E-BF7D-D571-82C3-A6D76F424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362" y="1214618"/>
            <a:ext cx="1441710" cy="17300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62C5FF-47AF-5AC5-3FE3-6A863419B623}"/>
              </a:ext>
            </a:extLst>
          </p:cNvPr>
          <p:cNvSpPr txBox="1"/>
          <p:nvPr/>
        </p:nvSpPr>
        <p:spPr>
          <a:xfrm>
            <a:off x="543656" y="3203344"/>
            <a:ext cx="5791200" cy="64633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are the aims of these charities?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GB" dirty="0">
                <a:solidFill>
                  <a:prstClr val="black"/>
                </a:solidFill>
                <a:latin typeface="Calibri" panose="020F0502020204030204"/>
              </a:rPr>
              <a:t>What do they do?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E5CF14D-D90D-F1F1-EDDC-8323F8056C86}"/>
              </a:ext>
            </a:extLst>
          </p:cNvPr>
          <p:cNvSpPr txBox="1"/>
          <p:nvPr/>
        </p:nvSpPr>
        <p:spPr>
          <a:xfrm>
            <a:off x="543656" y="1416424"/>
            <a:ext cx="3742682" cy="1723549"/>
          </a:xfrm>
          <a:prstGeom prst="rect">
            <a:avLst/>
          </a:prstGeom>
          <a:noFill/>
        </p:spPr>
        <p:txBody>
          <a:bodyPr wrap="square" rtlCol="0">
            <a:spAutoFit/>
          </a:bodyPr>
          <a:lstStyle/>
          <a:p>
            <a:r>
              <a:rPr lang="en-GB" dirty="0"/>
              <a:t>Research the two conservation charities that Chris has been involved with:</a:t>
            </a:r>
          </a:p>
          <a:p>
            <a:r>
              <a:rPr lang="en-GB" sz="1800" dirty="0">
                <a:hlinkClick r:id="rId3"/>
              </a:rPr>
              <a:t>www.whales.org</a:t>
            </a:r>
            <a:endParaRPr lang="en-GB" sz="1800" dirty="0"/>
          </a:p>
          <a:p>
            <a:r>
              <a:rPr lang="en-GB" sz="1600" b="0" i="0" u="none" strike="noStrike" dirty="0">
                <a:effectLst/>
                <a:latin typeface="raleway" pitchFamily="2" charset="0"/>
                <a:hlinkClick r:id="rId4"/>
              </a:rPr>
              <a:t>https://www.authors4oceans.org/</a:t>
            </a:r>
            <a:endParaRPr lang="en-GB" sz="1600" dirty="0"/>
          </a:p>
          <a:p>
            <a:endParaRPr lang="en-GB" dirty="0"/>
          </a:p>
        </p:txBody>
      </p:sp>
      <p:sp>
        <p:nvSpPr>
          <p:cNvPr id="7" name="Rectangle: Rounded Corners 6">
            <a:extLst>
              <a:ext uri="{FF2B5EF4-FFF2-40B4-BE49-F238E27FC236}">
                <a16:creationId xmlns:a16="http://schemas.microsoft.com/office/drawing/2014/main" id="{357D92F2-13F6-5A20-AC1A-2BCAB4C2726D}"/>
              </a:ext>
            </a:extLst>
          </p:cNvPr>
          <p:cNvSpPr/>
          <p:nvPr/>
        </p:nvSpPr>
        <p:spPr>
          <a:xfrm>
            <a:off x="619760" y="3998259"/>
            <a:ext cx="5715096" cy="40699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notes: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Rectangle: Rounded Corners 10">
            <a:extLst>
              <a:ext uri="{FF2B5EF4-FFF2-40B4-BE49-F238E27FC236}">
                <a16:creationId xmlns:a16="http://schemas.microsoft.com/office/drawing/2014/main" id="{2DC8A3FC-B3C7-DE71-C132-313F24182D5A}"/>
              </a:ext>
            </a:extLst>
          </p:cNvPr>
          <p:cNvSpPr/>
          <p:nvPr/>
        </p:nvSpPr>
        <p:spPr>
          <a:xfrm>
            <a:off x="842682" y="8767482"/>
            <a:ext cx="5235390" cy="24742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n w="0"/>
                <a:solidFill>
                  <a:schemeClr val="tx1"/>
                </a:solidFill>
              </a:rPr>
              <a:t>                Based on your research, how do you think this might link to Girl. Boy. Sea.?</a:t>
            </a:r>
          </a:p>
          <a:p>
            <a:pPr algn="ctr"/>
            <a:endParaRPr lang="en-GB" dirty="0">
              <a:ln w="0"/>
              <a:solidFill>
                <a:schemeClr val="accent1"/>
              </a:solidFill>
              <a:effectLst>
                <a:outerShdw blurRad="38100" dist="25400" dir="5400000" algn="ctr" rotWithShape="0">
                  <a:srgbClr val="6E747A">
                    <a:alpha val="43000"/>
                  </a:srgbClr>
                </a:outerShdw>
              </a:effectLst>
            </a:endParaRPr>
          </a:p>
          <a:p>
            <a:pPr algn="ctr"/>
            <a:endParaRPr lang="en-GB" dirty="0">
              <a:ln w="0"/>
              <a:solidFill>
                <a:schemeClr val="accent1"/>
              </a:solidFill>
              <a:effectLst>
                <a:outerShdw blurRad="38100" dist="25400" dir="5400000" algn="ctr" rotWithShape="0">
                  <a:srgbClr val="6E747A">
                    <a:alpha val="43000"/>
                  </a:srgbClr>
                </a:outerShdw>
              </a:effectLst>
            </a:endParaRPr>
          </a:p>
          <a:p>
            <a:pPr algn="ctr"/>
            <a:endParaRPr lang="en-GB" dirty="0">
              <a:ln w="0"/>
              <a:solidFill>
                <a:schemeClr val="accent1"/>
              </a:solidFill>
              <a:effectLst>
                <a:outerShdw blurRad="38100" dist="25400" dir="5400000" algn="ctr" rotWithShape="0">
                  <a:srgbClr val="6E747A">
                    <a:alpha val="43000"/>
                  </a:srgbClr>
                </a:outerShdw>
              </a:effectLst>
            </a:endParaRPr>
          </a:p>
          <a:p>
            <a:pPr algn="ctr"/>
            <a:endParaRPr lang="en-GB" dirty="0">
              <a:ln w="0"/>
              <a:solidFill>
                <a:schemeClr val="accent1"/>
              </a:solidFill>
              <a:effectLst>
                <a:outerShdw blurRad="38100" dist="25400" dir="5400000" algn="ctr" rotWithShape="0">
                  <a:srgbClr val="6E747A">
                    <a:alpha val="43000"/>
                  </a:srgbClr>
                </a:outerShdw>
              </a:effectLst>
            </a:endParaRPr>
          </a:p>
          <a:p>
            <a:pPr algn="ctr"/>
            <a:endParaRPr lang="en-GB" dirty="0">
              <a:ln w="0"/>
              <a:solidFill>
                <a:schemeClr val="accent1"/>
              </a:solidFill>
              <a:effectLst>
                <a:outerShdw blurRad="38100" dist="25400" dir="5400000" algn="ctr" rotWithShape="0">
                  <a:srgbClr val="6E747A">
                    <a:alpha val="43000"/>
                  </a:srgbClr>
                </a:outerShdw>
              </a:effectLst>
            </a:endParaRPr>
          </a:p>
          <a:p>
            <a:pPr algn="ctr"/>
            <a:endParaRPr lang="en-GB" dirty="0">
              <a:ln w="0"/>
              <a:solidFill>
                <a:schemeClr val="accent1"/>
              </a:solidFill>
              <a:effectLst>
                <a:outerShdw blurRad="38100" dist="25400" dir="5400000" algn="ctr" rotWithShape="0">
                  <a:srgbClr val="6E747A">
                    <a:alpha val="43000"/>
                  </a:srgbClr>
                </a:outerShdw>
              </a:effectLst>
            </a:endParaRPr>
          </a:p>
        </p:txBody>
      </p:sp>
      <p:pic>
        <p:nvPicPr>
          <p:cNvPr id="6" name="Picture 5">
            <a:extLst>
              <a:ext uri="{FF2B5EF4-FFF2-40B4-BE49-F238E27FC236}">
                <a16:creationId xmlns:a16="http://schemas.microsoft.com/office/drawing/2014/main" id="{BC43272D-3A95-0812-CF69-8C0A93FD1993}"/>
              </a:ext>
            </a:extLst>
          </p:cNvPr>
          <p:cNvPicPr>
            <a:picLocks noChangeAspect="1"/>
          </p:cNvPicPr>
          <p:nvPr/>
        </p:nvPicPr>
        <p:blipFill>
          <a:blip r:embed="rId5"/>
          <a:stretch>
            <a:fillRect/>
          </a:stretch>
        </p:blipFill>
        <p:spPr>
          <a:xfrm>
            <a:off x="2414997" y="4057992"/>
            <a:ext cx="375706" cy="375706"/>
          </a:xfrm>
          <a:prstGeom prst="rect">
            <a:avLst/>
          </a:prstGeom>
        </p:spPr>
      </p:pic>
      <p:pic>
        <p:nvPicPr>
          <p:cNvPr id="8" name="Picture 7">
            <a:extLst>
              <a:ext uri="{FF2B5EF4-FFF2-40B4-BE49-F238E27FC236}">
                <a16:creationId xmlns:a16="http://schemas.microsoft.com/office/drawing/2014/main" id="{8ED54F71-8D1D-E2CC-DD62-6A9355399E11}"/>
              </a:ext>
            </a:extLst>
          </p:cNvPr>
          <p:cNvPicPr>
            <a:picLocks noChangeAspect="1"/>
          </p:cNvPicPr>
          <p:nvPr/>
        </p:nvPicPr>
        <p:blipFill>
          <a:blip r:embed="rId6"/>
          <a:stretch>
            <a:fillRect/>
          </a:stretch>
        </p:blipFill>
        <p:spPr>
          <a:xfrm>
            <a:off x="1100257" y="8957591"/>
            <a:ext cx="513389" cy="429769"/>
          </a:xfrm>
          <a:prstGeom prst="rect">
            <a:avLst/>
          </a:prstGeom>
        </p:spPr>
      </p:pic>
    </p:spTree>
    <p:extLst>
      <p:ext uri="{BB962C8B-B14F-4D97-AF65-F5344CB8AC3E}">
        <p14:creationId xmlns:p14="http://schemas.microsoft.com/office/powerpoint/2010/main" val="144729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Pre-Reading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Predictions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are your impressions from the book cover?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Label what you can see.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A32D775-61FB-4DD4-8BC4-DB5E8A3AA7CD}"/>
              </a:ext>
            </a:extLst>
          </p:cNvPr>
          <p:cNvSpPr/>
          <p:nvPr/>
        </p:nvSpPr>
        <p:spPr>
          <a:xfrm>
            <a:off x="770021" y="8921080"/>
            <a:ext cx="5293895" cy="25009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EB82A1D-0E2D-4107-A941-1D30ABD50515}"/>
              </a:ext>
            </a:extLst>
          </p:cNvPr>
          <p:cNvSpPr txBox="1"/>
          <p:nvPr/>
        </p:nvSpPr>
        <p:spPr>
          <a:xfrm>
            <a:off x="1213318" y="8978734"/>
            <a:ext cx="460408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What do you predict might happen in the story?</a:t>
            </a:r>
          </a:p>
        </p:txBody>
      </p:sp>
      <p:pic>
        <p:nvPicPr>
          <p:cNvPr id="7" name="Picture 6">
            <a:extLst>
              <a:ext uri="{FF2B5EF4-FFF2-40B4-BE49-F238E27FC236}">
                <a16:creationId xmlns:a16="http://schemas.microsoft.com/office/drawing/2014/main" id="{CC82B12D-CC45-4CD2-8125-109FCBCF5E28}"/>
              </a:ext>
            </a:extLst>
          </p:cNvPr>
          <p:cNvPicPr/>
          <p:nvPr/>
        </p:nvPicPr>
        <p:blipFill>
          <a:blip r:embed="rId2"/>
          <a:stretch>
            <a:fillRect/>
          </a:stretch>
        </p:blipFill>
        <p:spPr>
          <a:xfrm>
            <a:off x="2171165" y="859249"/>
            <a:ext cx="462280" cy="465455"/>
          </a:xfrm>
          <a:prstGeom prst="rect">
            <a:avLst/>
          </a:prstGeom>
        </p:spPr>
      </p:pic>
      <p:pic>
        <p:nvPicPr>
          <p:cNvPr id="8" name="Picture 2" descr="cilip carnegie shortlist 2020 shadowing resources">
            <a:extLst>
              <a:ext uri="{FF2B5EF4-FFF2-40B4-BE49-F238E27FC236}">
                <a16:creationId xmlns:a16="http://schemas.microsoft.com/office/drawing/2014/main" id="{98EBD284-7A24-4BC9-804B-D22249DA1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434" y="2077941"/>
            <a:ext cx="1996542" cy="2765336"/>
          </a:xfrm>
          <a:prstGeom prst="rect">
            <a:avLst/>
          </a:prstGeom>
          <a:noFill/>
          <a:ln w="889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9A052EA4-0DB5-B7D9-C632-46DA9F046761}"/>
              </a:ext>
            </a:extLst>
          </p:cNvPr>
          <p:cNvSpPr/>
          <p:nvPr/>
        </p:nvSpPr>
        <p:spPr>
          <a:xfrm>
            <a:off x="619761" y="5053264"/>
            <a:ext cx="5444155" cy="37538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l" fontAlgn="base"/>
            <a:r>
              <a:rPr lang="en-GB" sz="1200" b="0" i="0" dirty="0">
                <a:solidFill>
                  <a:srgbClr val="3D3D3D"/>
                </a:solidFill>
                <a:effectLst/>
                <a:latin typeface="museo-sans"/>
              </a:rPr>
              <a:t>Storm, shipwreck, survival. Chris Vick's novel delves deep into the mighty and majesty of the unpredictable ocean, the strength of an unlikely friendship between a British boy and a Berber girl and their will to survive against all the odds.</a:t>
            </a:r>
          </a:p>
          <a:p>
            <a:pPr algn="l" fontAlgn="base"/>
            <a:endParaRPr lang="en-GB" sz="1200" b="0" i="0" dirty="0">
              <a:solidFill>
                <a:srgbClr val="3D3D3D"/>
              </a:solidFill>
              <a:effectLst/>
              <a:latin typeface="museo-sans"/>
            </a:endParaRPr>
          </a:p>
          <a:p>
            <a:pPr algn="l" fontAlgn="base"/>
            <a:r>
              <a:rPr lang="en-GB" sz="1200" b="0" i="0" dirty="0">
                <a:solidFill>
                  <a:srgbClr val="3D3D3D"/>
                </a:solidFill>
                <a:effectLst/>
                <a:latin typeface="museo-sans"/>
              </a:rPr>
              <a:t>A British boy narrowly survives the sinking of his yacht in a huge storm off the coast of Morocco. After days alone at sea in a tiny rowing boat, Bill rescues a girl clinging for her life to a barrel. Aya, from the nomadic Berber tribe, was escaping to Europe when her migrant ship was destroyed in the same storm. Through endless days and star-spangled nights, they drift - mere specks on the vast, empty ocean - weakened by fear, hunger, and burned by the unforgiving sun. Aya tells Bill about The Arabian Nights, and Shahrazad, who told 1001 stories to save her life. As hope of rescue begins to fade, they find strength in these tales of magic, brave heroes, wily thieves, greedy sultans, and courageous girls.</a:t>
            </a:r>
          </a:p>
          <a:p>
            <a:pPr algn="l" fontAlgn="base"/>
            <a:endParaRPr lang="en-GB" sz="1200" b="0" i="0" dirty="0">
              <a:solidFill>
                <a:srgbClr val="3D3D3D"/>
              </a:solidFill>
              <a:effectLst/>
              <a:latin typeface="museo-sans"/>
            </a:endParaRPr>
          </a:p>
          <a:p>
            <a:pPr algn="l" fontAlgn="base"/>
            <a:r>
              <a:rPr lang="en-GB" sz="1200" b="0" i="0" dirty="0">
                <a:solidFill>
                  <a:srgbClr val="3D3D3D"/>
                </a:solidFill>
                <a:effectLst/>
                <a:latin typeface="museo-sans"/>
              </a:rPr>
              <a:t>When they land on a desert island, they're surprised to be confronted by a stranger who is not what he seems</a:t>
            </a:r>
            <a:r>
              <a:rPr lang="en-GB" sz="1200" dirty="0">
                <a:solidFill>
                  <a:srgbClr val="3D3D3D"/>
                </a:solidFill>
                <a:latin typeface="museo-sans"/>
              </a:rPr>
              <a:t>. B</a:t>
            </a:r>
            <a:r>
              <a:rPr lang="en-GB" sz="1200" b="0" i="0" dirty="0">
                <a:solidFill>
                  <a:srgbClr val="3D3D3D"/>
                </a:solidFill>
                <a:effectLst/>
                <a:latin typeface="museo-sans"/>
              </a:rPr>
              <a:t>ack out on the waves once more in the dark deep, a shadow follows...</a:t>
            </a:r>
          </a:p>
        </p:txBody>
      </p:sp>
      <p:pic>
        <p:nvPicPr>
          <p:cNvPr id="10" name="Picture 9">
            <a:extLst>
              <a:ext uri="{FF2B5EF4-FFF2-40B4-BE49-F238E27FC236}">
                <a16:creationId xmlns:a16="http://schemas.microsoft.com/office/drawing/2014/main" id="{DD60714F-30E9-E4E9-580F-56144045918E}"/>
              </a:ext>
            </a:extLst>
          </p:cNvPr>
          <p:cNvPicPr>
            <a:picLocks noChangeAspect="1"/>
          </p:cNvPicPr>
          <p:nvPr/>
        </p:nvPicPr>
        <p:blipFill>
          <a:blip r:embed="rId2"/>
          <a:stretch>
            <a:fillRect/>
          </a:stretch>
        </p:blipFill>
        <p:spPr>
          <a:xfrm>
            <a:off x="814720" y="9148011"/>
            <a:ext cx="354969" cy="320169"/>
          </a:xfrm>
          <a:prstGeom prst="rect">
            <a:avLst/>
          </a:prstGeom>
        </p:spPr>
      </p:pic>
    </p:spTree>
    <p:extLst>
      <p:ext uri="{BB962C8B-B14F-4D97-AF65-F5344CB8AC3E}">
        <p14:creationId xmlns:p14="http://schemas.microsoft.com/office/powerpoint/2010/main" val="351825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19760" y="451640"/>
            <a:ext cx="5791200"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Pre-Reading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Vocabulary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03FBED-12AE-4FCD-BB97-421F0783ECED}"/>
              </a:ext>
            </a:extLst>
          </p:cNvPr>
          <p:cNvSpPr/>
          <p:nvPr/>
        </p:nvSpPr>
        <p:spPr>
          <a:xfrm>
            <a:off x="619760" y="2128040"/>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Definition: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Open Sans" panose="020B0606030504020204" pitchFamily="34" charset="0"/>
              </a:rPr>
              <a:t>A </a:t>
            </a:r>
            <a:r>
              <a:rPr lang="en-GB" sz="1200" b="1" i="0" dirty="0">
                <a:solidFill>
                  <a:srgbClr val="C12D30"/>
                </a:solidFill>
                <a:effectLst/>
                <a:latin typeface="Open Sans" panose="020B0606030504020204" pitchFamily="34" charset="0"/>
              </a:rPr>
              <a:t>genre</a:t>
            </a:r>
            <a:r>
              <a:rPr lang="en-GB" sz="1200" b="0" i="0" dirty="0">
                <a:solidFill>
                  <a:srgbClr val="000000"/>
                </a:solidFill>
                <a:effectLst/>
                <a:latin typeface="Open Sans" panose="020B0606030504020204" pitchFamily="34" charset="0"/>
              </a:rPr>
              <a:t> is a particular type of </a:t>
            </a:r>
            <a:r>
              <a:rPr lang="en-GB" sz="1200" b="0" i="0" u="none" strike="noStrike" dirty="0">
                <a:effectLst/>
                <a:latin typeface="Open Sans" panose="020B0606030504020204" pitchFamily="34" charset="0"/>
              </a:rPr>
              <a:t>literature</a:t>
            </a:r>
            <a:r>
              <a:rPr lang="en-GB" sz="1200" b="0" i="0" dirty="0">
                <a:solidFill>
                  <a:srgbClr val="000000"/>
                </a:solidFill>
                <a:effectLst/>
                <a:latin typeface="Open Sans" panose="020B0606030504020204" pitchFamily="34" charset="0"/>
              </a:rPr>
              <a:t>, painting, music, film, or other </a:t>
            </a:r>
            <a:r>
              <a:rPr lang="en-GB" sz="1200" b="0" i="0" u="none" strike="noStrike" dirty="0">
                <a:effectLst/>
                <a:latin typeface="Open Sans" panose="020B0606030504020204" pitchFamily="34" charset="0"/>
              </a:rPr>
              <a:t>art</a:t>
            </a:r>
            <a:r>
              <a:rPr lang="en-GB" sz="1200" b="0" i="0" dirty="0">
                <a:solidFill>
                  <a:srgbClr val="000000"/>
                </a:solidFill>
                <a:effectLst/>
                <a:latin typeface="Open Sans" panose="020B0606030504020204" pitchFamily="34" charset="0"/>
              </a:rPr>
              <a:t> form which people </a:t>
            </a:r>
            <a:r>
              <a:rPr lang="en-GB" sz="1200" b="0" i="0" u="none" strike="noStrike" dirty="0">
                <a:effectLst/>
                <a:latin typeface="Open Sans" panose="020B0606030504020204" pitchFamily="34" charset="0"/>
              </a:rPr>
              <a:t>consider</a:t>
            </a:r>
            <a:r>
              <a:rPr lang="en-GB" sz="1200" b="0" i="0" dirty="0">
                <a:solidFill>
                  <a:srgbClr val="000000"/>
                </a:solidFill>
                <a:effectLst/>
                <a:latin typeface="Open Sans" panose="020B0606030504020204" pitchFamily="34" charset="0"/>
              </a:rPr>
              <a:t> as a </a:t>
            </a:r>
            <a:r>
              <a:rPr lang="en-GB" sz="1200" b="0" i="0" u="none" strike="noStrike" dirty="0">
                <a:effectLst/>
                <a:latin typeface="Open Sans" panose="020B0606030504020204" pitchFamily="34" charset="0"/>
              </a:rPr>
              <a:t>class</a:t>
            </a:r>
            <a:r>
              <a:rPr lang="en-GB" sz="1200" b="0" i="0" dirty="0">
                <a:solidFill>
                  <a:srgbClr val="000000"/>
                </a:solidFill>
                <a:effectLst/>
                <a:latin typeface="Open Sans" panose="020B0606030504020204" pitchFamily="34" charset="0"/>
              </a:rPr>
              <a:t> because it has </a:t>
            </a:r>
            <a:r>
              <a:rPr lang="en-GB" sz="1200" b="0" i="0" u="none" strike="noStrike" dirty="0">
                <a:effectLst/>
                <a:latin typeface="Open Sans" panose="020B0606030504020204" pitchFamily="34" charset="0"/>
              </a:rPr>
              <a:t>special</a:t>
            </a:r>
            <a:r>
              <a:rPr lang="en-GB" sz="1200" b="0" i="0" dirty="0">
                <a:solidFill>
                  <a:srgbClr val="000000"/>
                </a:solidFill>
                <a:effectLst/>
                <a:latin typeface="Open Sans" panose="020B0606030504020204" pitchFamily="34" charset="0"/>
              </a:rPr>
              <a:t> characteristics.</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123B486-043A-4466-974F-0750360396A5}"/>
              </a:ext>
            </a:extLst>
          </p:cNvPr>
          <p:cNvSpPr/>
          <p:nvPr/>
        </p:nvSpPr>
        <p:spPr>
          <a:xfrm>
            <a:off x="3429000" y="2128039"/>
            <a:ext cx="2809240" cy="2031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Synonyms: </a:t>
            </a:r>
            <a:r>
              <a:rPr lang="en-GB" sz="1200" b="0" i="0" u="none" strike="noStrike" dirty="0">
                <a:solidFill>
                  <a:srgbClr val="D51F30"/>
                </a:solidFill>
                <a:effectLst/>
                <a:latin typeface="Open Sans" panose="020B0606030504020204" pitchFamily="34" charset="0"/>
                <a:hlinkClick r:id="rId2" tooltip="Definition of type"/>
              </a:rPr>
              <a:t>type</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3" tooltip="Definition of group"/>
              </a:rPr>
              <a:t>group</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4" tooltip="Definition of school"/>
              </a:rPr>
              <a:t>school</a:t>
            </a:r>
            <a:r>
              <a:rPr lang="en-GB" sz="1200" b="0" i="0" dirty="0">
                <a:solidFill>
                  <a:srgbClr val="000000"/>
                </a:solidFill>
                <a:effectLst/>
                <a:latin typeface="Open Sans" panose="020B0606030504020204" pitchFamily="34" charset="0"/>
              </a:rPr>
              <a:t>, </a:t>
            </a:r>
            <a:r>
              <a:rPr lang="en-GB" sz="1200" b="0" i="0" u="none" strike="noStrike" dirty="0">
                <a:effectLst/>
                <a:latin typeface="Open Sans" panose="020B0606030504020204" pitchFamily="34" charset="0"/>
                <a:hlinkClick r:id="rId5" tooltip="Definition of form"/>
              </a:rPr>
              <a:t>form</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5EA64C3-9609-4BD6-BF87-DF3C0A309173}"/>
              </a:ext>
            </a:extLst>
          </p:cNvPr>
          <p:cNvSpPr/>
          <p:nvPr/>
        </p:nvSpPr>
        <p:spPr>
          <a:xfrm>
            <a:off x="619760" y="4159365"/>
            <a:ext cx="2787674" cy="1936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C5C688B-7B85-4662-8471-39ED81E88675}"/>
              </a:ext>
            </a:extLst>
          </p:cNvPr>
          <p:cNvSpPr/>
          <p:nvPr/>
        </p:nvSpPr>
        <p:spPr>
          <a:xfrm>
            <a:off x="3407434" y="4181405"/>
            <a:ext cx="2830806" cy="1914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A12225E-7ACE-476C-8087-50CABB4238E2}"/>
              </a:ext>
            </a:extLst>
          </p:cNvPr>
          <p:cNvSpPr/>
          <p:nvPr/>
        </p:nvSpPr>
        <p:spPr>
          <a:xfrm>
            <a:off x="2484567" y="3810860"/>
            <a:ext cx="1845734" cy="778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genre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[noun] </a:t>
            </a:r>
          </a:p>
        </p:txBody>
      </p:sp>
      <p:sp>
        <p:nvSpPr>
          <p:cNvPr id="9" name="TextBox 8">
            <a:extLst>
              <a:ext uri="{FF2B5EF4-FFF2-40B4-BE49-F238E27FC236}">
                <a16:creationId xmlns:a16="http://schemas.microsoft.com/office/drawing/2014/main" id="{A8281FF2-FB6B-45E7-9959-9C8CD08761E3}"/>
              </a:ext>
            </a:extLst>
          </p:cNvPr>
          <p:cNvSpPr txBox="1"/>
          <p:nvPr/>
        </p:nvSpPr>
        <p:spPr>
          <a:xfrm>
            <a:off x="684554" y="4507869"/>
            <a:ext cx="283080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His favourite books were from the horror genre.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7D6A2F5-0E8F-4387-A7EC-C6BDF83CDB63}"/>
              </a:ext>
            </a:extLst>
          </p:cNvPr>
          <p:cNvSpPr txBox="1"/>
          <p:nvPr/>
        </p:nvSpPr>
        <p:spPr>
          <a:xfrm>
            <a:off x="3449945" y="4526842"/>
            <a:ext cx="2830806" cy="13542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What genre do you expect Girl. Boy. Sea. to be and why?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05F3B9EC-E698-4365-A74B-B2783CF5EF99}"/>
              </a:ext>
            </a:extLst>
          </p:cNvPr>
          <p:cNvSpPr/>
          <p:nvPr/>
        </p:nvSpPr>
        <p:spPr>
          <a:xfrm>
            <a:off x="786063" y="6507505"/>
            <a:ext cx="5327765" cy="30834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do you think of the title? What meanings can you think of for each word separately and then for the whole 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135016E5-E46A-4A49-AEA6-C5692D30751E}"/>
              </a:ext>
            </a:extLst>
          </p:cNvPr>
          <p:cNvSpPr/>
          <p:nvPr/>
        </p:nvSpPr>
        <p:spPr>
          <a:xfrm>
            <a:off x="914400" y="9840164"/>
            <a:ext cx="5172989" cy="14773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Challenge: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Why do you think each word has been separated by full stops rather than commas?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237B08A-BFA5-505B-350D-5FEDA6251B45}"/>
              </a:ext>
            </a:extLst>
          </p:cNvPr>
          <p:cNvPicPr>
            <a:picLocks noChangeAspect="1"/>
          </p:cNvPicPr>
          <p:nvPr/>
        </p:nvPicPr>
        <p:blipFill>
          <a:blip r:embed="rId6"/>
          <a:stretch>
            <a:fillRect/>
          </a:stretch>
        </p:blipFill>
        <p:spPr>
          <a:xfrm>
            <a:off x="5336410" y="4232387"/>
            <a:ext cx="375706" cy="375706"/>
          </a:xfrm>
          <a:prstGeom prst="rect">
            <a:avLst/>
          </a:prstGeom>
        </p:spPr>
      </p:pic>
      <p:pic>
        <p:nvPicPr>
          <p:cNvPr id="17" name="Picture 16">
            <a:extLst>
              <a:ext uri="{FF2B5EF4-FFF2-40B4-BE49-F238E27FC236}">
                <a16:creationId xmlns:a16="http://schemas.microsoft.com/office/drawing/2014/main" id="{6F8DD104-6EE4-B352-4FB6-85834B13B261}"/>
              </a:ext>
            </a:extLst>
          </p:cNvPr>
          <p:cNvPicPr>
            <a:picLocks noChangeAspect="1"/>
          </p:cNvPicPr>
          <p:nvPr/>
        </p:nvPicPr>
        <p:blipFill>
          <a:blip r:embed="rId6"/>
          <a:stretch>
            <a:fillRect/>
          </a:stretch>
        </p:blipFill>
        <p:spPr>
          <a:xfrm>
            <a:off x="979695" y="6833932"/>
            <a:ext cx="375706" cy="375706"/>
          </a:xfrm>
          <a:prstGeom prst="rect">
            <a:avLst/>
          </a:prstGeom>
        </p:spPr>
      </p:pic>
    </p:spTree>
    <p:extLst>
      <p:ext uri="{BB962C8B-B14F-4D97-AF65-F5344CB8AC3E}">
        <p14:creationId xmlns:p14="http://schemas.microsoft.com/office/powerpoint/2010/main" val="42950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structure of the novel</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Rectangle: Rounded Corners 8">
            <a:extLst>
              <a:ext uri="{FF2B5EF4-FFF2-40B4-BE49-F238E27FC236}">
                <a16:creationId xmlns:a16="http://schemas.microsoft.com/office/drawing/2014/main" id="{D1B4F0A0-37CB-4C91-AC14-05ACBA483215}"/>
              </a:ext>
            </a:extLst>
          </p:cNvPr>
          <p:cNvSpPr/>
          <p:nvPr/>
        </p:nvSpPr>
        <p:spPr>
          <a:xfrm>
            <a:off x="632400" y="5270020"/>
            <a:ext cx="5593200" cy="4371285"/>
          </a:xfrm>
          <a:prstGeom prst="roundRect">
            <a:avLst/>
          </a:prstGeom>
          <a:solidFill>
            <a:schemeClr val="bg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clues do these titles give 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do you think might happen in this story?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C8E8FC51-A47F-9EFB-95FF-51977D07A836}"/>
              </a:ext>
            </a:extLst>
          </p:cNvPr>
          <p:cNvSpPr txBox="1"/>
          <p:nvPr/>
        </p:nvSpPr>
        <p:spPr>
          <a:xfrm>
            <a:off x="632400" y="1138989"/>
            <a:ext cx="5593200"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Girl. Boy. Sea. is structured into six main sections.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titles of each six sections are listed below in order. In brackets are additional titles within some of these sections.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Pandora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Sea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The Tale of Shahrazad, The Thief of the Light)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Land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The Shadow Warrior)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Sea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The Final Tale of Shahrazad)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Nowhere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Road of Bones </a:t>
            </a:r>
          </a:p>
        </p:txBody>
      </p:sp>
      <p:pic>
        <p:nvPicPr>
          <p:cNvPr id="4" name="Picture 3">
            <a:extLst>
              <a:ext uri="{FF2B5EF4-FFF2-40B4-BE49-F238E27FC236}">
                <a16:creationId xmlns:a16="http://schemas.microsoft.com/office/drawing/2014/main" id="{FDA5B652-B0B5-28E2-944D-FFEFE90FBE43}"/>
              </a:ext>
            </a:extLst>
          </p:cNvPr>
          <p:cNvPicPr>
            <a:picLocks noChangeAspect="1"/>
          </p:cNvPicPr>
          <p:nvPr/>
        </p:nvPicPr>
        <p:blipFill>
          <a:blip r:embed="rId2"/>
          <a:stretch>
            <a:fillRect/>
          </a:stretch>
        </p:blipFill>
        <p:spPr>
          <a:xfrm>
            <a:off x="1123130" y="5383746"/>
            <a:ext cx="375706" cy="375706"/>
          </a:xfrm>
          <a:prstGeom prst="rect">
            <a:avLst/>
          </a:prstGeom>
        </p:spPr>
      </p:pic>
    </p:spTree>
    <p:extLst>
      <p:ext uri="{BB962C8B-B14F-4D97-AF65-F5344CB8AC3E}">
        <p14:creationId xmlns:p14="http://schemas.microsoft.com/office/powerpoint/2010/main" val="319501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7804" y="310552"/>
            <a:ext cx="6159260" cy="11507637"/>
          </a:xfrm>
          <a:prstGeom prst="flowChartAlternate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6600" y="431273"/>
            <a:ext cx="5384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latin typeface="Calibri" panose="020F0502020204030204"/>
                <a:ea typeface="+mn-ea"/>
                <a:cs typeface="+mn-cs"/>
              </a:rPr>
              <a:t>Pre-Reading </a:t>
            </a:r>
          </a:p>
        </p:txBody>
      </p:sp>
      <p:sp>
        <p:nvSpPr>
          <p:cNvPr id="5" name="TextBox 4">
            <a:extLst>
              <a:ext uri="{FF2B5EF4-FFF2-40B4-BE49-F238E27FC236}">
                <a16:creationId xmlns:a16="http://schemas.microsoft.com/office/drawing/2014/main" id="{33ABFEE1-EE28-42A8-8823-1661A1D32314}"/>
              </a:ext>
            </a:extLst>
          </p:cNvPr>
          <p:cNvSpPr txBox="1"/>
          <p:nvPr/>
        </p:nvSpPr>
        <p:spPr>
          <a:xfrm>
            <a:off x="795180" y="1573312"/>
            <a:ext cx="53848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70D3EA85-0294-5767-0DB0-B4D9DA57D776}"/>
              </a:ext>
            </a:extLst>
          </p:cNvPr>
          <p:cNvSpPr txBox="1"/>
          <p:nvPr/>
        </p:nvSpPr>
        <p:spPr>
          <a:xfrm>
            <a:off x="678020" y="874379"/>
            <a:ext cx="5501960" cy="738664"/>
          </a:xfrm>
          <a:prstGeom prst="rect">
            <a:avLst/>
          </a:prstGeom>
          <a:noFill/>
        </p:spPr>
        <p:txBody>
          <a:bodyPr wrap="square" rtlCol="0">
            <a:spAutoFit/>
          </a:bodyPr>
          <a:lstStyle/>
          <a:p>
            <a:r>
              <a:rPr lang="en-GB" sz="1400" b="1" i="1" dirty="0"/>
              <a:t>Chapter one is called Pandora. This is the name of the boat that the main character, Bill, is shipwrecked from. To understand the significance of this, we need to consider where the name Pandora originates from. </a:t>
            </a:r>
          </a:p>
        </p:txBody>
      </p:sp>
      <p:sp>
        <p:nvSpPr>
          <p:cNvPr id="11" name="TextBox 10">
            <a:extLst>
              <a:ext uri="{FF2B5EF4-FFF2-40B4-BE49-F238E27FC236}">
                <a16:creationId xmlns:a16="http://schemas.microsoft.com/office/drawing/2014/main" id="{593901EF-004F-C599-A2A9-9F4A2FABCF86}"/>
              </a:ext>
            </a:extLst>
          </p:cNvPr>
          <p:cNvSpPr txBox="1"/>
          <p:nvPr/>
        </p:nvSpPr>
        <p:spPr>
          <a:xfrm>
            <a:off x="736600" y="1729226"/>
            <a:ext cx="5088467" cy="461665"/>
          </a:xfrm>
          <a:prstGeom prst="rect">
            <a:avLst/>
          </a:prstGeom>
          <a:noFill/>
        </p:spPr>
        <p:txBody>
          <a:bodyPr wrap="square" rtlCol="0">
            <a:spAutoFit/>
          </a:bodyPr>
          <a:lstStyle/>
          <a:p>
            <a:r>
              <a:rPr lang="en-GB" sz="2400" b="1" dirty="0"/>
              <a:t>Greek Mythology: Pandora’s Box </a:t>
            </a:r>
          </a:p>
        </p:txBody>
      </p:sp>
      <p:sp>
        <p:nvSpPr>
          <p:cNvPr id="13" name="TextBox 12">
            <a:extLst>
              <a:ext uri="{FF2B5EF4-FFF2-40B4-BE49-F238E27FC236}">
                <a16:creationId xmlns:a16="http://schemas.microsoft.com/office/drawing/2014/main" id="{C99CF540-6E33-C07E-6BC6-94651B6A7400}"/>
              </a:ext>
            </a:extLst>
          </p:cNvPr>
          <p:cNvSpPr txBox="1"/>
          <p:nvPr/>
        </p:nvSpPr>
        <p:spPr>
          <a:xfrm>
            <a:off x="446365" y="3931950"/>
            <a:ext cx="5501960" cy="553998"/>
          </a:xfrm>
          <a:prstGeom prst="rect">
            <a:avLst/>
          </a:prstGeom>
          <a:noFill/>
        </p:spPr>
        <p:txBody>
          <a:bodyPr wrap="square" rtlCol="0">
            <a:spAutoFit/>
          </a:bodyPr>
          <a:lstStyle/>
          <a:p>
            <a:endParaRPr lang="en-GB" sz="1200" dirty="0">
              <a:solidFill>
                <a:srgbClr val="3A3A3A"/>
              </a:solidFill>
              <a:latin typeface="Segoe UI" panose="020B0502040204020203" pitchFamily="34" charset="0"/>
            </a:endParaRPr>
          </a:p>
          <a:p>
            <a:endParaRPr lang="en-GB" dirty="0"/>
          </a:p>
        </p:txBody>
      </p:sp>
      <p:sp>
        <p:nvSpPr>
          <p:cNvPr id="14" name="TextBox 13">
            <a:extLst>
              <a:ext uri="{FF2B5EF4-FFF2-40B4-BE49-F238E27FC236}">
                <a16:creationId xmlns:a16="http://schemas.microsoft.com/office/drawing/2014/main" id="{D3B508D2-187C-8C3A-815B-DD3831FCE7C2}"/>
              </a:ext>
            </a:extLst>
          </p:cNvPr>
          <p:cNvSpPr txBox="1"/>
          <p:nvPr/>
        </p:nvSpPr>
        <p:spPr>
          <a:xfrm>
            <a:off x="529853" y="5734539"/>
            <a:ext cx="5501960" cy="6278642"/>
          </a:xfrm>
          <a:prstGeom prst="rect">
            <a:avLst/>
          </a:prstGeom>
          <a:noFill/>
        </p:spPr>
        <p:txBody>
          <a:bodyPr wrap="square" rtlCol="0">
            <a:spAutoFit/>
          </a:bodyPr>
          <a:lstStyle/>
          <a:p>
            <a:pPr algn="l"/>
            <a:r>
              <a:rPr lang="en-GB" sz="1200" b="0" i="0" dirty="0">
                <a:solidFill>
                  <a:srgbClr val="333333"/>
                </a:solidFill>
                <a:effectLst/>
                <a:latin typeface="robotoregular"/>
              </a:rPr>
              <a:t>She was given as a gift to Epimetheus, and he was overjoyed at the idea!</a:t>
            </a:r>
          </a:p>
          <a:p>
            <a:pPr algn="l"/>
            <a:endParaRPr lang="en-GB" sz="1200" b="0" i="0" dirty="0">
              <a:solidFill>
                <a:srgbClr val="333333"/>
              </a:solidFill>
              <a:effectLst/>
              <a:latin typeface="robotoregular"/>
            </a:endParaRPr>
          </a:p>
          <a:p>
            <a:pPr algn="l"/>
            <a:r>
              <a:rPr lang="en-GB" sz="1200" b="0" i="0" dirty="0">
                <a:solidFill>
                  <a:srgbClr val="333333"/>
                </a:solidFill>
                <a:effectLst/>
                <a:latin typeface="robotoregular"/>
              </a:rPr>
              <a:t>Prometheus tried to warn his brother that this was also a form of punishment, but Epimetheus laughed at him and joked saying ‘If this is what Zeus’ punishment is like, he can punish me more often, for Pandora is the most beautiful thing I have ever seen!’</a:t>
            </a:r>
          </a:p>
          <a:p>
            <a:pPr algn="l"/>
            <a:endParaRPr lang="en-GB" sz="1200" b="0" i="0" dirty="0">
              <a:solidFill>
                <a:srgbClr val="333333"/>
              </a:solidFill>
              <a:effectLst/>
              <a:latin typeface="robotoregular"/>
            </a:endParaRPr>
          </a:p>
          <a:p>
            <a:pPr algn="l"/>
            <a:r>
              <a:rPr lang="en-GB" sz="1200" b="0" i="0" dirty="0">
                <a:solidFill>
                  <a:srgbClr val="333333"/>
                </a:solidFill>
                <a:effectLst/>
                <a:latin typeface="robotoregular"/>
              </a:rPr>
              <a:t>Pandora came with a dowry which included many beautiful things, the most odd was a box made out of clay, with clear instructions that it never ever be opened. Pandora was as curious as she was beautiful and longed to open the box, but she brimmed with excitement at life on Earth, so this stilled her longing for what was in the box for some time. But because of her thirst for knowledge, often her mind would drift back to thoughts about the box.</a:t>
            </a:r>
          </a:p>
          <a:p>
            <a:pPr algn="l"/>
            <a:endParaRPr lang="en-GB" sz="1200" dirty="0">
              <a:solidFill>
                <a:srgbClr val="333333"/>
              </a:solidFill>
              <a:latin typeface="robotoregular"/>
            </a:endParaRPr>
          </a:p>
          <a:p>
            <a:pPr algn="l"/>
            <a:r>
              <a:rPr lang="en-GB" sz="1200" b="0" i="0" dirty="0">
                <a:solidFill>
                  <a:srgbClr val="333333"/>
                </a:solidFill>
                <a:effectLst/>
                <a:latin typeface="robotoregular"/>
              </a:rPr>
              <a:t>Over time, the box became an obsession to Pandora, it was as if forces beyond her control were pulling her towards the box, saying her name over and over. One day she could resist the temptation no longer. She stole away from Epimetheus, ‘just one peek inside, and then I can rid my mind of this forever’ Pandora thought.</a:t>
            </a:r>
          </a:p>
          <a:p>
            <a:pPr algn="l"/>
            <a:endParaRPr lang="en-GB" sz="1200" b="0" i="0" dirty="0">
              <a:solidFill>
                <a:srgbClr val="333333"/>
              </a:solidFill>
              <a:effectLst/>
              <a:latin typeface="robotoregular"/>
            </a:endParaRPr>
          </a:p>
          <a:p>
            <a:pPr algn="l"/>
            <a:r>
              <a:rPr lang="en-GB" sz="1200" b="0" i="0" dirty="0">
                <a:solidFill>
                  <a:srgbClr val="333333"/>
                </a:solidFill>
                <a:effectLst/>
                <a:latin typeface="robotoregular"/>
              </a:rPr>
              <a:t>But at the first crack of the lid, the box flew open, monsters, spectres and awful sounds rushed out surrounding Pandora, screeching and cackling. She desperately tried to trap the creatures back into their box, but to no avail, they billowed away and were now free in the world of mortals!</a:t>
            </a:r>
          </a:p>
          <a:p>
            <a:pPr algn="l"/>
            <a:endParaRPr lang="en-GB" sz="1200" b="0" i="0" dirty="0">
              <a:solidFill>
                <a:srgbClr val="333333"/>
              </a:solidFill>
              <a:effectLst/>
              <a:latin typeface="robotoregular"/>
            </a:endParaRPr>
          </a:p>
          <a:p>
            <a:pPr algn="l"/>
            <a:r>
              <a:rPr lang="en-GB" sz="1200" b="0" i="0" dirty="0">
                <a:solidFill>
                  <a:srgbClr val="333333"/>
                </a:solidFill>
                <a:effectLst/>
                <a:latin typeface="robotoregular"/>
              </a:rPr>
              <a:t>As Pandora wept and shuddered, she heard a soft whisper coming from the box. This voice wasn’t the cruel howl of demons, it was a light twinkling sound that eased her anguish. Pandora once again opened the box, and a warm beam of light floated out, as the light fluttered around the evil Pandora had released, her fears melted away. She knew that opening the box was irreversible, but she had also set free </a:t>
            </a:r>
            <a:r>
              <a:rPr lang="en-GB" sz="1200" b="1" i="0" dirty="0">
                <a:solidFill>
                  <a:srgbClr val="333333"/>
                </a:solidFill>
                <a:effectLst/>
                <a:latin typeface="robotoregular"/>
              </a:rPr>
              <a:t>hope</a:t>
            </a:r>
            <a:r>
              <a:rPr lang="en-GB" sz="1200" b="0" i="0" dirty="0">
                <a:solidFill>
                  <a:srgbClr val="333333"/>
                </a:solidFill>
                <a:effectLst/>
                <a:latin typeface="robotoregular"/>
              </a:rPr>
              <a:t> to temper the effects of the evil.</a:t>
            </a:r>
          </a:p>
          <a:p>
            <a:pPr algn="l"/>
            <a:endParaRPr lang="en-GB" sz="1200" b="0" i="0" dirty="0">
              <a:solidFill>
                <a:srgbClr val="333333"/>
              </a:solidFill>
              <a:effectLst/>
              <a:latin typeface="robotoregular"/>
            </a:endParaRPr>
          </a:p>
          <a:p>
            <a:endParaRPr lang="en-GB" dirty="0"/>
          </a:p>
        </p:txBody>
      </p:sp>
      <p:sp>
        <p:nvSpPr>
          <p:cNvPr id="15" name="TextBox 14">
            <a:extLst>
              <a:ext uri="{FF2B5EF4-FFF2-40B4-BE49-F238E27FC236}">
                <a16:creationId xmlns:a16="http://schemas.microsoft.com/office/drawing/2014/main" id="{456DE725-8D2B-95EC-40A9-DE5018EFB5D2}"/>
              </a:ext>
            </a:extLst>
          </p:cNvPr>
          <p:cNvSpPr txBox="1"/>
          <p:nvPr/>
        </p:nvSpPr>
        <p:spPr>
          <a:xfrm>
            <a:off x="520217" y="2086071"/>
            <a:ext cx="3404083" cy="3600986"/>
          </a:xfrm>
          <a:prstGeom prst="rect">
            <a:avLst/>
          </a:prstGeom>
          <a:noFill/>
        </p:spPr>
        <p:txBody>
          <a:bodyPr wrap="square" rtlCol="0">
            <a:spAutoFit/>
          </a:bodyPr>
          <a:lstStyle/>
          <a:p>
            <a:pPr algn="l"/>
            <a:r>
              <a:rPr lang="en-GB" sz="1200" b="0" i="0" dirty="0">
                <a:solidFill>
                  <a:srgbClr val="333333"/>
                </a:solidFill>
                <a:effectLst/>
                <a:latin typeface="robotoregular"/>
              </a:rPr>
              <a:t>This ancient Greek myth starts with Prometheus’ gift to mankind, which was the gift of fire. When Zeus, ruler of Olympus, found out, he was filled with rage! Fuelled by his anger, he punished Prometheus by shackling him in chains and each day he’d send an eagle to peck out his immortal liver, which grew back overnight!</a:t>
            </a:r>
          </a:p>
          <a:p>
            <a:pPr algn="l"/>
            <a:endParaRPr lang="en-GB" sz="1200" b="0" i="0" dirty="0">
              <a:solidFill>
                <a:srgbClr val="333333"/>
              </a:solidFill>
              <a:effectLst/>
              <a:latin typeface="robotoregular"/>
            </a:endParaRPr>
          </a:p>
          <a:p>
            <a:pPr algn="l"/>
            <a:r>
              <a:rPr lang="en-GB" sz="1200" b="0" i="0" dirty="0">
                <a:solidFill>
                  <a:srgbClr val="333333"/>
                </a:solidFill>
                <a:effectLst/>
                <a:latin typeface="robotoregular"/>
              </a:rPr>
              <a:t>Zeus also decided that mankind needed punishment too, so he commissioned Hephaestus and Athena to create the very first human, flesh and blood woman. Aphrodite gave her the ability to charm all men, and Hermes the gift of trickery and deceit. They breathed life into her and named her Pandora. Even though she was mortal, Zeus decided to marry Pandora to Epimetheus, Prometheus’ brother</a:t>
            </a:r>
            <a:endParaRPr lang="en-GB" sz="1200" dirty="0"/>
          </a:p>
        </p:txBody>
      </p:sp>
      <p:pic>
        <p:nvPicPr>
          <p:cNvPr id="16" name="Picture 15">
            <a:extLst>
              <a:ext uri="{FF2B5EF4-FFF2-40B4-BE49-F238E27FC236}">
                <a16:creationId xmlns:a16="http://schemas.microsoft.com/office/drawing/2014/main" id="{4245624B-9082-A68A-CB17-E7746D92AC48}"/>
              </a:ext>
            </a:extLst>
          </p:cNvPr>
          <p:cNvPicPr>
            <a:picLocks noChangeAspect="1"/>
          </p:cNvPicPr>
          <p:nvPr/>
        </p:nvPicPr>
        <p:blipFill>
          <a:blip r:embed="rId2"/>
          <a:stretch>
            <a:fillRect/>
          </a:stretch>
        </p:blipFill>
        <p:spPr>
          <a:xfrm>
            <a:off x="4199633" y="2269047"/>
            <a:ext cx="2212002" cy="1826917"/>
          </a:xfrm>
          <a:prstGeom prst="rect">
            <a:avLst/>
          </a:prstGeom>
        </p:spPr>
      </p:pic>
    </p:spTree>
    <p:extLst>
      <p:ext uri="{BB962C8B-B14F-4D97-AF65-F5344CB8AC3E}">
        <p14:creationId xmlns:p14="http://schemas.microsoft.com/office/powerpoint/2010/main" val="1974513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0c246b1-1dfa-4267-9569-6163a9f408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D9753D9AF952418A2720F9DD5E8828" ma:contentTypeVersion="15" ma:contentTypeDescription="Create a new document." ma:contentTypeScope="" ma:versionID="23bcc0fb24d60e16d3697c1e34a4ac50">
  <xsd:schema xmlns:xsd="http://www.w3.org/2001/XMLSchema" xmlns:xs="http://www.w3.org/2001/XMLSchema" xmlns:p="http://schemas.microsoft.com/office/2006/metadata/properties" xmlns:ns3="b0c246b1-1dfa-4267-9569-6163a9f40801" xmlns:ns4="7b553e8c-d2bd-4cf0-9e42-1862ad8f6222" targetNamespace="http://schemas.microsoft.com/office/2006/metadata/properties" ma:root="true" ma:fieldsID="5bbeec9eeb2495721be4bba1c4935a40" ns3:_="" ns4:_="">
    <xsd:import namespace="b0c246b1-1dfa-4267-9569-6163a9f40801"/>
    <xsd:import namespace="7b553e8c-d2bd-4cf0-9e42-1862ad8f622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246b1-1dfa-4267-9569-6163a9f40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553e8c-d2bd-4cf0-9e42-1862ad8f62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265E6-09A9-4D3E-B4C7-17EB1F4882FE}">
  <ds:schemaRefs>
    <ds:schemaRef ds:uri="http://schemas.microsoft.com/office/2006/metadata/properties"/>
    <ds:schemaRef ds:uri="http://www.w3.org/XML/1998/namespace"/>
    <ds:schemaRef ds:uri="http://schemas.openxmlformats.org/package/2006/metadata/core-properties"/>
    <ds:schemaRef ds:uri="b0c246b1-1dfa-4267-9569-6163a9f40801"/>
    <ds:schemaRef ds:uri="http://purl.org/dc/elements/1.1/"/>
    <ds:schemaRef ds:uri="http://purl.org/dc/dcmitype/"/>
    <ds:schemaRef ds:uri="http://schemas.microsoft.com/office/2006/documentManagement/types"/>
    <ds:schemaRef ds:uri="http://schemas.microsoft.com/office/infopath/2007/PartnerControls"/>
    <ds:schemaRef ds:uri="7b553e8c-d2bd-4cf0-9e42-1862ad8f6222"/>
    <ds:schemaRef ds:uri="http://purl.org/dc/terms/"/>
  </ds:schemaRefs>
</ds:datastoreItem>
</file>

<file path=customXml/itemProps2.xml><?xml version="1.0" encoding="utf-8"?>
<ds:datastoreItem xmlns:ds="http://schemas.openxmlformats.org/officeDocument/2006/customXml" ds:itemID="{12ACF877-C84B-4934-9F67-3892809DBAEF}">
  <ds:schemaRefs>
    <ds:schemaRef ds:uri="http://schemas.microsoft.com/sharepoint/v3/contenttype/forms"/>
  </ds:schemaRefs>
</ds:datastoreItem>
</file>

<file path=customXml/itemProps3.xml><?xml version="1.0" encoding="utf-8"?>
<ds:datastoreItem xmlns:ds="http://schemas.openxmlformats.org/officeDocument/2006/customXml" ds:itemID="{B4D3465E-E91D-4DB2-AD3E-1085B8717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246b1-1dfa-4267-9569-6163a9f40801"/>
    <ds:schemaRef ds:uri="7b553e8c-d2bd-4cf0-9e42-1862ad8f6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10276</TotalTime>
  <Words>2850</Words>
  <Application>Microsoft Office PowerPoint</Application>
  <PresentationFormat>Widescreen</PresentationFormat>
  <Paragraphs>486</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Calibri Light</vt:lpstr>
      <vt:lpstr>CourierNewPSMT</vt:lpstr>
      <vt:lpstr>inherit</vt:lpstr>
      <vt:lpstr>museo-sans</vt:lpstr>
      <vt:lpstr>Open Sans</vt:lpstr>
      <vt:lpstr>OpenSans</vt:lpstr>
      <vt:lpstr>raleway</vt:lpstr>
      <vt:lpstr>robotoregular</vt:lpstr>
      <vt:lpstr>Segoe UI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j.heap@cromptonhouse.org</dc:creator>
  <cp:lastModifiedBy>C.Cullen</cp:lastModifiedBy>
  <cp:revision>43</cp:revision>
  <cp:lastPrinted>2023-06-21T09:04:46Z</cp:lastPrinted>
  <dcterms:created xsi:type="dcterms:W3CDTF">2019-06-23T20:07:11Z</dcterms:created>
  <dcterms:modified xsi:type="dcterms:W3CDTF">2023-07-06T11:50:01Z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0x0101006CD9753D9AF952418A2720F9DD5E8828</vt:lpwstr>
  </property>
</Properties>
</file>