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B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.Khatun" userId="1a44fa33-1f69-4f59-8c6c-b8ba641cf96d" providerId="ADAL" clId="{ABF1E8BA-7CFE-4422-85B4-6DCD187D52A6}"/>
    <pc:docChg chg="delSld">
      <pc:chgData name="M.Khatun" userId="1a44fa33-1f69-4f59-8c6c-b8ba641cf96d" providerId="ADAL" clId="{ABF1E8BA-7CFE-4422-85B4-6DCD187D52A6}" dt="2024-06-07T11:21:14.268" v="1" actId="47"/>
      <pc:docMkLst>
        <pc:docMk/>
      </pc:docMkLst>
      <pc:sldChg chg="del">
        <pc:chgData name="M.Khatun" userId="1a44fa33-1f69-4f59-8c6c-b8ba641cf96d" providerId="ADAL" clId="{ABF1E8BA-7CFE-4422-85B4-6DCD187D52A6}" dt="2024-06-07T11:21:12.586" v="0" actId="47"/>
        <pc:sldMkLst>
          <pc:docMk/>
          <pc:sldMk cId="2990043832" sldId="263"/>
        </pc:sldMkLst>
      </pc:sldChg>
      <pc:sldChg chg="del">
        <pc:chgData name="M.Khatun" userId="1a44fa33-1f69-4f59-8c6c-b8ba641cf96d" providerId="ADAL" clId="{ABF1E8BA-7CFE-4422-85B4-6DCD187D52A6}" dt="2024-06-07T11:21:14.268" v="1" actId="47"/>
        <pc:sldMkLst>
          <pc:docMk/>
          <pc:sldMk cId="3443792810" sldId="26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C48306-B7CA-4F8A-8C78-30180885EC8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1444F6-B866-40B8-98DC-AB03F62DA7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90537-3E58-4815-B8F7-A6A91F9C9072}" type="datetimeFigureOut">
              <a:rPr lang="en-GB" smtClean="0"/>
              <a:t>07/06/2024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93317-5B0A-47F5-A6B2-C0B0F171B8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CE2FD3-F5B9-4928-A1CA-19F3BDEA6B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04CD60-5B87-4FE7-B85A-4AB7C995D3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55422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F5CA2E-9B32-41CC-8E09-B3687C1B565A}" type="datetimeFigureOut">
              <a:rPr lang="en-GB" smtClean="0"/>
              <a:t>07/06/2024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0F373-F324-485C-8B7D-1F94F90EC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9690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8CF16-EF90-4248-BECD-908CDF03AB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519" y="115888"/>
            <a:ext cx="11506201" cy="144145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5501AB-21B9-4BDC-9E02-77D2530E71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0519" y="1665287"/>
            <a:ext cx="11506201" cy="5054917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624572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51781-5FDE-4D5A-B518-68972E391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364" y="136525"/>
            <a:ext cx="11476355" cy="15541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784E7A-3664-4052-B940-9EA121422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280" y="1813559"/>
            <a:ext cx="5662295" cy="69151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25296-A58F-4087-B326-FD6DA64C4A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7506" y="2627945"/>
            <a:ext cx="5640069" cy="4093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28A657-290C-4F0D-8F32-E6DF9B891A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13559"/>
            <a:ext cx="5662294" cy="691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611638-91E7-4074-ADD1-7A473074CA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626673"/>
            <a:ext cx="5662295" cy="409353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085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3D88CA-7521-4411-B1F8-5710A68CD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683" y="136525"/>
            <a:ext cx="3932237" cy="16002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12F0F-250C-4142-BA5B-3663FAF8E2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9788" y="151132"/>
            <a:ext cx="7206932" cy="6569071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D610F5-DD0D-483D-BC5D-67C4957DDA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279" y="1859280"/>
            <a:ext cx="3977641" cy="4862195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110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D7025-B06D-4D32-8726-A11467264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01DAAF-BC31-4342-938D-C99835957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9227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9EEC75-947C-4DC3-8CE3-DDB4A02897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DB54B5-A2F2-402F-A0BC-D28049D2D3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98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64B70-BEF6-45D5-A086-3599E5E2673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B425A-48BC-464B-A80F-561E4B063D9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15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BD74EF-464F-470E-A868-D3CD837BC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4170" y="136525"/>
            <a:ext cx="11512550" cy="1265555"/>
          </a:xfrm>
          <a:solidFill>
            <a:schemeClr val="accent3"/>
          </a:solidFill>
          <a:ln>
            <a:solidFill>
              <a:schemeClr val="tx1"/>
            </a:solidFill>
          </a:ln>
        </p:spPr>
        <p:txBody>
          <a:bodyPr/>
          <a:lstStyle>
            <a:lvl1pPr marL="342900" indent="-342900">
              <a:buSzPct val="200000"/>
              <a:buFontTx/>
              <a:buBlip>
                <a:blip r:embed="rId2"/>
              </a:buBlip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27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1B3DD-1EFE-4210-B3E3-E7260846F5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4"/>
          </a:solidFill>
          <a:ln>
            <a:solidFill>
              <a:schemeClr val="tx1"/>
            </a:solidFill>
          </a:ln>
        </p:spPr>
        <p:txBody>
          <a:bodyPr/>
          <a:lstStyle>
            <a:lvl1pPr marL="571500" indent="-571500" algn="l">
              <a:buSzPct val="300000"/>
              <a:buFontTx/>
              <a:buBlip>
                <a:blip r:embed="rId2"/>
              </a:buBlip>
              <a:defRPr/>
            </a:lvl1pPr>
          </a:lstStyle>
          <a:p>
            <a:r>
              <a:rPr lang="en-US" dirty="0"/>
              <a:t>	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4578B2-5FBB-4265-B20E-C278A11CD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B31B-E9E2-4B9F-852B-9EE764C8E13E}" type="datetime4">
              <a:rPr lang="en-GB" smtClean="0"/>
              <a:t>07 June 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21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homewo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8BC2C-B9CE-4201-8CFE-6A62107FD4E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0040" y="129541"/>
            <a:ext cx="11536680" cy="1165860"/>
          </a:xfrm>
          <a:solidFill>
            <a:schemeClr val="accent5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Homework – on Class Charts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62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3A084-0881-448B-BF18-80E9AF44CE8D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05984-FFA2-4336-8976-CDBE2963A4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5280" y="1641474"/>
            <a:ext cx="5699760" cy="5078730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70417-6011-4C9D-AD09-2B8BC349C4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41474"/>
            <a:ext cx="5684520" cy="5078730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7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1CA26E-7D99-4E02-954D-F09300617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AB31B-E9E2-4B9F-852B-9EE764C8E13E}" type="datetime4">
              <a:rPr lang="en-GB" smtClean="0"/>
              <a:t>07 June 2024</a:t>
            </a:fld>
            <a:endParaRPr lang="en-GB" dirty="0"/>
          </a:p>
        </p:txBody>
      </p:sp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46B4AB21-F260-4E15-8951-B451B2AD9A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79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ABDD2-7AD3-4F2B-BC16-26BD61C50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" y="136525"/>
            <a:ext cx="4312920" cy="16002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377BA4-194C-4AE4-B53D-88BE0C021B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802188" y="136525"/>
            <a:ext cx="7054532" cy="6583679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ABCFDA-D124-4A7E-8C2E-E2ECB6C733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280" y="1889759"/>
            <a:ext cx="4312920" cy="4831715"/>
          </a:xfrm>
          <a:solidFill>
            <a:schemeClr val="accent2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8952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23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76E1B4-DFCB-4D5A-80ED-2112D3B08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0" y="129540"/>
            <a:ext cx="11536680" cy="13325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A9791-32FC-4B4F-BE9C-2D163A607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0039" y="1551303"/>
            <a:ext cx="11536681" cy="5168901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2A2E9-A696-4FC4-861A-5D89560F2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113520" y="13779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D1AB31B-E9E2-4B9F-852B-9EE764C8E13E}" type="datetime4">
              <a:rPr lang="en-GB" smtClean="0"/>
              <a:t>07 June 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468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4" r:id="rId5"/>
    <p:sldLayoutId id="2147483652" r:id="rId6"/>
    <p:sldLayoutId id="2147483662" r:id="rId7"/>
    <p:sldLayoutId id="2147483657" r:id="rId8"/>
    <p:sldLayoutId id="2147483655" r:id="rId9"/>
    <p:sldLayoutId id="2147483653" r:id="rId10"/>
    <p:sldLayoutId id="2147483656" r:id="rId11"/>
    <p:sldLayoutId id="2147483658" r:id="rId12"/>
    <p:sldLayoutId id="2147483659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8275" indent="-168275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1pPr>
      <a:lvl2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2pPr>
      <a:lvl3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3pPr>
      <a:lvl4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4pPr>
      <a:lvl5pPr marL="168275" indent="-168275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800" kern="1200">
          <a:ln>
            <a:solidFill>
              <a:schemeClr val="tx1"/>
            </a:solidFill>
          </a:ln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47" userDrawn="1">
          <p15:clr>
            <a:srgbClr val="F26B43"/>
          </p15:clr>
        </p15:guide>
        <p15:guide id="2" pos="98" userDrawn="1">
          <p15:clr>
            <a:srgbClr val="F26B43"/>
          </p15:clr>
        </p15:guide>
        <p15:guide id="4" pos="7582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orient="horz" pos="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26" Type="http://schemas.openxmlformats.org/officeDocument/2006/relationships/image" Target="../media/image28.svg"/><Relationship Id="rId21" Type="http://schemas.openxmlformats.org/officeDocument/2006/relationships/image" Target="../media/image23.png"/><Relationship Id="rId34" Type="http://schemas.openxmlformats.org/officeDocument/2006/relationships/image" Target="../media/image36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5" Type="http://schemas.openxmlformats.org/officeDocument/2006/relationships/image" Target="../media/image27.png"/><Relationship Id="rId33" Type="http://schemas.openxmlformats.org/officeDocument/2006/relationships/image" Target="../media/image35.png"/><Relationship Id="rId38" Type="http://schemas.openxmlformats.org/officeDocument/2006/relationships/image" Target="../media/image40.png"/><Relationship Id="rId2" Type="http://schemas.openxmlformats.org/officeDocument/2006/relationships/image" Target="../media/image4.png"/><Relationship Id="rId16" Type="http://schemas.openxmlformats.org/officeDocument/2006/relationships/image" Target="../media/image18.svg"/><Relationship Id="rId20" Type="http://schemas.openxmlformats.org/officeDocument/2006/relationships/image" Target="../media/image22.png"/><Relationship Id="rId29" Type="http://schemas.openxmlformats.org/officeDocument/2006/relationships/image" Target="../media/image3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24" Type="http://schemas.openxmlformats.org/officeDocument/2006/relationships/image" Target="../media/image26.svg"/><Relationship Id="rId32" Type="http://schemas.openxmlformats.org/officeDocument/2006/relationships/image" Target="../media/image34.png"/><Relationship Id="rId37" Type="http://schemas.openxmlformats.org/officeDocument/2006/relationships/image" Target="../media/image39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28" Type="http://schemas.openxmlformats.org/officeDocument/2006/relationships/image" Target="../media/image30.svg"/><Relationship Id="rId36" Type="http://schemas.openxmlformats.org/officeDocument/2006/relationships/image" Target="../media/image38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Relationship Id="rId22" Type="http://schemas.openxmlformats.org/officeDocument/2006/relationships/image" Target="../media/image24.png"/><Relationship Id="rId27" Type="http://schemas.openxmlformats.org/officeDocument/2006/relationships/image" Target="../media/image29.png"/><Relationship Id="rId30" Type="http://schemas.openxmlformats.org/officeDocument/2006/relationships/image" Target="../media/image32.png"/><Relationship Id="rId35" Type="http://schemas.openxmlformats.org/officeDocument/2006/relationships/image" Target="../media/image37.png"/><Relationship Id="rId8" Type="http://schemas.openxmlformats.org/officeDocument/2006/relationships/image" Target="../media/image10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1E415521-00FA-43D2-8506-07C4471B3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7524" y="1234867"/>
            <a:ext cx="11430912" cy="4936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79DEAD-7198-48CC-8044-281612BC49FD}"/>
              </a:ext>
            </a:extLst>
          </p:cNvPr>
          <p:cNvSpPr txBox="1"/>
          <p:nvPr/>
        </p:nvSpPr>
        <p:spPr>
          <a:xfrm>
            <a:off x="1870230" y="59764"/>
            <a:ext cx="8304711" cy="33855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u="sng" dirty="0">
                <a:latin typeface="Century Gothic" panose="020B0502020202020204" pitchFamily="34" charset="0"/>
              </a:rPr>
              <a:t>The Crompton House Key Stage 3 Geography Journey.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DEB4A43-3760-4F64-9CCC-A196B46EB25F}"/>
              </a:ext>
            </a:extLst>
          </p:cNvPr>
          <p:cNvGrpSpPr/>
          <p:nvPr/>
        </p:nvGrpSpPr>
        <p:grpSpPr>
          <a:xfrm>
            <a:off x="1098469" y="1254650"/>
            <a:ext cx="949541" cy="911491"/>
            <a:chOff x="491332" y="554730"/>
            <a:chExt cx="1673340" cy="1529870"/>
          </a:xfrm>
        </p:grpSpPr>
        <p:pic>
          <p:nvPicPr>
            <p:cNvPr id="7" name="Picture 30">
              <a:extLst>
                <a:ext uri="{FF2B5EF4-FFF2-40B4-BE49-F238E27FC236}">
                  <a16:creationId xmlns:a16="http://schemas.microsoft.com/office/drawing/2014/main" id="{926BE50D-37FF-4D83-9D89-8B8FCBBEE7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8910" y="554730"/>
              <a:ext cx="715762" cy="715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4">
              <a:extLst>
                <a:ext uri="{FF2B5EF4-FFF2-40B4-BE49-F238E27FC236}">
                  <a16:creationId xmlns:a16="http://schemas.microsoft.com/office/drawing/2014/main" id="{21E0FD58-D07F-4E19-9B7A-71CFCAAF24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332" y="604673"/>
              <a:ext cx="694602" cy="6946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36">
              <a:extLst>
                <a:ext uri="{FF2B5EF4-FFF2-40B4-BE49-F238E27FC236}">
                  <a16:creationId xmlns:a16="http://schemas.microsoft.com/office/drawing/2014/main" id="{1190A9C2-C71B-480D-9587-09FED64311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2629" y="1522903"/>
              <a:ext cx="561698" cy="5616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A543DBA-CC0B-43A4-89DE-F50FC14B2D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8513" y="956042"/>
              <a:ext cx="587166" cy="587166"/>
            </a:xfrm>
            <a:prstGeom prst="rect">
              <a:avLst/>
            </a:prstGeom>
          </p:spPr>
        </p:pic>
      </p:grpSp>
      <p:pic>
        <p:nvPicPr>
          <p:cNvPr id="11" name="Picture 2">
            <a:extLst>
              <a:ext uri="{FF2B5EF4-FFF2-40B4-BE49-F238E27FC236}">
                <a16:creationId xmlns:a16="http://schemas.microsoft.com/office/drawing/2014/main" id="{3FF00A6D-6310-4178-834A-351A91546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927" y="1261720"/>
            <a:ext cx="842387" cy="84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C54E32-108D-4E0F-A36B-2A244D2975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645" y="1299524"/>
            <a:ext cx="743206" cy="74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9998B46E-DBE4-44A6-8BFF-984217D97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4176" y="5449332"/>
            <a:ext cx="605704" cy="60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>
            <a:extLst>
              <a:ext uri="{FF2B5EF4-FFF2-40B4-BE49-F238E27FC236}">
                <a16:creationId xmlns:a16="http://schemas.microsoft.com/office/drawing/2014/main" id="{B1BFD04A-E060-4B28-82DE-B9BA37DEC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960" y="3411811"/>
            <a:ext cx="546706" cy="54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>
            <a:extLst>
              <a:ext uri="{FF2B5EF4-FFF2-40B4-BE49-F238E27FC236}">
                <a16:creationId xmlns:a16="http://schemas.microsoft.com/office/drawing/2014/main" id="{9EF06339-A04D-4E1B-B2BA-8F60F4E67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236" y="3413924"/>
            <a:ext cx="510687" cy="51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4">
            <a:extLst>
              <a:ext uri="{FF2B5EF4-FFF2-40B4-BE49-F238E27FC236}">
                <a16:creationId xmlns:a16="http://schemas.microsoft.com/office/drawing/2014/main" id="{0C01AB73-A077-4A56-A3DA-16E809DF7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966" y="5255806"/>
            <a:ext cx="733295" cy="84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6">
            <a:extLst>
              <a:ext uri="{FF2B5EF4-FFF2-40B4-BE49-F238E27FC236}">
                <a16:creationId xmlns:a16="http://schemas.microsoft.com/office/drawing/2014/main" id="{59808C20-7D7A-47A7-9A27-05F3EA7E3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9148" y="5473028"/>
            <a:ext cx="585631" cy="58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8">
            <a:extLst>
              <a:ext uri="{FF2B5EF4-FFF2-40B4-BE49-F238E27FC236}">
                <a16:creationId xmlns:a16="http://schemas.microsoft.com/office/drawing/2014/main" id="{078C8F4C-F203-407C-8B63-CB09E2C70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894" y="3421516"/>
            <a:ext cx="591126" cy="59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Graphic 21" descr="Rainbow">
            <a:extLst>
              <a:ext uri="{FF2B5EF4-FFF2-40B4-BE49-F238E27FC236}">
                <a16:creationId xmlns:a16="http://schemas.microsoft.com/office/drawing/2014/main" id="{9C2B4FE6-D921-4D1B-802C-BDF49032E141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522980" y="1335088"/>
            <a:ext cx="634675" cy="634675"/>
          </a:xfrm>
          <a:prstGeom prst="rect">
            <a:avLst/>
          </a:prstGeom>
        </p:spPr>
      </p:pic>
      <p:pic>
        <p:nvPicPr>
          <p:cNvPr id="24" name="Picture 20">
            <a:extLst>
              <a:ext uri="{FF2B5EF4-FFF2-40B4-BE49-F238E27FC236}">
                <a16:creationId xmlns:a16="http://schemas.microsoft.com/office/drawing/2014/main" id="{FA4A77F0-F743-499D-B16A-0561EA431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220" y="5369449"/>
            <a:ext cx="779657" cy="77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2">
            <a:extLst>
              <a:ext uri="{FF2B5EF4-FFF2-40B4-BE49-F238E27FC236}">
                <a16:creationId xmlns:a16="http://schemas.microsoft.com/office/drawing/2014/main" id="{61E1A2E4-A737-4A6B-B7A7-3113BF5C4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925" y="3459448"/>
            <a:ext cx="661756" cy="66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4">
            <a:extLst>
              <a:ext uri="{FF2B5EF4-FFF2-40B4-BE49-F238E27FC236}">
                <a16:creationId xmlns:a16="http://schemas.microsoft.com/office/drawing/2014/main" id="{67947D26-05A2-4C28-A457-6855B7DB0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440" y="5388508"/>
            <a:ext cx="657530" cy="65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025F65D-E309-47E4-93F9-C1B8E4403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604" y="1375407"/>
            <a:ext cx="657529" cy="65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7" descr="A close up of a sign&#10;&#10;Description automatically generated">
            <a:extLst>
              <a:ext uri="{FF2B5EF4-FFF2-40B4-BE49-F238E27FC236}">
                <a16:creationId xmlns:a16="http://schemas.microsoft.com/office/drawing/2014/main" id="{FD8ACBD9-A741-4219-894E-A3D102E935BB}"/>
              </a:ext>
            </a:extLst>
          </p:cNvPr>
          <p:cNvPicPr>
            <a:picLocks noChangeAspect="1"/>
          </p:cNvPicPr>
          <p:nvPr/>
        </p:nvPicPr>
        <p:blipFill>
          <a:blip r:embed="rId2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2" y="1450367"/>
            <a:ext cx="737543" cy="632783"/>
          </a:xfrm>
          <a:prstGeom prst="rect">
            <a:avLst/>
          </a:prstGeom>
        </p:spPr>
      </p:pic>
      <p:pic>
        <p:nvPicPr>
          <p:cNvPr id="2058" name="Picture 10" descr="Image result for climate change icon">
            <a:extLst>
              <a:ext uri="{FF2B5EF4-FFF2-40B4-BE49-F238E27FC236}">
                <a16:creationId xmlns:a16="http://schemas.microsoft.com/office/drawing/2014/main" id="{66D04D27-00D7-4694-9AF4-1E15ABE66C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44" t="38329" r="35991" b="35186"/>
          <a:stretch/>
        </p:blipFill>
        <p:spPr bwMode="auto">
          <a:xfrm>
            <a:off x="8571930" y="1298538"/>
            <a:ext cx="842387" cy="80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63B2A846-7DB5-41D1-8B05-3C94F877806E}"/>
              </a:ext>
            </a:extLst>
          </p:cNvPr>
          <p:cNvGrpSpPr/>
          <p:nvPr/>
        </p:nvGrpSpPr>
        <p:grpSpPr>
          <a:xfrm>
            <a:off x="-299761" y="395266"/>
            <a:ext cx="1586593" cy="1185344"/>
            <a:chOff x="288000" y="67054"/>
            <a:chExt cx="1586593" cy="1185344"/>
          </a:xfrm>
          <a:solidFill>
            <a:schemeClr val="accent3">
              <a:lumMod val="75000"/>
            </a:schemeClr>
          </a:solidFill>
        </p:grpSpPr>
        <p:pic>
          <p:nvPicPr>
            <p:cNvPr id="30" name="Graphic 29" descr="Sign">
              <a:extLst>
                <a:ext uri="{FF2B5EF4-FFF2-40B4-BE49-F238E27FC236}">
                  <a16:creationId xmlns:a16="http://schemas.microsoft.com/office/drawing/2014/main" id="{8223A9BE-2537-4945-971E-0747BF900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288000" y="67054"/>
              <a:ext cx="1531564" cy="1185344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7CFB2FD-EE70-47A0-8548-948D72F7DF48}"/>
                </a:ext>
              </a:extLst>
            </p:cNvPr>
            <p:cNvSpPr txBox="1"/>
            <p:nvPr/>
          </p:nvSpPr>
          <p:spPr>
            <a:xfrm>
              <a:off x="701216" y="402134"/>
              <a:ext cx="1173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Year 7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9274B43-44E9-4260-82BB-66450D90718A}"/>
              </a:ext>
            </a:extLst>
          </p:cNvPr>
          <p:cNvGrpSpPr/>
          <p:nvPr/>
        </p:nvGrpSpPr>
        <p:grpSpPr>
          <a:xfrm>
            <a:off x="10092844" y="2845889"/>
            <a:ext cx="1586593" cy="1185344"/>
            <a:chOff x="9645280" y="1211044"/>
            <a:chExt cx="1586593" cy="1185344"/>
          </a:xfrm>
          <a:solidFill>
            <a:schemeClr val="accent4">
              <a:lumMod val="50000"/>
            </a:schemeClr>
          </a:solidFill>
        </p:grpSpPr>
        <p:pic>
          <p:nvPicPr>
            <p:cNvPr id="37" name="Graphic 36" descr="Sign">
              <a:extLst>
                <a:ext uri="{FF2B5EF4-FFF2-40B4-BE49-F238E27FC236}">
                  <a16:creationId xmlns:a16="http://schemas.microsoft.com/office/drawing/2014/main" id="{1FBE8098-6028-406E-B0FC-D0DF8C3367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9645280" y="1211044"/>
              <a:ext cx="1531564" cy="1185344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1FE0135-7A76-4001-A870-C92CF16FD387}"/>
                </a:ext>
              </a:extLst>
            </p:cNvPr>
            <p:cNvSpPr txBox="1"/>
            <p:nvPr/>
          </p:nvSpPr>
          <p:spPr>
            <a:xfrm>
              <a:off x="10058496" y="1546124"/>
              <a:ext cx="1173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Year 8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1A2435A-CCD1-4EA4-9A7C-C2962A180B9B}"/>
              </a:ext>
            </a:extLst>
          </p:cNvPr>
          <p:cNvGrpSpPr/>
          <p:nvPr/>
        </p:nvGrpSpPr>
        <p:grpSpPr>
          <a:xfrm>
            <a:off x="1609390" y="4771578"/>
            <a:ext cx="1586593" cy="1185344"/>
            <a:chOff x="1503311" y="3738394"/>
            <a:chExt cx="1586593" cy="1185344"/>
          </a:xfrm>
          <a:solidFill>
            <a:schemeClr val="accent2">
              <a:lumMod val="50000"/>
            </a:schemeClr>
          </a:solidFill>
        </p:grpSpPr>
        <p:pic>
          <p:nvPicPr>
            <p:cNvPr id="39" name="Graphic 38" descr="Sign">
              <a:extLst>
                <a:ext uri="{FF2B5EF4-FFF2-40B4-BE49-F238E27FC236}">
                  <a16:creationId xmlns:a16="http://schemas.microsoft.com/office/drawing/2014/main" id="{FEE3EC4A-D489-4B3A-B5FF-97898D0ED5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>
            <a:xfrm>
              <a:off x="1503311" y="3738394"/>
              <a:ext cx="1531564" cy="1185344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D27970E-14AC-48E5-97FA-74A4EE821406}"/>
                </a:ext>
              </a:extLst>
            </p:cNvPr>
            <p:cNvSpPr txBox="1"/>
            <p:nvPr/>
          </p:nvSpPr>
          <p:spPr>
            <a:xfrm>
              <a:off x="1916527" y="4073474"/>
              <a:ext cx="117337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Year 9</a:t>
              </a:r>
            </a:p>
          </p:txBody>
        </p:sp>
      </p:grpSp>
      <p:sp>
        <p:nvSpPr>
          <p:cNvPr id="35" name="Speech Bubble: Rectangle with Corners Rounded 34">
            <a:extLst>
              <a:ext uri="{FF2B5EF4-FFF2-40B4-BE49-F238E27FC236}">
                <a16:creationId xmlns:a16="http://schemas.microsoft.com/office/drawing/2014/main" id="{1AD4D163-4858-412B-9011-4FC816B63B2F}"/>
              </a:ext>
            </a:extLst>
          </p:cNvPr>
          <p:cNvSpPr/>
          <p:nvPr/>
        </p:nvSpPr>
        <p:spPr>
          <a:xfrm>
            <a:off x="973129" y="530334"/>
            <a:ext cx="1099752" cy="612648"/>
          </a:xfrm>
          <a:prstGeom prst="wedgeRoundRectCallout">
            <a:avLst>
              <a:gd name="adj1" fmla="val 6042"/>
              <a:gd name="adj2" fmla="val 71546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Q: What is Geography?</a:t>
            </a:r>
            <a:br>
              <a:rPr lang="en-GB" sz="1000" b="1" dirty="0"/>
            </a:br>
            <a:r>
              <a:rPr lang="en-GB" sz="1000" b="1" dirty="0"/>
              <a:t>A: Everything</a:t>
            </a:r>
          </a:p>
        </p:txBody>
      </p:sp>
      <p:sp>
        <p:nvSpPr>
          <p:cNvPr id="45" name="Speech Bubble: Rectangle with Corners Rounded 44">
            <a:extLst>
              <a:ext uri="{FF2B5EF4-FFF2-40B4-BE49-F238E27FC236}">
                <a16:creationId xmlns:a16="http://schemas.microsoft.com/office/drawing/2014/main" id="{BD54BA61-ED65-49AC-8EE5-4DF4EE83EB0A}"/>
              </a:ext>
            </a:extLst>
          </p:cNvPr>
          <p:cNvSpPr/>
          <p:nvPr/>
        </p:nvSpPr>
        <p:spPr>
          <a:xfrm>
            <a:off x="2325178" y="511112"/>
            <a:ext cx="1099752" cy="612648"/>
          </a:xfrm>
          <a:prstGeom prst="wedgeRoundRectCallout">
            <a:avLst>
              <a:gd name="adj1" fmla="val -6556"/>
              <a:gd name="adj2" fmla="val 71546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What is the UK like? Link to Oldham</a:t>
            </a:r>
          </a:p>
          <a:p>
            <a:endParaRPr lang="en-GB" sz="1000" b="1" dirty="0"/>
          </a:p>
        </p:txBody>
      </p:sp>
      <p:sp>
        <p:nvSpPr>
          <p:cNvPr id="46" name="Speech Bubble: Rectangle with Corners Rounded 45">
            <a:extLst>
              <a:ext uri="{FF2B5EF4-FFF2-40B4-BE49-F238E27FC236}">
                <a16:creationId xmlns:a16="http://schemas.microsoft.com/office/drawing/2014/main" id="{8255BB5A-938C-483E-8835-916273A45720}"/>
              </a:ext>
            </a:extLst>
          </p:cNvPr>
          <p:cNvSpPr/>
          <p:nvPr/>
        </p:nvSpPr>
        <p:spPr>
          <a:xfrm>
            <a:off x="3672445" y="521000"/>
            <a:ext cx="1099752" cy="612648"/>
          </a:xfrm>
          <a:prstGeom prst="wedgeRoundRectCallout">
            <a:avLst>
              <a:gd name="adj1" fmla="val -22513"/>
              <a:gd name="adj2" fmla="val 68531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How do maps work?</a:t>
            </a:r>
          </a:p>
        </p:txBody>
      </p:sp>
      <p:sp>
        <p:nvSpPr>
          <p:cNvPr id="47" name="Speech Bubble: Rectangle with Corners Rounded 46">
            <a:extLst>
              <a:ext uri="{FF2B5EF4-FFF2-40B4-BE49-F238E27FC236}">
                <a16:creationId xmlns:a16="http://schemas.microsoft.com/office/drawing/2014/main" id="{FEF09791-C5CF-4974-9779-1A9772439DA9}"/>
              </a:ext>
            </a:extLst>
          </p:cNvPr>
          <p:cNvSpPr/>
          <p:nvPr/>
        </p:nvSpPr>
        <p:spPr>
          <a:xfrm>
            <a:off x="8325400" y="2530139"/>
            <a:ext cx="1099752" cy="612648"/>
          </a:xfrm>
          <a:prstGeom prst="wedgeRoundRectCallout">
            <a:avLst>
              <a:gd name="adj1" fmla="val -5716"/>
              <a:gd name="adj2" fmla="val 73054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Contrasting Environments: Cold &amp; Hot</a:t>
            </a:r>
          </a:p>
        </p:txBody>
      </p:sp>
      <p:sp>
        <p:nvSpPr>
          <p:cNvPr id="48" name="Speech Bubble: Rectangle with Corners Rounded 47">
            <a:extLst>
              <a:ext uri="{FF2B5EF4-FFF2-40B4-BE49-F238E27FC236}">
                <a16:creationId xmlns:a16="http://schemas.microsoft.com/office/drawing/2014/main" id="{3653A540-708E-43F8-92CA-BD6EB78F00E6}"/>
              </a:ext>
            </a:extLst>
          </p:cNvPr>
          <p:cNvSpPr/>
          <p:nvPr/>
        </p:nvSpPr>
        <p:spPr>
          <a:xfrm>
            <a:off x="5357923" y="4467436"/>
            <a:ext cx="1175789" cy="709706"/>
          </a:xfrm>
          <a:prstGeom prst="wedgeRoundRectCallout">
            <a:avLst>
              <a:gd name="adj1" fmla="val 2765"/>
              <a:gd name="adj2" fmla="val 75963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How do tectonic plates shape our earth?</a:t>
            </a:r>
          </a:p>
        </p:txBody>
      </p:sp>
      <p:sp>
        <p:nvSpPr>
          <p:cNvPr id="49" name="Speech Bubble: Rectangle with Corners Rounded 48">
            <a:extLst>
              <a:ext uri="{FF2B5EF4-FFF2-40B4-BE49-F238E27FC236}">
                <a16:creationId xmlns:a16="http://schemas.microsoft.com/office/drawing/2014/main" id="{7DB5B3DE-4420-411D-9AFF-DA244509D6F1}"/>
              </a:ext>
            </a:extLst>
          </p:cNvPr>
          <p:cNvSpPr/>
          <p:nvPr/>
        </p:nvSpPr>
        <p:spPr>
          <a:xfrm>
            <a:off x="10143838" y="976130"/>
            <a:ext cx="1548801" cy="612648"/>
          </a:xfrm>
          <a:prstGeom prst="wedgeRoundRectCallout">
            <a:avLst>
              <a:gd name="adj1" fmla="val -49939"/>
              <a:gd name="adj2" fmla="val 79622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Where &amp; how do we get &amp; use natural resources?</a:t>
            </a:r>
          </a:p>
        </p:txBody>
      </p:sp>
      <p:sp>
        <p:nvSpPr>
          <p:cNvPr id="50" name="Speech Bubble: Rectangle with Corners Rounded 49">
            <a:extLst>
              <a:ext uri="{FF2B5EF4-FFF2-40B4-BE49-F238E27FC236}">
                <a16:creationId xmlns:a16="http://schemas.microsoft.com/office/drawing/2014/main" id="{B362D227-27C6-41D3-814F-7723C334E103}"/>
              </a:ext>
            </a:extLst>
          </p:cNvPr>
          <p:cNvSpPr/>
          <p:nvPr/>
        </p:nvSpPr>
        <p:spPr>
          <a:xfrm>
            <a:off x="5578577" y="2540283"/>
            <a:ext cx="1151554" cy="612648"/>
          </a:xfrm>
          <a:prstGeom prst="wedgeRoundRectCallout">
            <a:avLst>
              <a:gd name="adj1" fmla="val 1874"/>
              <a:gd name="adj2" fmla="val 71780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How does trade work?</a:t>
            </a:r>
          </a:p>
        </p:txBody>
      </p:sp>
      <p:sp>
        <p:nvSpPr>
          <p:cNvPr id="51" name="Speech Bubble: Rectangle with Corners Rounded 50">
            <a:extLst>
              <a:ext uri="{FF2B5EF4-FFF2-40B4-BE49-F238E27FC236}">
                <a16:creationId xmlns:a16="http://schemas.microsoft.com/office/drawing/2014/main" id="{97EA883B-C814-40C7-B6B4-F55D7AFFF3A8}"/>
              </a:ext>
            </a:extLst>
          </p:cNvPr>
          <p:cNvSpPr/>
          <p:nvPr/>
        </p:nvSpPr>
        <p:spPr>
          <a:xfrm>
            <a:off x="4157631" y="2524483"/>
            <a:ext cx="1222935" cy="612648"/>
          </a:xfrm>
          <a:prstGeom prst="wedgeRoundRectCallout">
            <a:avLst>
              <a:gd name="adj1" fmla="val 19496"/>
              <a:gd name="adj2" fmla="val 95106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Why are rivers important?</a:t>
            </a:r>
          </a:p>
        </p:txBody>
      </p:sp>
      <p:sp>
        <p:nvSpPr>
          <p:cNvPr id="52" name="Speech Bubble: Rectangle with Corners Rounded 51">
            <a:extLst>
              <a:ext uri="{FF2B5EF4-FFF2-40B4-BE49-F238E27FC236}">
                <a16:creationId xmlns:a16="http://schemas.microsoft.com/office/drawing/2014/main" id="{2D843D9C-492F-4720-A15D-F2AE3228636D}"/>
              </a:ext>
            </a:extLst>
          </p:cNvPr>
          <p:cNvSpPr/>
          <p:nvPr/>
        </p:nvSpPr>
        <p:spPr>
          <a:xfrm>
            <a:off x="1447432" y="3740313"/>
            <a:ext cx="1299883" cy="687294"/>
          </a:xfrm>
          <a:prstGeom prst="wedgeRoundRectCallout">
            <a:avLst>
              <a:gd name="adj1" fmla="val 50514"/>
              <a:gd name="adj2" fmla="val 64063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Fieldwork: How can tourism  benefit an area?</a:t>
            </a:r>
          </a:p>
        </p:txBody>
      </p:sp>
      <p:sp>
        <p:nvSpPr>
          <p:cNvPr id="53" name="Speech Bubble: Rectangle with Corners Rounded 52">
            <a:extLst>
              <a:ext uri="{FF2B5EF4-FFF2-40B4-BE49-F238E27FC236}">
                <a16:creationId xmlns:a16="http://schemas.microsoft.com/office/drawing/2014/main" id="{19388088-33B1-4EB8-9DE2-A93E9354354C}"/>
              </a:ext>
            </a:extLst>
          </p:cNvPr>
          <p:cNvSpPr/>
          <p:nvPr/>
        </p:nvSpPr>
        <p:spPr>
          <a:xfrm>
            <a:off x="8042981" y="460702"/>
            <a:ext cx="1664590" cy="612648"/>
          </a:xfrm>
          <a:prstGeom prst="wedgeRoundRectCallout">
            <a:avLst>
              <a:gd name="adj1" fmla="val -36867"/>
              <a:gd name="adj2" fmla="val 68501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Fieldwork: Do we have a microclimate?</a:t>
            </a:r>
          </a:p>
        </p:txBody>
      </p:sp>
      <p:sp>
        <p:nvSpPr>
          <p:cNvPr id="54" name="Speech Bubble: Rectangle with Corners Rounded 53">
            <a:extLst>
              <a:ext uri="{FF2B5EF4-FFF2-40B4-BE49-F238E27FC236}">
                <a16:creationId xmlns:a16="http://schemas.microsoft.com/office/drawing/2014/main" id="{01A8C8DB-99FC-4022-9E65-9943E9732110}"/>
              </a:ext>
            </a:extLst>
          </p:cNvPr>
          <p:cNvSpPr/>
          <p:nvPr/>
        </p:nvSpPr>
        <p:spPr>
          <a:xfrm>
            <a:off x="6156402" y="480460"/>
            <a:ext cx="1691125" cy="612648"/>
          </a:xfrm>
          <a:prstGeom prst="wedgeRoundRectCallout">
            <a:avLst>
              <a:gd name="adj1" fmla="val 560"/>
              <a:gd name="adj2" fmla="val 80592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How and why do we measure weather and climate?</a:t>
            </a:r>
          </a:p>
        </p:txBody>
      </p:sp>
      <p:sp>
        <p:nvSpPr>
          <p:cNvPr id="55" name="Speech Bubble: Rectangle with Corners Rounded 54">
            <a:extLst>
              <a:ext uri="{FF2B5EF4-FFF2-40B4-BE49-F238E27FC236}">
                <a16:creationId xmlns:a16="http://schemas.microsoft.com/office/drawing/2014/main" id="{F943FA77-D0C6-43BC-9BD8-8591B5898B65}"/>
              </a:ext>
            </a:extLst>
          </p:cNvPr>
          <p:cNvSpPr/>
          <p:nvPr/>
        </p:nvSpPr>
        <p:spPr>
          <a:xfrm>
            <a:off x="7847528" y="4456356"/>
            <a:ext cx="1099752" cy="612648"/>
          </a:xfrm>
          <a:prstGeom prst="wedgeRoundRectCallout">
            <a:avLst>
              <a:gd name="adj1" fmla="val -23660"/>
              <a:gd name="adj2" fmla="val 75566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What is the geography of Asia?</a:t>
            </a:r>
          </a:p>
        </p:txBody>
      </p:sp>
      <p:sp>
        <p:nvSpPr>
          <p:cNvPr id="56" name="Speech Bubble: Rectangle with Corners Rounded 55">
            <a:extLst>
              <a:ext uri="{FF2B5EF4-FFF2-40B4-BE49-F238E27FC236}">
                <a16:creationId xmlns:a16="http://schemas.microsoft.com/office/drawing/2014/main" id="{1092B56D-335F-4CCB-9C33-1D2CC5FA705A}"/>
              </a:ext>
            </a:extLst>
          </p:cNvPr>
          <p:cNvSpPr/>
          <p:nvPr/>
        </p:nvSpPr>
        <p:spPr>
          <a:xfrm>
            <a:off x="2201859" y="2578682"/>
            <a:ext cx="1559752" cy="612648"/>
          </a:xfrm>
          <a:prstGeom prst="wedgeRoundRectCallout">
            <a:avLst>
              <a:gd name="adj1" fmla="val 32648"/>
              <a:gd name="adj2" fmla="val 103094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How can we link coastal areas &amp; National Parks to tourism?</a:t>
            </a:r>
          </a:p>
        </p:txBody>
      </p:sp>
      <p:sp>
        <p:nvSpPr>
          <p:cNvPr id="57" name="Speech Bubble: Rectangle with Corners Rounded 56">
            <a:extLst>
              <a:ext uri="{FF2B5EF4-FFF2-40B4-BE49-F238E27FC236}">
                <a16:creationId xmlns:a16="http://schemas.microsoft.com/office/drawing/2014/main" id="{51205A72-46ED-4CAA-AB72-93A90391DCC3}"/>
              </a:ext>
            </a:extLst>
          </p:cNvPr>
          <p:cNvSpPr/>
          <p:nvPr/>
        </p:nvSpPr>
        <p:spPr>
          <a:xfrm>
            <a:off x="6672743" y="4469303"/>
            <a:ext cx="969823" cy="612648"/>
          </a:xfrm>
          <a:prstGeom prst="wedgeRoundRectCallout">
            <a:avLst>
              <a:gd name="adj1" fmla="val -23494"/>
              <a:gd name="adj2" fmla="val 101371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Why is migration so topical?</a:t>
            </a:r>
          </a:p>
        </p:txBody>
      </p:sp>
      <p:sp>
        <p:nvSpPr>
          <p:cNvPr id="58" name="Speech Bubble: Rectangle with Corners Rounded 57">
            <a:extLst>
              <a:ext uri="{FF2B5EF4-FFF2-40B4-BE49-F238E27FC236}">
                <a16:creationId xmlns:a16="http://schemas.microsoft.com/office/drawing/2014/main" id="{DF900E7F-0A3F-40EB-9782-9BCA56156022}"/>
              </a:ext>
            </a:extLst>
          </p:cNvPr>
          <p:cNvSpPr/>
          <p:nvPr/>
        </p:nvSpPr>
        <p:spPr>
          <a:xfrm>
            <a:off x="4114306" y="4456356"/>
            <a:ext cx="949890" cy="709706"/>
          </a:xfrm>
          <a:prstGeom prst="wedgeRoundRectCallout">
            <a:avLst>
              <a:gd name="adj1" fmla="val -33431"/>
              <a:gd name="adj2" fmla="val 80592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How sustainable are urban areas?</a:t>
            </a:r>
          </a:p>
        </p:txBody>
      </p:sp>
      <p:sp>
        <p:nvSpPr>
          <p:cNvPr id="59" name="Speech Bubble: Rectangle with Corners Rounded 58">
            <a:extLst>
              <a:ext uri="{FF2B5EF4-FFF2-40B4-BE49-F238E27FC236}">
                <a16:creationId xmlns:a16="http://schemas.microsoft.com/office/drawing/2014/main" id="{AC001398-55C7-4B4A-B1E9-043462159BAE}"/>
              </a:ext>
            </a:extLst>
          </p:cNvPr>
          <p:cNvSpPr/>
          <p:nvPr/>
        </p:nvSpPr>
        <p:spPr>
          <a:xfrm>
            <a:off x="6928142" y="2545742"/>
            <a:ext cx="1259621" cy="612648"/>
          </a:xfrm>
          <a:prstGeom prst="wedgeRoundRectCallout">
            <a:avLst>
              <a:gd name="adj1" fmla="val -5121"/>
              <a:gd name="adj2" fmla="val 76840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 err="1"/>
              <a:t>Factfulness</a:t>
            </a:r>
            <a:r>
              <a:rPr lang="en-GB" sz="1000" b="1" dirty="0"/>
              <a:t>: Why is the world unequal?</a:t>
            </a:r>
          </a:p>
        </p:txBody>
      </p:sp>
      <p:sp>
        <p:nvSpPr>
          <p:cNvPr id="60" name="Speech Bubble: Rectangle with Corners Rounded 59">
            <a:extLst>
              <a:ext uri="{FF2B5EF4-FFF2-40B4-BE49-F238E27FC236}">
                <a16:creationId xmlns:a16="http://schemas.microsoft.com/office/drawing/2014/main" id="{C22ACD84-2AEE-40BB-BAA5-8CD8A6749BA2}"/>
              </a:ext>
            </a:extLst>
          </p:cNvPr>
          <p:cNvSpPr/>
          <p:nvPr/>
        </p:nvSpPr>
        <p:spPr>
          <a:xfrm>
            <a:off x="9064108" y="4447228"/>
            <a:ext cx="1028736" cy="612648"/>
          </a:xfrm>
          <a:prstGeom prst="wedgeRoundRectCallout">
            <a:avLst>
              <a:gd name="adj1" fmla="val -1586"/>
              <a:gd name="adj2" fmla="val 88760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What is the geography of Africa?</a:t>
            </a:r>
          </a:p>
        </p:txBody>
      </p:sp>
      <p:sp>
        <p:nvSpPr>
          <p:cNvPr id="61" name="Speech Bubble: Rectangle with Corners Rounded 60">
            <a:extLst>
              <a:ext uri="{FF2B5EF4-FFF2-40B4-BE49-F238E27FC236}">
                <a16:creationId xmlns:a16="http://schemas.microsoft.com/office/drawing/2014/main" id="{EACCE0A4-1707-4844-A211-820180249C4E}"/>
              </a:ext>
            </a:extLst>
          </p:cNvPr>
          <p:cNvSpPr/>
          <p:nvPr/>
        </p:nvSpPr>
        <p:spPr>
          <a:xfrm>
            <a:off x="4943087" y="500611"/>
            <a:ext cx="1099752" cy="612648"/>
          </a:xfrm>
          <a:prstGeom prst="wedgeRoundRectCallout">
            <a:avLst>
              <a:gd name="adj1" fmla="val -8236"/>
              <a:gd name="adj2" fmla="val 80592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How do global issues affect us?</a:t>
            </a:r>
          </a:p>
        </p:txBody>
      </p:sp>
      <p:sp>
        <p:nvSpPr>
          <p:cNvPr id="62" name="Speech Bubble: Rectangle with Corners Rounded 61">
            <a:extLst>
              <a:ext uri="{FF2B5EF4-FFF2-40B4-BE49-F238E27FC236}">
                <a16:creationId xmlns:a16="http://schemas.microsoft.com/office/drawing/2014/main" id="{A79F13CF-D4E6-4141-9728-C222703D2FC9}"/>
              </a:ext>
            </a:extLst>
          </p:cNvPr>
          <p:cNvSpPr/>
          <p:nvPr/>
        </p:nvSpPr>
        <p:spPr>
          <a:xfrm>
            <a:off x="10550463" y="2021672"/>
            <a:ext cx="1443876" cy="593034"/>
          </a:xfrm>
          <a:prstGeom prst="wedgeRoundRectCallout">
            <a:avLst>
              <a:gd name="adj1" fmla="val -55144"/>
              <a:gd name="adj2" fmla="val 80592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How can population impact the planet?</a:t>
            </a:r>
          </a:p>
        </p:txBody>
      </p:sp>
      <p:pic>
        <p:nvPicPr>
          <p:cNvPr id="2060" name="Picture 12" descr="Image result for sustainability icon">
            <a:extLst>
              <a:ext uri="{FF2B5EF4-FFF2-40B4-BE49-F238E27FC236}">
                <a16:creationId xmlns:a16="http://schemas.microsoft.com/office/drawing/2014/main" id="{BC2A84E0-45BC-4947-85DB-B43CB9324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15" y="2457318"/>
            <a:ext cx="848053" cy="84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Image result for carbon footprint icon">
            <a:extLst>
              <a:ext uri="{FF2B5EF4-FFF2-40B4-BE49-F238E27FC236}">
                <a16:creationId xmlns:a16="http://schemas.microsoft.com/office/drawing/2014/main" id="{4D60B580-7E3C-4DBC-8AD1-3E8A3AA3E9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2627" y="5764389"/>
            <a:ext cx="968904" cy="96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0D96E14D-B073-4415-A4B7-2015F81F9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2382" y="312410"/>
            <a:ext cx="510687" cy="51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>
            <a:extLst>
              <a:ext uri="{FF2B5EF4-FFF2-40B4-BE49-F238E27FC236}">
                <a16:creationId xmlns:a16="http://schemas.microsoft.com/office/drawing/2014/main" id="{4CEE2A91-D1B1-4484-BF63-0E2B17137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248" y="5357729"/>
            <a:ext cx="688309" cy="688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Speech Bubble: Rectangle with Corners Rounded 69">
            <a:extLst>
              <a:ext uri="{FF2B5EF4-FFF2-40B4-BE49-F238E27FC236}">
                <a16:creationId xmlns:a16="http://schemas.microsoft.com/office/drawing/2014/main" id="{261D3833-99AF-48E8-AC5A-3D24C216E28D}"/>
              </a:ext>
            </a:extLst>
          </p:cNvPr>
          <p:cNvSpPr/>
          <p:nvPr/>
        </p:nvSpPr>
        <p:spPr>
          <a:xfrm>
            <a:off x="11240228" y="4504885"/>
            <a:ext cx="900972" cy="612648"/>
          </a:xfrm>
          <a:prstGeom prst="wedgeRoundRectCallout">
            <a:avLst>
              <a:gd name="adj1" fmla="val -5339"/>
              <a:gd name="adj2" fmla="val 80592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Bridging the Gap: GCSE’s &amp; beyond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947C6244-CB76-4EB6-9790-295A93DDC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3248" y="3703174"/>
            <a:ext cx="510687" cy="51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9048041" y="3205826"/>
            <a:ext cx="769061" cy="76906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3137647" y="3578412"/>
            <a:ext cx="732118" cy="7321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2868706" y="4340412"/>
            <a:ext cx="709706" cy="709706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7727577" y="1265518"/>
            <a:ext cx="709706" cy="70970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9442823" y="1651001"/>
            <a:ext cx="724647" cy="72464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9696824" y="2413000"/>
            <a:ext cx="724647" cy="724647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50800" y="4793196"/>
            <a:ext cx="1752600" cy="201400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Skills Learnt: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50" i="1" dirty="0">
                <a:solidFill>
                  <a:srgbClr val="454D55"/>
                </a:solidFill>
              </a:rPr>
              <a:t>Atlas skills    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50" i="1" dirty="0">
                <a:solidFill>
                  <a:srgbClr val="454D55"/>
                </a:solidFill>
              </a:rPr>
              <a:t>Photographs &amp; Maps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50" i="1" dirty="0">
                <a:solidFill>
                  <a:srgbClr val="454D55"/>
                </a:solidFill>
              </a:rPr>
              <a:t>Statistical Skills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50" i="1" dirty="0">
                <a:solidFill>
                  <a:srgbClr val="454D55"/>
                </a:solidFill>
              </a:rPr>
              <a:t>Graphical Skills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50" i="1" dirty="0">
                <a:solidFill>
                  <a:srgbClr val="454D55"/>
                </a:solidFill>
              </a:rPr>
              <a:t>Ordnance Survey (O.S.) Map Reading Skills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50" i="1" dirty="0">
                <a:solidFill>
                  <a:srgbClr val="454D55"/>
                </a:solidFill>
              </a:rPr>
              <a:t>Numerical Skills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50" i="1" dirty="0">
                <a:solidFill>
                  <a:srgbClr val="454D55"/>
                </a:solidFill>
              </a:rPr>
              <a:t>Literacy Skills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50" i="1" dirty="0">
                <a:solidFill>
                  <a:srgbClr val="454D55"/>
                </a:solidFill>
              </a:rPr>
              <a:t>Independence Skills</a:t>
            </a:r>
          </a:p>
        </p:txBody>
      </p:sp>
      <p:sp>
        <p:nvSpPr>
          <p:cNvPr id="4" name="Speech Bubble: Rectangle with Corners Rounded 3">
            <a:extLst>
              <a:ext uri="{FF2B5EF4-FFF2-40B4-BE49-F238E27FC236}">
                <a16:creationId xmlns:a16="http://schemas.microsoft.com/office/drawing/2014/main" id="{BCE8B109-FFD1-BE11-95DC-E61E67A138EB}"/>
              </a:ext>
            </a:extLst>
          </p:cNvPr>
          <p:cNvSpPr/>
          <p:nvPr/>
        </p:nvSpPr>
        <p:spPr>
          <a:xfrm>
            <a:off x="10245494" y="4245661"/>
            <a:ext cx="954635" cy="820190"/>
          </a:xfrm>
          <a:prstGeom prst="wedgeRoundRectCallout">
            <a:avLst>
              <a:gd name="adj1" fmla="val -11892"/>
              <a:gd name="adj2" fmla="val 90923"/>
              <a:gd name="adj3" fmla="val 16667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/>
              <a:t>What is the geography of the Middle East?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686DFD-1BD2-0F28-1777-506CFC36415A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10397758" y="5482060"/>
            <a:ext cx="625163" cy="47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629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plate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FFFFCC"/>
      </a:accent1>
      <a:accent2>
        <a:srgbClr val="CCFFCC"/>
      </a:accent2>
      <a:accent3>
        <a:srgbClr val="CCECFF"/>
      </a:accent3>
      <a:accent4>
        <a:srgbClr val="FFDBB7"/>
      </a:accent4>
      <a:accent5>
        <a:srgbClr val="CCCCFF"/>
      </a:accent5>
      <a:accent6>
        <a:srgbClr val="E6E7E5"/>
      </a:accent6>
      <a:hlink>
        <a:srgbClr val="023160"/>
      </a:hlink>
      <a:folHlink>
        <a:srgbClr val="02316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 Template" id="{0C436E31-3B6D-458B-880F-B9508A4E8D2F}" vid="{6E0F1D72-D947-42BC-A17C-C34DB52FDA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9C9308F21A5F409A96D89CF0958B36" ma:contentTypeVersion="4" ma:contentTypeDescription="Create a new document." ma:contentTypeScope="" ma:versionID="9be72be8c4a6be1cddb6c24eb0216021">
  <xsd:schema xmlns:xsd="http://www.w3.org/2001/XMLSchema" xmlns:xs="http://www.w3.org/2001/XMLSchema" xmlns:p="http://schemas.microsoft.com/office/2006/metadata/properties" xmlns:ns2="631622c4-eb09-4ab9-a714-ed1efaed0d17" targetNamespace="http://schemas.microsoft.com/office/2006/metadata/properties" ma:root="true" ma:fieldsID="22d3652ad1f1b4ce2a19f4c585587b85" ns2:_="">
    <xsd:import namespace="631622c4-eb09-4ab9-a714-ed1efaed0d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622c4-eb09-4ab9-a714-ed1efaed0d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C024BC-61E5-4671-A087-9C30FBD5F58E}"/>
</file>

<file path=customXml/itemProps2.xml><?xml version="1.0" encoding="utf-8"?>
<ds:datastoreItem xmlns:ds="http://schemas.openxmlformats.org/officeDocument/2006/customXml" ds:itemID="{BA1FB349-C5CE-49E5-93AB-79544C78A1E8}"/>
</file>

<file path=customXml/itemProps3.xml><?xml version="1.0" encoding="utf-8"?>
<ds:datastoreItem xmlns:ds="http://schemas.openxmlformats.org/officeDocument/2006/customXml" ds:itemID="{1F4954D3-40F5-458C-82AB-BE61F378636C}"/>
</file>

<file path=docProps/app.xml><?xml version="1.0" encoding="utf-8"?>
<Properties xmlns="http://schemas.openxmlformats.org/officeDocument/2006/extended-properties" xmlns:vt="http://schemas.openxmlformats.org/officeDocument/2006/docPropsVTypes">
  <Template>Master Template</Template>
  <TotalTime>14840</TotalTime>
  <Words>205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Gothic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Josie Luff</dc:creator>
  <cp:lastModifiedBy>M.Khatun</cp:lastModifiedBy>
  <cp:revision>73</cp:revision>
  <dcterms:created xsi:type="dcterms:W3CDTF">2019-09-21T06:16:16Z</dcterms:created>
  <dcterms:modified xsi:type="dcterms:W3CDTF">2024-06-07T11:21:17Z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0x0101009F9C9308F21A5F409A96D89CF0958B36</vt:lpwstr>
  </property>
</Properties>
</file>