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25C832-EA5B-4549-9280-5059F294A97F}" v="3" dt="2025-06-09T15:02:02.888"/>
    <p1510:client id="{57DDFA08-91FB-42B5-B574-C5FF002F18E5}" v="34" dt="2023-06-21T09:27:20.7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5" d="100"/>
          <a:sy n="45" d="100"/>
        </p:scale>
        <p:origin x="237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33340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962009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112788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1912558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1040584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CAE598DB-C49E-443E-9D8C-6650DA2DE527}" type="datetimeFigureOut">
              <a:rPr lang="en-GB" smtClean="0"/>
              <a:t>09/06/2025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2225062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CAE598DB-C49E-443E-9D8C-6650DA2DE527}" type="datetimeFigureOut">
              <a:rPr lang="en-GB" smtClean="0"/>
              <a:t>09/06/2025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251592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CAE598DB-C49E-443E-9D8C-6650DA2DE527}" type="datetimeFigureOut">
              <a:rPr lang="en-GB" smtClean="0"/>
              <a:t>09/06/2025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011696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E598DB-C49E-443E-9D8C-6650DA2DE527}" type="datetimeFigureOut">
              <a:rPr lang="en-GB" smtClean="0"/>
              <a:t>09/06/2025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1538855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CAE598DB-C49E-443E-9D8C-6650DA2DE527}" type="datetimeFigureOut">
              <a:rPr lang="en-GB" smtClean="0"/>
              <a:t>09/06/2025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3864286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CAE598DB-C49E-443E-9D8C-6650DA2DE527}" type="datetimeFigureOut">
              <a:rPr lang="en-GB" smtClean="0"/>
              <a:t>09/06/2025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3762257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AE598DB-C49E-443E-9D8C-6650DA2DE527}" type="datetimeFigureOut">
              <a:rPr lang="en-GB" smtClean="0"/>
              <a:t>09/06/2025</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8411F031-3BB7-4E05-8484-A6AF2EB2CAFC}" type="slidenum">
              <a:rPr lang="en-GB" smtClean="0"/>
              <a:t>‹#›</a:t>
            </a:fld>
            <a:endParaRPr lang="en-GB"/>
          </a:p>
        </p:txBody>
      </p:sp>
    </p:spTree>
    <p:extLst>
      <p:ext uri="{BB962C8B-B14F-4D97-AF65-F5344CB8AC3E}">
        <p14:creationId xmlns:p14="http://schemas.microsoft.com/office/powerpoint/2010/main" val="2836845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FB1BA93E-EC2C-C98A-2BE5-89B514FEA357}"/>
              </a:ext>
            </a:extLst>
          </p:cNvPr>
          <p:cNvGraphicFramePr>
            <a:graphicFrameLocks noGrp="1"/>
          </p:cNvGraphicFramePr>
          <p:nvPr>
            <p:extLst>
              <p:ext uri="{D42A27DB-BD31-4B8C-83A1-F6EECF244321}">
                <p14:modId xmlns:p14="http://schemas.microsoft.com/office/powerpoint/2010/main" val="4053264070"/>
              </p:ext>
            </p:extLst>
          </p:nvPr>
        </p:nvGraphicFramePr>
        <p:xfrm>
          <a:off x="0" y="14289"/>
          <a:ext cx="6857999" cy="9582323"/>
        </p:xfrm>
        <a:graphic>
          <a:graphicData uri="http://schemas.openxmlformats.org/drawingml/2006/table">
            <a:tbl>
              <a:tblPr firstRow="1" firstCol="1" bandRow="1">
                <a:tableStyleId>{5940675A-B579-460E-94D1-54222C63F5DA}</a:tableStyleId>
              </a:tblPr>
              <a:tblGrid>
                <a:gridCol w="895350">
                  <a:extLst>
                    <a:ext uri="{9D8B030D-6E8A-4147-A177-3AD203B41FA5}">
                      <a16:colId xmlns:a16="http://schemas.microsoft.com/office/drawing/2014/main" val="2753041058"/>
                    </a:ext>
                  </a:extLst>
                </a:gridCol>
                <a:gridCol w="5962649">
                  <a:extLst>
                    <a:ext uri="{9D8B030D-6E8A-4147-A177-3AD203B41FA5}">
                      <a16:colId xmlns:a16="http://schemas.microsoft.com/office/drawing/2014/main" val="4161664347"/>
                    </a:ext>
                  </a:extLst>
                </a:gridCol>
              </a:tblGrid>
              <a:tr h="541131">
                <a:tc gridSpan="2">
                  <a:txBody>
                    <a:bodyPr/>
                    <a:lstStyle/>
                    <a:p>
                      <a:pPr algn="ctr"/>
                      <a:endParaRPr lang="en-US" sz="950" b="1" dirty="0">
                        <a:effectLst/>
                      </a:endParaRPr>
                    </a:p>
                    <a:p>
                      <a:pPr algn="ctr"/>
                      <a:r>
                        <a:rPr lang="en-US" sz="950" b="1" dirty="0">
                          <a:effectLst/>
                        </a:rPr>
                        <a:t>YEAR 12 </a:t>
                      </a:r>
                      <a:r>
                        <a:rPr lang="en-US" sz="950" b="1">
                          <a:effectLst/>
                        </a:rPr>
                        <a:t>2023-2024 SPRING </a:t>
                      </a:r>
                      <a:r>
                        <a:rPr lang="en-US" sz="950" b="1" dirty="0">
                          <a:effectLst/>
                        </a:rPr>
                        <a:t>TERM</a:t>
                      </a:r>
                      <a:endParaRPr lang="en-GB" sz="950" b="1" dirty="0">
                        <a:effectLst/>
                      </a:endParaRPr>
                    </a:p>
                    <a:p>
                      <a:pPr algn="ctr"/>
                      <a:r>
                        <a:rPr lang="en-US" sz="950" dirty="0">
                          <a:effectLst/>
                        </a:rPr>
                        <a:t>‘An ambitious curriculum that meets the needs of all’</a:t>
                      </a:r>
                      <a:endParaRPr lang="en-GB" sz="950" dirty="0">
                        <a:effectLst/>
                      </a:endParaRPr>
                    </a:p>
                    <a:p>
                      <a:pPr algn="ctr"/>
                      <a:r>
                        <a:rPr lang="en-US" sz="950" dirty="0">
                          <a:effectLst/>
                        </a:rPr>
                        <a:t>Medium Term Planning - Topic: Louis’ Majority Government, Versailles and </a:t>
                      </a:r>
                    </a:p>
                    <a:p>
                      <a:pPr algn="ctr"/>
                      <a:r>
                        <a:rPr lang="en-US" sz="950" dirty="0">
                          <a:effectLst/>
                        </a:rPr>
                        <a:t>Colbert’s Economic policies.</a:t>
                      </a:r>
                    </a:p>
                    <a:p>
                      <a:pPr algn="ctr"/>
                      <a:endParaRPr lang="en-GB" sz="95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tc hMerge="1">
                  <a:txBody>
                    <a:bodyPr/>
                    <a:lstStyle/>
                    <a:p>
                      <a:endParaRPr lang="en-GB"/>
                    </a:p>
                  </a:txBody>
                  <a:tcPr/>
                </a:tc>
                <a:extLst>
                  <a:ext uri="{0D108BD9-81ED-4DB2-BD59-A6C34878D82A}">
                    <a16:rowId xmlns:a16="http://schemas.microsoft.com/office/drawing/2014/main" val="686506043"/>
                  </a:ext>
                </a:extLst>
              </a:tr>
              <a:tr h="270566">
                <a:tc>
                  <a:txBody>
                    <a:bodyPr/>
                    <a:lstStyle/>
                    <a:p>
                      <a:pPr algn="ctr"/>
                      <a:r>
                        <a:rPr lang="en-US" sz="950" b="1" dirty="0">
                          <a:solidFill>
                            <a:schemeClr val="bg1"/>
                          </a:solidFill>
                          <a:effectLst/>
                        </a:rPr>
                        <a:t>Curriculum Intent</a:t>
                      </a:r>
                      <a:endParaRPr lang="en-GB" sz="95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ctr"/>
                      <a:r>
                        <a:rPr lang="en-US" sz="950" b="1" dirty="0">
                          <a:effectLst/>
                        </a:rPr>
                        <a:t>Pupils will be taught, following National Curriculum guidelines, the following this term:</a:t>
                      </a:r>
                      <a:endParaRPr lang="en-GB" sz="950" b="1" dirty="0">
                        <a:effectLst/>
                      </a:endParaRPr>
                    </a:p>
                    <a:p>
                      <a:pPr algn="l"/>
                      <a:r>
                        <a:rPr lang="en-GB" sz="950" dirty="0">
                          <a:effectLst/>
                        </a:rPr>
                        <a:t>AO1 -  Demonstrate, organise and communicate knowledge and understanding to analyse and evaluate the key features related to the periods studied, making substantiated judgements and exploring concepts, as relevant, of cause, consequence, change, continuity, similarity, difference and significance.</a:t>
                      </a:r>
                    </a:p>
                    <a:p>
                      <a:pPr algn="l"/>
                      <a:r>
                        <a:rPr lang="en-GB" sz="950" dirty="0">
                          <a:effectLst/>
                        </a:rPr>
                        <a:t>AO2 - Analyse, and evaluate appropriate source material, primary and/or contemporary to the period, within its historical context.</a:t>
                      </a:r>
                      <a:endParaRPr lang="en-GB" sz="95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772928590"/>
                  </a:ext>
                </a:extLst>
              </a:tr>
              <a:tr h="541131">
                <a:tc>
                  <a:txBody>
                    <a:bodyPr/>
                    <a:lstStyle/>
                    <a:p>
                      <a:pPr algn="ctr"/>
                      <a:r>
                        <a:rPr lang="en-US" sz="950" b="1" dirty="0">
                          <a:effectLst/>
                        </a:rPr>
                        <a:t>Skills/Assessment Objective Links</a:t>
                      </a:r>
                      <a:endParaRPr lang="en-GB" sz="95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984280934"/>
                  </a:ext>
                </a:extLst>
              </a:tr>
              <a:tr h="676414">
                <a:tc>
                  <a:txBody>
                    <a:bodyPr/>
                    <a:lstStyle/>
                    <a:p>
                      <a:pPr algn="ctr"/>
                      <a:r>
                        <a:rPr lang="en-US" sz="950" b="0" dirty="0">
                          <a:effectLst/>
                        </a:rPr>
                        <a:t> Spiritual, moral, social, and cultural development</a:t>
                      </a:r>
                      <a:endParaRPr lang="en-GB" sz="950" b="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950" b="1" dirty="0">
                          <a:effectLst/>
                        </a:rPr>
                        <a:t>SMSC</a:t>
                      </a:r>
                      <a:r>
                        <a:rPr lang="en-US" sz="950" b="0" dirty="0">
                          <a:effectLst/>
                        </a:rPr>
                        <a:t>: Discussion of religious toleration and beliefs, e.g. treatment of Huguenots. Relationship between Church and state.</a:t>
                      </a:r>
                      <a:endParaRPr lang="en-GB" sz="950" b="0" dirty="0">
                        <a:effectLst/>
                      </a:endParaRPr>
                    </a:p>
                    <a:p>
                      <a:pPr algn="l"/>
                      <a:r>
                        <a:rPr lang="en-US" sz="950" b="1" dirty="0">
                          <a:effectLst/>
                        </a:rPr>
                        <a:t>PSHE/British Values:  </a:t>
                      </a:r>
                      <a:r>
                        <a:rPr lang="en-US" sz="950" b="0" dirty="0">
                          <a:effectLst/>
                        </a:rPr>
                        <a:t>Toleration, comparisons with British systems, political representation and social hierarchies.</a:t>
                      </a:r>
                      <a:endParaRPr lang="en-GB" sz="950" b="0" dirty="0">
                        <a:effectLst/>
                      </a:endParaRPr>
                    </a:p>
                    <a:p>
                      <a:pPr algn="l"/>
                      <a:r>
                        <a:rPr lang="en-US" sz="950" b="1" dirty="0">
                          <a:effectLst/>
                        </a:rPr>
                        <a:t>Skills Builder</a:t>
                      </a:r>
                      <a:r>
                        <a:rPr lang="en-US" sz="950" b="0" dirty="0">
                          <a:effectLst/>
                        </a:rPr>
                        <a:t>: Transferable skills e.g. research, debate, analysis. Communication and presentation skills.</a:t>
                      </a:r>
                      <a:endParaRPr lang="en-GB" sz="950" b="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4293290362"/>
                  </a:ext>
                </a:extLst>
              </a:tr>
              <a:tr h="163693">
                <a:tc>
                  <a:txBody>
                    <a:bodyPr/>
                    <a:lstStyle/>
                    <a:p>
                      <a:pPr algn="ctr"/>
                      <a:r>
                        <a:rPr lang="en-US" sz="950" b="1" dirty="0">
                          <a:effectLst/>
                        </a:rPr>
                        <a:t>Numeracy</a:t>
                      </a:r>
                      <a:endParaRPr lang="en-GB" sz="95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950" dirty="0">
                          <a:effectLst/>
                        </a:rPr>
                        <a:t>Understanding of population, chronology, patterns and categorizing to match policies.</a:t>
                      </a:r>
                      <a:endParaRPr lang="en-GB" sz="95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2637911297"/>
                  </a:ext>
                </a:extLst>
              </a:tr>
              <a:tr h="1352828">
                <a:tc>
                  <a:txBody>
                    <a:bodyPr/>
                    <a:lstStyle/>
                    <a:p>
                      <a:pPr algn="ctr"/>
                      <a:r>
                        <a:rPr lang="en-US" sz="950" b="1" dirty="0">
                          <a:effectLst/>
                        </a:rPr>
                        <a:t>Literacy</a:t>
                      </a:r>
                      <a:endParaRPr lang="en-GB" sz="95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950" b="1" dirty="0">
                          <a:effectLst/>
                        </a:rPr>
                        <a:t>Vocabulary Tier 2: </a:t>
                      </a:r>
                      <a:r>
                        <a:rPr lang="en-GB" sz="950" dirty="0">
                          <a:effectLst/>
                        </a:rPr>
                        <a:t>Analyse, value, significance, diverse, context, conformity, authority, exemplify, hierarchical, ideology, inferred, pivotal, renounce, subsequent.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950" b="1" dirty="0">
                          <a:effectLst/>
                        </a:rPr>
                        <a:t>Vocabulary Tier 3: </a:t>
                      </a:r>
                      <a:r>
                        <a:rPr lang="en-US" sz="950" dirty="0">
                          <a:effectLst/>
                        </a:rPr>
                        <a:t>Huguenots, nobles of the sword, nobles of the robe, absolutism, regency, pays </a:t>
                      </a:r>
                      <a:r>
                        <a:rPr lang="en-US" sz="950" dirty="0" err="1">
                          <a:effectLst/>
                        </a:rPr>
                        <a:t>d’etat</a:t>
                      </a:r>
                      <a:r>
                        <a:rPr lang="en-US" sz="950" dirty="0">
                          <a:effectLst/>
                        </a:rPr>
                        <a:t>, pays </a:t>
                      </a:r>
                      <a:r>
                        <a:rPr lang="en-US" sz="950" dirty="0" err="1">
                          <a:effectLst/>
                        </a:rPr>
                        <a:t>d’election</a:t>
                      </a:r>
                      <a:r>
                        <a:rPr lang="en-US" sz="950" dirty="0">
                          <a:effectLst/>
                        </a:rPr>
                        <a:t>, provinces, intendant, </a:t>
                      </a:r>
                      <a:r>
                        <a:rPr lang="en-US" sz="950" dirty="0" err="1">
                          <a:effectLst/>
                        </a:rPr>
                        <a:t>parlement</a:t>
                      </a:r>
                      <a:r>
                        <a:rPr lang="en-US" sz="950" dirty="0">
                          <a:effectLst/>
                        </a:rPr>
                        <a:t>, remonstrance, provenance, Edict, lit de justice, conciliar system, mercantilism, propaganda, cult, censorship, patronage, finance, economy, tariff, taxation, gloire.</a:t>
                      </a:r>
                      <a:endParaRPr lang="en-GB" sz="950" dirty="0">
                        <a:effectLst/>
                      </a:endParaRPr>
                    </a:p>
                    <a:p>
                      <a:pPr algn="l"/>
                      <a:r>
                        <a:rPr lang="en-US" sz="950" b="1" dirty="0">
                          <a:effectLst/>
                        </a:rPr>
                        <a:t>Reading: </a:t>
                      </a:r>
                      <a:r>
                        <a:rPr lang="en-US" sz="950" dirty="0">
                          <a:effectLst/>
                        </a:rPr>
                        <a:t>Primary texts, extended historians’ interpretations. </a:t>
                      </a:r>
                      <a:endParaRPr lang="en-GB" sz="950" dirty="0">
                        <a:effectLst/>
                      </a:endParaRPr>
                    </a:p>
                    <a:p>
                      <a:pPr algn="l"/>
                      <a:r>
                        <a:rPr lang="en-US" sz="950" b="1" dirty="0">
                          <a:effectLst/>
                        </a:rPr>
                        <a:t>Writing: </a:t>
                      </a:r>
                      <a:r>
                        <a:rPr lang="en-US" sz="950" dirty="0">
                          <a:effectLst/>
                        </a:rPr>
                        <a:t>Questions are essay based, 30 mark and 25 mark. Students are taught specific essay writing skills e.g. intros, body paragraphs and conclusions.</a:t>
                      </a:r>
                      <a:endParaRPr lang="en-GB" sz="950" dirty="0">
                        <a:effectLst/>
                      </a:endParaRPr>
                    </a:p>
                    <a:p>
                      <a:pPr algn="l"/>
                      <a:r>
                        <a:rPr lang="en-US" sz="950" b="1" dirty="0">
                          <a:effectLst/>
                        </a:rPr>
                        <a:t>Oracy: </a:t>
                      </a:r>
                      <a:r>
                        <a:rPr lang="en-US" sz="950" dirty="0">
                          <a:effectLst/>
                        </a:rPr>
                        <a:t>Regular debate and discussion encouraged during lesson. Presentation skills to provide a virtual guided tour of Versailles.</a:t>
                      </a:r>
                      <a:endParaRPr lang="en-GB" sz="95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92458998"/>
                  </a:ext>
                </a:extLst>
              </a:tr>
              <a:tr h="270566">
                <a:tc>
                  <a:txBody>
                    <a:bodyPr/>
                    <a:lstStyle/>
                    <a:p>
                      <a:pPr algn="ctr"/>
                      <a:r>
                        <a:rPr lang="en-US" sz="950" b="1" dirty="0">
                          <a:effectLst/>
                        </a:rPr>
                        <a:t>Becoming future ready</a:t>
                      </a:r>
                      <a:endParaRPr lang="en-GB" sz="95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GB" sz="950" b="1" dirty="0">
                          <a:effectLst/>
                        </a:rPr>
                        <a:t>Careers/Employability: </a:t>
                      </a:r>
                      <a:r>
                        <a:rPr lang="en-US" sz="950" dirty="0">
                          <a:effectLst/>
                        </a:rPr>
                        <a:t> Transferable skills e.g. research, debate, analysis. Presentation/public speaking through presentations.</a:t>
                      </a:r>
                      <a:endParaRPr lang="en-GB" sz="95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3298646381"/>
                  </a:ext>
                </a:extLst>
              </a:tr>
              <a:tr h="135283">
                <a:tc>
                  <a:txBody>
                    <a:bodyPr/>
                    <a:lstStyle/>
                    <a:p>
                      <a:pPr algn="ctr"/>
                      <a:r>
                        <a:rPr lang="en-US" sz="950" b="1" dirty="0">
                          <a:solidFill>
                            <a:schemeClr val="bg1"/>
                          </a:solidFill>
                          <a:effectLst/>
                        </a:rPr>
                        <a:t>Adaptation</a:t>
                      </a:r>
                      <a:endParaRPr lang="en-GB" sz="95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l" fontAlgn="base"/>
                      <a:r>
                        <a:rPr lang="en-GB" sz="950" dirty="0">
                          <a:effectLst/>
                        </a:rPr>
                        <a:t>Throughout this topic, quality first teaching will provide differentiation:</a:t>
                      </a:r>
                    </a:p>
                    <a:p>
                      <a:pPr algn="l" fontAlgn="base"/>
                      <a:r>
                        <a:rPr lang="en-US" sz="950" b="1" dirty="0">
                          <a:effectLst/>
                        </a:rPr>
                        <a:t>By product: </a:t>
                      </a:r>
                    </a:p>
                    <a:p>
                      <a:pPr algn="l" fontAlgn="base"/>
                      <a:r>
                        <a:rPr lang="en-US" sz="950" b="1" dirty="0">
                          <a:effectLst/>
                        </a:rPr>
                        <a:t>By resource:</a:t>
                      </a:r>
                      <a:r>
                        <a:rPr lang="en-US" sz="950" dirty="0">
                          <a:effectLst/>
                        </a:rPr>
                        <a:t> additional reading provided for higher ability, support provided for lower ability e.g. glossaries. Guided reading of academic texts.</a:t>
                      </a:r>
                      <a:endParaRPr lang="en-GB" sz="950" dirty="0">
                        <a:effectLst/>
                      </a:endParaRPr>
                    </a:p>
                    <a:p>
                      <a:pPr algn="l" fontAlgn="base"/>
                      <a:r>
                        <a:rPr lang="en-US" sz="950" b="1" dirty="0">
                          <a:effectLst/>
                        </a:rPr>
                        <a:t>By Intervention: </a:t>
                      </a:r>
                      <a:r>
                        <a:rPr lang="en-US" sz="950" dirty="0">
                          <a:effectLst/>
                        </a:rPr>
                        <a:t>by providing different levels of supervision and support, lunchtime study lunches for catch up</a:t>
                      </a:r>
                      <a:endParaRPr lang="en-GB" sz="950" dirty="0">
                        <a:effectLst/>
                      </a:endParaRPr>
                    </a:p>
                    <a:p>
                      <a:pPr algn="l" fontAlgn="base"/>
                      <a:r>
                        <a:rPr lang="en-GB" sz="950" b="1" dirty="0">
                          <a:effectLst/>
                        </a:rPr>
                        <a:t>By Progressive Questioning:</a:t>
                      </a:r>
                      <a:r>
                        <a:rPr lang="en-GB" sz="950" dirty="0">
                          <a:effectLst/>
                        </a:rPr>
                        <a:t> exploring pupils’ understanding through interactive dialogue, using devil’s advocate questioning to explore different facets of key concepts. Targeted questioning to individuals to build confidence in topics. </a:t>
                      </a:r>
                    </a:p>
                    <a:p>
                      <a:pPr algn="l" fontAlgn="base"/>
                      <a:r>
                        <a:rPr lang="en-GB" sz="950" b="1" dirty="0">
                          <a:effectLst/>
                        </a:rPr>
                        <a:t>By Grouping:</a:t>
                      </a:r>
                      <a:r>
                        <a:rPr lang="en-GB" sz="950" dirty="0">
                          <a:effectLst/>
                        </a:rPr>
                        <a:t> according to prior attainment, gender, social preference, preferred learning style. </a:t>
                      </a:r>
                    </a:p>
                    <a:p>
                      <a:pPr algn="l" fontAlgn="base"/>
                      <a:r>
                        <a:rPr lang="en-GB" sz="950" b="1" dirty="0">
                          <a:effectLst/>
                        </a:rPr>
                        <a:t>By Task:</a:t>
                      </a:r>
                      <a:r>
                        <a:rPr lang="en-GB" sz="950" dirty="0">
                          <a:effectLst/>
                        </a:rPr>
                        <a:t> Pupils should be involved in the identification of targets which are meaningful to them and in the selection of an appropriate task from the given range. A range of tasks to be used across lessons.</a:t>
                      </a:r>
                    </a:p>
                    <a:p>
                      <a:pPr algn="l"/>
                      <a:r>
                        <a:rPr lang="en-GB" sz="950" b="1" dirty="0">
                          <a:effectLst/>
                        </a:rPr>
                        <a:t>By Offering Optional Activities:</a:t>
                      </a:r>
                      <a:r>
                        <a:rPr lang="en-GB" sz="950" dirty="0">
                          <a:effectLst/>
                        </a:rPr>
                        <a:t> In class or as homework, to extend learning. </a:t>
                      </a:r>
                    </a:p>
                    <a:p>
                      <a:pPr algn="l"/>
                      <a:r>
                        <a:rPr lang="en-GB" sz="950" dirty="0">
                          <a:effectLst/>
                        </a:rPr>
                        <a:t>This QFT/SEND provision will be explicit within the lesson-by-lesson schemes of work.</a:t>
                      </a:r>
                      <a:endParaRPr lang="en-GB" sz="95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855702136"/>
                  </a:ext>
                </a:extLst>
              </a:tr>
              <a:tr h="1758677">
                <a:tc>
                  <a:txBody>
                    <a:bodyPr/>
                    <a:lstStyle/>
                    <a:p>
                      <a:pPr marL="0" algn="ctr"/>
                      <a:r>
                        <a:rPr lang="en-US" sz="950" b="1" dirty="0">
                          <a:effectLst/>
                        </a:rPr>
                        <a:t>QFT/SEN Provision</a:t>
                      </a:r>
                      <a:endParaRPr lang="en-GB" sz="95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1826832951"/>
                  </a:ext>
                </a:extLst>
              </a:tr>
              <a:tr h="536939">
                <a:tc>
                  <a:txBody>
                    <a:bodyPr/>
                    <a:lstStyle/>
                    <a:p>
                      <a:pPr algn="ctr"/>
                      <a:r>
                        <a:rPr lang="en-US" sz="950" b="1" dirty="0">
                          <a:solidFill>
                            <a:schemeClr val="bg1"/>
                          </a:solidFill>
                          <a:effectLst/>
                        </a:rPr>
                        <a:t>Implementation</a:t>
                      </a:r>
                      <a:r>
                        <a:rPr lang="en-GB" sz="950" b="1" dirty="0">
                          <a:solidFill>
                            <a:schemeClr val="bg1"/>
                          </a:solidFill>
                          <a:effectLst/>
                        </a:rPr>
                        <a:t> </a:t>
                      </a:r>
                      <a:r>
                        <a:rPr lang="en-US" sz="950" b="1" dirty="0">
                          <a:solidFill>
                            <a:schemeClr val="bg1"/>
                          </a:solidFill>
                          <a:effectLst/>
                        </a:rPr>
                        <a:t>Curriculum Delivery</a:t>
                      </a:r>
                      <a:endParaRPr lang="en-GB" sz="95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l" fontAlgn="base"/>
                      <a:r>
                        <a:rPr lang="en-US" sz="950" dirty="0">
                          <a:effectLst/>
                        </a:rPr>
                        <a:t>To be able to:</a:t>
                      </a:r>
                    </a:p>
                    <a:p>
                      <a:pPr marL="171450" indent="-171450" algn="l" fontAlgn="base">
                        <a:buFont typeface="Arial" panose="020B0604020202020204" pitchFamily="34" charset="0"/>
                        <a:buChar char="•"/>
                      </a:pPr>
                      <a:r>
                        <a:rPr lang="en-US" sz="950" u="none" dirty="0"/>
                        <a:t>Understand how Louis has been interpreted and key influences on him </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950" dirty="0"/>
                        <a:t>Understand the key influences on Louis’ personality and how this would influence his kingship</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950" dirty="0"/>
                        <a:t>Analyse the social and graphical situation of France but also how this would shape Louis’ personal rule</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950" dirty="0"/>
                        <a:t>Explain the reforms Louis made in government to centralise power and extend his Absolute authority</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950" dirty="0"/>
                        <a:t>Explain the role of characteristics of key ministers in Louis’ reformed government, in particular Fouquet.</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950" dirty="0"/>
                        <a:t>Understand the roles of the </a:t>
                      </a:r>
                      <a:r>
                        <a:rPr lang="en-GB" sz="950" dirty="0" err="1"/>
                        <a:t>Parlements</a:t>
                      </a:r>
                      <a:r>
                        <a:rPr lang="en-GB" sz="950" dirty="0"/>
                        <a:t>, Provincial Governors and Intendants in the provinces and how Louis extended Louis’ absolutism.</a:t>
                      </a:r>
                    </a:p>
                    <a:p>
                      <a:pPr marL="171450" indent="-171450" algn="l" fontAlgn="base">
                        <a:buFont typeface="Arial" panose="020B0604020202020204" pitchFamily="34" charset="0"/>
                        <a:buChar char="•"/>
                      </a:pPr>
                      <a:r>
                        <a:rPr lang="en-GB" sz="950" u="none" dirty="0">
                          <a:effectLst/>
                        </a:rPr>
                        <a:t>Analyse contemporary views of Louis, especially  Saint-Simon</a:t>
                      </a:r>
                    </a:p>
                    <a:p>
                      <a:pPr marL="171450" indent="-171450" algn="l" fontAlgn="base">
                        <a:buFont typeface="Arial" panose="020B0604020202020204" pitchFamily="34" charset="0"/>
                        <a:buChar char="•"/>
                      </a:pPr>
                      <a:r>
                        <a:rPr lang="en-GB" sz="950" u="none" dirty="0">
                          <a:effectLst/>
                        </a:rPr>
                        <a:t>Understand why Louis built Versailles and explain the significance of the key features of both palace and Gardens.</a:t>
                      </a:r>
                    </a:p>
                    <a:p>
                      <a:pPr marL="171450" indent="-171450" algn="l" fontAlgn="base">
                        <a:buFont typeface="Arial" panose="020B0604020202020204" pitchFamily="34" charset="0"/>
                        <a:buChar char="•"/>
                      </a:pPr>
                      <a:r>
                        <a:rPr lang="en-GB" sz="950" u="none" dirty="0">
                          <a:effectLst/>
                        </a:rPr>
                        <a:t>Understand how Louis patronised the Arts and Sciences and how this extended Louis’ absolutism and gloire.</a:t>
                      </a:r>
                    </a:p>
                    <a:p>
                      <a:pPr marL="171450" indent="-171450" algn="l" fontAlgn="base">
                        <a:buFont typeface="Arial" panose="020B0604020202020204" pitchFamily="34" charset="0"/>
                        <a:buChar char="•"/>
                      </a:pPr>
                      <a:r>
                        <a:rPr lang="en-GB" sz="950" u="none" dirty="0">
                          <a:effectLst/>
                        </a:rPr>
                        <a:t>Explain Colbert’s role in the creation and distribution of propaganda.</a:t>
                      </a:r>
                    </a:p>
                    <a:p>
                      <a:pPr marL="171450" indent="-171450" algn="l" fontAlgn="base">
                        <a:buFont typeface="Arial" panose="020B0604020202020204" pitchFamily="34" charset="0"/>
                        <a:buChar char="•"/>
                      </a:pPr>
                      <a:r>
                        <a:rPr lang="en-GB" sz="950" u="none" dirty="0">
                          <a:effectLst/>
                        </a:rPr>
                        <a:t>Explain the economic &amp; financial problems Louis faced in 1661.</a:t>
                      </a:r>
                    </a:p>
                    <a:p>
                      <a:pPr marL="171450" indent="-171450" algn="l" fontAlgn="base">
                        <a:buFont typeface="Arial" panose="020B0604020202020204" pitchFamily="34" charset="0"/>
                        <a:buChar char="•"/>
                      </a:pPr>
                      <a:r>
                        <a:rPr lang="en-GB" sz="950" u="none" dirty="0">
                          <a:effectLst/>
                        </a:rPr>
                        <a:t>Explain how Colbert reformed finance and economy.</a:t>
                      </a:r>
                    </a:p>
                    <a:p>
                      <a:pPr marL="171450" indent="-171450" algn="l" fontAlgn="base">
                        <a:buFont typeface="Arial" panose="020B0604020202020204" pitchFamily="34" charset="0"/>
                        <a:buChar char="•"/>
                      </a:pPr>
                      <a:r>
                        <a:rPr lang="en-GB" sz="950" u="none" dirty="0">
                          <a:effectLst/>
                        </a:rPr>
                        <a:t>Explain how Colbert shaped trade and his efforts in the colonies.</a:t>
                      </a:r>
                    </a:p>
                  </a:txBody>
                  <a:tcPr marL="48075" marR="48075" marT="0" marB="0" anchor="ctr"/>
                </a:tc>
                <a:extLst>
                  <a:ext uri="{0D108BD9-81ED-4DB2-BD59-A6C34878D82A}">
                    <a16:rowId xmlns:a16="http://schemas.microsoft.com/office/drawing/2014/main" val="4275247734"/>
                  </a:ext>
                </a:extLst>
              </a:tr>
              <a:tr h="1762869">
                <a:tc>
                  <a:txBody>
                    <a:bodyPr/>
                    <a:lstStyle/>
                    <a:p>
                      <a:pPr algn="ctr"/>
                      <a:r>
                        <a:rPr lang="en-US" sz="950" b="1" dirty="0">
                          <a:effectLst/>
                        </a:rPr>
                        <a:t>Learning Outcomes </a:t>
                      </a:r>
                      <a:endParaRPr lang="en-GB" sz="950" b="1" dirty="0">
                        <a:effectLst/>
                      </a:endParaRPr>
                    </a:p>
                    <a:p>
                      <a:pPr algn="ctr"/>
                      <a:r>
                        <a:rPr lang="en-US" sz="950" b="1" dirty="0">
                          <a:effectLst/>
                        </a:rPr>
                        <a:t>(Most Powerful Knowledge)</a:t>
                      </a:r>
                      <a:endParaRPr lang="en-GB" sz="95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991013169"/>
                  </a:ext>
                </a:extLst>
              </a:tr>
              <a:tr h="541131">
                <a:tc>
                  <a:txBody>
                    <a:bodyPr/>
                    <a:lstStyle/>
                    <a:p>
                      <a:pPr algn="ctr"/>
                      <a:r>
                        <a:rPr lang="en-US" sz="950" b="1" dirty="0">
                          <a:effectLst/>
                        </a:rPr>
                        <a:t>Current learning to be developed in the future within:</a:t>
                      </a:r>
                      <a:endParaRPr lang="en-GB" sz="95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US" sz="950" dirty="0">
                          <a:effectLst/>
                        </a:rPr>
                        <a:t>Students will revise over the key topics in Year 13, as well as building upon the economic and financial changes post 1685.</a:t>
                      </a:r>
                      <a:endParaRPr lang="en-GB" sz="95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tc>
                <a:extLst>
                  <a:ext uri="{0D108BD9-81ED-4DB2-BD59-A6C34878D82A}">
                    <a16:rowId xmlns:a16="http://schemas.microsoft.com/office/drawing/2014/main" val="1193309283"/>
                  </a:ext>
                </a:extLst>
              </a:tr>
              <a:tr h="135283">
                <a:tc>
                  <a:txBody>
                    <a:bodyPr/>
                    <a:lstStyle/>
                    <a:p>
                      <a:pPr algn="ctr"/>
                      <a:r>
                        <a:rPr lang="en-US" sz="950" b="1" dirty="0">
                          <a:effectLst/>
                        </a:rPr>
                        <a:t>Assessment</a:t>
                      </a:r>
                      <a:endParaRPr lang="en-GB" sz="95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GB" sz="950">
                          <a:effectLst/>
                        </a:rPr>
                        <a:t>Refer to assessment maps for formative and summative assessment opportunities.</a:t>
                      </a:r>
                      <a:endParaRPr lang="en-GB" sz="95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2329192803"/>
                  </a:ext>
                </a:extLst>
              </a:tr>
              <a:tr h="195551">
                <a:tc>
                  <a:txBody>
                    <a:bodyPr/>
                    <a:lstStyle/>
                    <a:p>
                      <a:pPr algn="ctr"/>
                      <a:r>
                        <a:rPr lang="en-US" sz="950" b="1" dirty="0">
                          <a:solidFill>
                            <a:schemeClr val="bg1"/>
                          </a:solidFill>
                          <a:effectLst/>
                        </a:rPr>
                        <a:t>Impact</a:t>
                      </a:r>
                      <a:endParaRPr lang="en-GB" sz="95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a:txBody>
                    <a:bodyPr/>
                    <a:lstStyle/>
                    <a:p>
                      <a:pPr marL="457200" algn="l"/>
                      <a:r>
                        <a:rPr lang="en-US" sz="950" dirty="0">
                          <a:effectLst/>
                        </a:rPr>
                        <a:t>Attainment and Progress – Refer to assessment results / data review documentation.</a:t>
                      </a:r>
                      <a:endParaRPr lang="en-GB" sz="95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916404795"/>
                  </a:ext>
                </a:extLst>
              </a:tr>
            </a:tbl>
          </a:graphicData>
        </a:graphic>
      </p:graphicFrame>
      <p:pic>
        <p:nvPicPr>
          <p:cNvPr id="2050" name="Picture 2">
            <a:extLst>
              <a:ext uri="{FF2B5EF4-FFF2-40B4-BE49-F238E27FC236}">
                <a16:creationId xmlns:a16="http://schemas.microsoft.com/office/drawing/2014/main" id="{5F35015D-42D8-4F06-B1C4-D8CAB7375E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7783" y="128588"/>
            <a:ext cx="518605" cy="58896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7CF013CD-85E3-B3CA-8F19-3AB0AC5353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201612" y="128588"/>
            <a:ext cx="518605" cy="588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171324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9C9308F21A5F409A96D89CF0958B36" ma:contentTypeVersion="4" ma:contentTypeDescription="Create a new document." ma:contentTypeScope="" ma:versionID="9be72be8c4a6be1cddb6c24eb0216021">
  <xsd:schema xmlns:xsd="http://www.w3.org/2001/XMLSchema" xmlns:xs="http://www.w3.org/2001/XMLSchema" xmlns:p="http://schemas.microsoft.com/office/2006/metadata/properties" xmlns:ns2="631622c4-eb09-4ab9-a714-ed1efaed0d17" targetNamespace="http://schemas.microsoft.com/office/2006/metadata/properties" ma:root="true" ma:fieldsID="22d3652ad1f1b4ce2a19f4c585587b85" ns2:_="">
    <xsd:import namespace="631622c4-eb09-4ab9-a714-ed1efaed0d1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1622c4-eb09-4ab9-a714-ed1efaed0d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6AE592A-6C5F-410A-913B-F4F54A0BCF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31622c4-eb09-4ab9-a714-ed1efaed0d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B8FD83A-77A7-4D03-9A84-FE61D7C14B19}">
  <ds:schemaRefs>
    <ds:schemaRef ds:uri="http://schemas.microsoft.com/sharepoint/v3/contenttype/forms"/>
  </ds:schemaRefs>
</ds:datastoreItem>
</file>

<file path=customXml/itemProps3.xml><?xml version="1.0" encoding="utf-8"?>
<ds:datastoreItem xmlns:ds="http://schemas.openxmlformats.org/officeDocument/2006/customXml" ds:itemID="{CB11AD1F-319C-45AD-B09B-125EAAD5B711}">
  <ds:schemaRefs>
    <ds:schemaRef ds:uri="631622c4-eb09-4ab9-a714-ed1efaed0d17"/>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http://purl.org/dc/dcmitype/"/>
    <ds:schemaRef ds:uri="http://schemas.microsoft.com/office/2006/metadata/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82</TotalTime>
  <Words>844</Words>
  <Application>Microsoft Office PowerPoint</Application>
  <PresentationFormat>A4 Paper (210x297 mm)</PresentationFormat>
  <Paragraphs>58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Crompton House C of E School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A.Storah</dc:creator>
  <cp:lastModifiedBy>E.Duthie</cp:lastModifiedBy>
  <cp:revision>2</cp:revision>
  <dcterms:created xsi:type="dcterms:W3CDTF">2023-06-21T08:10:25Z</dcterms:created>
  <dcterms:modified xsi:type="dcterms:W3CDTF">2025-06-09T15:02:02Z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0x0101009F9C9308F21A5F409A96D89CF0958B36</vt:lpwstr>
  </property>
</Properties>
</file>