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56" r:id="rId5"/>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78DF2DA-15D8-4C80-A5FF-59B3A7CE135B}" v="3" dt="2025-06-09T15:03:08.76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75" d="100"/>
          <a:sy n="75" d="100"/>
        </p:scale>
        <p:origin x="1716"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presProps" Target="presProps.xml"/><Relationship Id="rId5" Type="http://schemas.openxmlformats.org/officeDocument/2006/relationships/slide" Target="slides/slide1.xml"/><Relationship Id="rId10"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en-GB"/>
              <a:t>Click to edit Master title style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CAE598DB-C49E-443E-9D8C-6650DA2DE527}" type="datetimeFigureOut">
              <a:rPr lang="en-GB" smtClean="0"/>
              <a:t>09/06/2025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411F031-3BB7-4E05-8484-A6AF2EB2CAFC}" type="slidenum">
              <a:rPr lang="en-GB" smtClean="0"/>
              <a:t>‹#›</a:t>
            </a:fld>
            <a:endParaRPr lang="en-GB"/>
          </a:p>
        </p:txBody>
      </p:sp>
    </p:spTree>
    <p:extLst>
      <p:ext uri="{BB962C8B-B14F-4D97-AF65-F5344CB8AC3E}">
        <p14:creationId xmlns:p14="http://schemas.microsoft.com/office/powerpoint/2010/main" val="4333405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CAE598DB-C49E-443E-9D8C-6650DA2DE527}" type="datetimeFigureOut">
              <a:rPr lang="en-GB" smtClean="0"/>
              <a:t>09/06/2025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411F031-3BB7-4E05-8484-A6AF2EB2CAFC}" type="slidenum">
              <a:rPr lang="en-GB" smtClean="0"/>
              <a:t>‹#›</a:t>
            </a:fld>
            <a:endParaRPr lang="en-GB"/>
          </a:p>
        </p:txBody>
      </p:sp>
    </p:spTree>
    <p:extLst>
      <p:ext uri="{BB962C8B-B14F-4D97-AF65-F5344CB8AC3E}">
        <p14:creationId xmlns:p14="http://schemas.microsoft.com/office/powerpoint/2010/main" val="9620090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CAE598DB-C49E-443E-9D8C-6650DA2DE527}" type="datetimeFigureOut">
              <a:rPr lang="en-GB" smtClean="0"/>
              <a:t>09/06/2025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411F031-3BB7-4E05-8484-A6AF2EB2CAFC}" type="slidenum">
              <a:rPr lang="en-GB" smtClean="0"/>
              <a:t>‹#›</a:t>
            </a:fld>
            <a:endParaRPr lang="en-GB"/>
          </a:p>
        </p:txBody>
      </p:sp>
    </p:spTree>
    <p:extLst>
      <p:ext uri="{BB962C8B-B14F-4D97-AF65-F5344CB8AC3E}">
        <p14:creationId xmlns:p14="http://schemas.microsoft.com/office/powerpoint/2010/main" val="41127884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CAE598DB-C49E-443E-9D8C-6650DA2DE527}" type="datetimeFigureOut">
              <a:rPr lang="en-GB" smtClean="0"/>
              <a:t>09/06/2025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411F031-3BB7-4E05-8484-A6AF2EB2CAFC}" type="slidenum">
              <a:rPr lang="en-GB" smtClean="0"/>
              <a:t>‹#›</a:t>
            </a:fld>
            <a:endParaRPr lang="en-GB"/>
          </a:p>
        </p:txBody>
      </p:sp>
    </p:spTree>
    <p:extLst>
      <p:ext uri="{BB962C8B-B14F-4D97-AF65-F5344CB8AC3E}">
        <p14:creationId xmlns:p14="http://schemas.microsoft.com/office/powerpoint/2010/main" val="19125587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en-GB"/>
              <a:t>Click to edit Master title style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CAE598DB-C49E-443E-9D8C-6650DA2DE527}" type="datetimeFigureOut">
              <a:rPr lang="en-GB" smtClean="0"/>
              <a:t>09/06/2025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411F031-3BB7-4E05-8484-A6AF2EB2CAFC}" type="slidenum">
              <a:rPr lang="en-GB" smtClean="0"/>
              <a:t>‹#›</a:t>
            </a:fld>
            <a:endParaRPr lang="en-GB"/>
          </a:p>
        </p:txBody>
      </p:sp>
    </p:spTree>
    <p:extLst>
      <p:ext uri="{BB962C8B-B14F-4D97-AF65-F5344CB8AC3E}">
        <p14:creationId xmlns:p14="http://schemas.microsoft.com/office/powerpoint/2010/main" val="10405848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CAE598DB-C49E-443E-9D8C-6650DA2DE527}" type="datetimeFigureOut">
              <a:rPr lang="en-GB" smtClean="0"/>
              <a:t>09/06/2025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411F031-3BB7-4E05-8484-A6AF2EB2CAFC}" type="slidenum">
              <a:rPr lang="en-GB" smtClean="0"/>
              <a:t>‹#›</a:t>
            </a:fld>
            <a:endParaRPr lang="en-GB"/>
          </a:p>
        </p:txBody>
      </p:sp>
    </p:spTree>
    <p:extLst>
      <p:ext uri="{BB962C8B-B14F-4D97-AF65-F5344CB8AC3E}">
        <p14:creationId xmlns:p14="http://schemas.microsoft.com/office/powerpoint/2010/main" val="22250622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en-GB"/>
              <a:t>Click to edit Master title style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4" name="Content Placeholder 3"/>
          <p:cNvSpPr>
            <a:spLocks noGrp="1"/>
          </p:cNvSpPr>
          <p:nvPr>
            <p:ph sz="half" idx="2"/>
          </p:nvPr>
        </p:nvSpPr>
        <p:spPr>
          <a:xfrm>
            <a:off x="472381" y="3618442"/>
            <a:ext cx="2901255" cy="532218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6" name="Content Placeholder 5"/>
          <p:cNvSpPr>
            <a:spLocks noGrp="1"/>
          </p:cNvSpPr>
          <p:nvPr>
            <p:ph sz="quarter" idx="4"/>
          </p:nvPr>
        </p:nvSpPr>
        <p:spPr>
          <a:xfrm>
            <a:off x="3471863" y="3618442"/>
            <a:ext cx="2915543" cy="532218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CAE598DB-C49E-443E-9D8C-6650DA2DE527}" type="datetimeFigureOut">
              <a:rPr lang="en-GB" smtClean="0"/>
              <a:t>09/06/2025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411F031-3BB7-4E05-8484-A6AF2EB2CAFC}" type="slidenum">
              <a:rPr lang="en-GB" smtClean="0"/>
              <a:t>‹#›</a:t>
            </a:fld>
            <a:endParaRPr lang="en-GB"/>
          </a:p>
        </p:txBody>
      </p:sp>
    </p:spTree>
    <p:extLst>
      <p:ext uri="{BB962C8B-B14F-4D97-AF65-F5344CB8AC3E}">
        <p14:creationId xmlns:p14="http://schemas.microsoft.com/office/powerpoint/2010/main" val="42515921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CAE598DB-C49E-443E-9D8C-6650DA2DE527}" type="datetimeFigureOut">
              <a:rPr lang="en-GB" smtClean="0"/>
              <a:t>09/06/2025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411F031-3BB7-4E05-8484-A6AF2EB2CAFC}" type="slidenum">
              <a:rPr lang="en-GB" smtClean="0"/>
              <a:t>‹#›</a:t>
            </a:fld>
            <a:endParaRPr lang="en-GB"/>
          </a:p>
        </p:txBody>
      </p:sp>
    </p:spTree>
    <p:extLst>
      <p:ext uri="{BB962C8B-B14F-4D97-AF65-F5344CB8AC3E}">
        <p14:creationId xmlns:p14="http://schemas.microsoft.com/office/powerpoint/2010/main" val="40116966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E598DB-C49E-443E-9D8C-6650DA2DE527}" type="datetimeFigureOut">
              <a:rPr lang="en-GB" smtClean="0"/>
              <a:t>09/06/2025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411F031-3BB7-4E05-8484-A6AF2EB2CAFC}" type="slidenum">
              <a:rPr lang="en-GB" smtClean="0"/>
              <a:t>‹#›</a:t>
            </a:fld>
            <a:endParaRPr lang="en-GB"/>
          </a:p>
        </p:txBody>
      </p:sp>
    </p:spTree>
    <p:extLst>
      <p:ext uri="{BB962C8B-B14F-4D97-AF65-F5344CB8AC3E}">
        <p14:creationId xmlns:p14="http://schemas.microsoft.com/office/powerpoint/2010/main" val="15388558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GB"/>
              <a:t>Click to edit Master title style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p:cNvSpPr>
            <a:spLocks noGrp="1"/>
          </p:cNvSpPr>
          <p:nvPr>
            <p:ph type="dt" sz="half" idx="10"/>
          </p:nvPr>
        </p:nvSpPr>
        <p:spPr/>
        <p:txBody>
          <a:bodyPr/>
          <a:lstStyle/>
          <a:p>
            <a:fld id="{CAE598DB-C49E-443E-9D8C-6650DA2DE527}" type="datetimeFigureOut">
              <a:rPr lang="en-GB" smtClean="0"/>
              <a:t>09/06/2025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411F031-3BB7-4E05-8484-A6AF2EB2CAFC}" type="slidenum">
              <a:rPr lang="en-GB" smtClean="0"/>
              <a:t>‹#›</a:t>
            </a:fld>
            <a:endParaRPr lang="en-GB"/>
          </a:p>
        </p:txBody>
      </p:sp>
    </p:spTree>
    <p:extLst>
      <p:ext uri="{BB962C8B-B14F-4D97-AF65-F5344CB8AC3E}">
        <p14:creationId xmlns:p14="http://schemas.microsoft.com/office/powerpoint/2010/main" val="38642866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GB"/>
              <a:t>Click to edit Master title style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GB"/>
              <a:t>Click icon to add picture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p:cNvSpPr>
            <a:spLocks noGrp="1"/>
          </p:cNvSpPr>
          <p:nvPr>
            <p:ph type="dt" sz="half" idx="10"/>
          </p:nvPr>
        </p:nvSpPr>
        <p:spPr/>
        <p:txBody>
          <a:bodyPr/>
          <a:lstStyle/>
          <a:p>
            <a:fld id="{CAE598DB-C49E-443E-9D8C-6650DA2DE527}" type="datetimeFigureOut">
              <a:rPr lang="en-GB" smtClean="0"/>
              <a:t>09/06/2025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411F031-3BB7-4E05-8484-A6AF2EB2CAFC}" type="slidenum">
              <a:rPr lang="en-GB" smtClean="0"/>
              <a:t>‹#›</a:t>
            </a:fld>
            <a:endParaRPr lang="en-GB"/>
          </a:p>
        </p:txBody>
      </p:sp>
    </p:spTree>
    <p:extLst>
      <p:ext uri="{BB962C8B-B14F-4D97-AF65-F5344CB8AC3E}">
        <p14:creationId xmlns:p14="http://schemas.microsoft.com/office/powerpoint/2010/main" val="37622574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CAE598DB-C49E-443E-9D8C-6650DA2DE527}" type="datetimeFigureOut">
              <a:rPr lang="en-GB" smtClean="0"/>
              <a:t>09/06/2025</a:t>
            </a:fld>
            <a:endParaRPr lang="en-GB"/>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8411F031-3BB7-4E05-8484-A6AF2EB2CAFC}" type="slidenum">
              <a:rPr lang="en-GB" smtClean="0"/>
              <a:t>‹#›</a:t>
            </a:fld>
            <a:endParaRPr lang="en-GB"/>
          </a:p>
        </p:txBody>
      </p:sp>
    </p:spTree>
    <p:extLst>
      <p:ext uri="{BB962C8B-B14F-4D97-AF65-F5344CB8AC3E}">
        <p14:creationId xmlns:p14="http://schemas.microsoft.com/office/powerpoint/2010/main" val="28368453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FB1BA93E-EC2C-C98A-2BE5-89B514FEA357}"/>
              </a:ext>
            </a:extLst>
          </p:cNvPr>
          <p:cNvGraphicFramePr>
            <a:graphicFrameLocks noGrp="1"/>
          </p:cNvGraphicFramePr>
          <p:nvPr>
            <p:extLst>
              <p:ext uri="{D42A27DB-BD31-4B8C-83A1-F6EECF244321}">
                <p14:modId xmlns:p14="http://schemas.microsoft.com/office/powerpoint/2010/main" val="3666382048"/>
              </p:ext>
            </p:extLst>
          </p:nvPr>
        </p:nvGraphicFramePr>
        <p:xfrm>
          <a:off x="0" y="14289"/>
          <a:ext cx="6857999" cy="9676738"/>
        </p:xfrm>
        <a:graphic>
          <a:graphicData uri="http://schemas.openxmlformats.org/drawingml/2006/table">
            <a:tbl>
              <a:tblPr firstRow="1" firstCol="1" bandRow="1">
                <a:tableStyleId>{5940675A-B579-460E-94D1-54222C63F5DA}</a:tableStyleId>
              </a:tblPr>
              <a:tblGrid>
                <a:gridCol w="927100">
                  <a:extLst>
                    <a:ext uri="{9D8B030D-6E8A-4147-A177-3AD203B41FA5}">
                      <a16:colId xmlns:a16="http://schemas.microsoft.com/office/drawing/2014/main" val="2753041058"/>
                    </a:ext>
                  </a:extLst>
                </a:gridCol>
                <a:gridCol w="5930899">
                  <a:extLst>
                    <a:ext uri="{9D8B030D-6E8A-4147-A177-3AD203B41FA5}">
                      <a16:colId xmlns:a16="http://schemas.microsoft.com/office/drawing/2014/main" val="4161664347"/>
                    </a:ext>
                  </a:extLst>
                </a:gridCol>
              </a:tblGrid>
              <a:tr h="541131">
                <a:tc gridSpan="2">
                  <a:txBody>
                    <a:bodyPr/>
                    <a:lstStyle/>
                    <a:p>
                      <a:pPr algn="ctr"/>
                      <a:r>
                        <a:rPr lang="en-US" sz="900" b="1" dirty="0">
                          <a:effectLst/>
                        </a:rPr>
                        <a:t>YEAR </a:t>
                      </a:r>
                      <a:r>
                        <a:rPr lang="en-US" sz="900" b="1">
                          <a:effectLst/>
                        </a:rPr>
                        <a:t>12 SUMMER </a:t>
                      </a:r>
                      <a:r>
                        <a:rPr lang="en-US" sz="900" b="1" dirty="0">
                          <a:effectLst/>
                        </a:rPr>
                        <a:t>TERM</a:t>
                      </a:r>
                      <a:endParaRPr lang="en-GB" sz="900" b="1" dirty="0">
                        <a:effectLst/>
                      </a:endParaRPr>
                    </a:p>
                    <a:p>
                      <a:pPr algn="ctr"/>
                      <a:r>
                        <a:rPr lang="en-US" sz="900" dirty="0">
                          <a:effectLst/>
                        </a:rPr>
                        <a:t>‘An ambitious curriculum that meets the needs of all’</a:t>
                      </a:r>
                      <a:endParaRPr lang="en-GB" sz="900" dirty="0">
                        <a:effectLst/>
                      </a:endParaRPr>
                    </a:p>
                    <a:p>
                      <a:pPr algn="ctr"/>
                      <a:r>
                        <a:rPr lang="en-US" sz="900" dirty="0">
                          <a:effectLst/>
                        </a:rPr>
                        <a:t>Medium Term Planning - Topic: Louis’ approach to religious minorities and how this affected his Absolute rule, </a:t>
                      </a:r>
                    </a:p>
                    <a:p>
                      <a:pPr algn="ctr"/>
                      <a:r>
                        <a:rPr lang="en-US" sz="900" dirty="0">
                          <a:effectLst/>
                        </a:rPr>
                        <a:t>Louis’ Foreign Policies, and an analysis of his wars. NEA – Civil Rights Movement</a:t>
                      </a:r>
                    </a:p>
                  </a:txBody>
                  <a:tcPr marL="48075" marR="48075" marT="0" marB="0" anchor="ctr"/>
                </a:tc>
                <a:tc hMerge="1">
                  <a:txBody>
                    <a:bodyPr/>
                    <a:lstStyle/>
                    <a:p>
                      <a:endParaRPr lang="en-GB"/>
                    </a:p>
                  </a:txBody>
                  <a:tcPr/>
                </a:tc>
                <a:extLst>
                  <a:ext uri="{0D108BD9-81ED-4DB2-BD59-A6C34878D82A}">
                    <a16:rowId xmlns:a16="http://schemas.microsoft.com/office/drawing/2014/main" val="686506043"/>
                  </a:ext>
                </a:extLst>
              </a:tr>
              <a:tr h="270566">
                <a:tc>
                  <a:txBody>
                    <a:bodyPr/>
                    <a:lstStyle/>
                    <a:p>
                      <a:pPr algn="ctr"/>
                      <a:r>
                        <a:rPr lang="en-US" sz="900" b="1" dirty="0">
                          <a:solidFill>
                            <a:schemeClr val="bg1"/>
                          </a:solidFill>
                          <a:effectLst/>
                        </a:rPr>
                        <a:t>Curriculum Intent</a:t>
                      </a:r>
                      <a:endParaRPr lang="en-GB" sz="9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tx1"/>
                    </a:solidFill>
                  </a:tcPr>
                </a:tc>
                <a:tc rowSpan="2">
                  <a:txBody>
                    <a:bodyPr/>
                    <a:lstStyle/>
                    <a:p>
                      <a:pPr algn="ctr"/>
                      <a:r>
                        <a:rPr lang="en-US" sz="900" b="1" dirty="0">
                          <a:effectLst/>
                        </a:rPr>
                        <a:t>Pupils will be taught, following National Curriculum guidelines, the following this term:</a:t>
                      </a:r>
                      <a:endParaRPr lang="en-GB" sz="900" b="1" dirty="0">
                        <a:effectLst/>
                      </a:endParaRPr>
                    </a:p>
                    <a:p>
                      <a:pPr algn="l"/>
                      <a:r>
                        <a:rPr lang="en-GB" sz="900" dirty="0">
                          <a:effectLst/>
                        </a:rPr>
                        <a:t>AO1 -  Demonstrate, organise and communicate knowledge and understanding to analyse and evaluate the key features related to the periods studied, making substantiated judgements and exploring concepts, as relevant, of cause, consequence, change, continuity, similarity, difference and significance.</a:t>
                      </a:r>
                    </a:p>
                    <a:p>
                      <a:pPr algn="l"/>
                      <a:r>
                        <a:rPr lang="en-GB" sz="900" dirty="0">
                          <a:effectLst/>
                        </a:rPr>
                        <a:t>AO2 - Analyse, and evaluate appropriate source material, primary and/or contemporary to the period, within its historical context.</a:t>
                      </a:r>
                    </a:p>
                    <a:p>
                      <a:pPr algn="l"/>
                      <a:r>
                        <a:rPr lang="en-GB" sz="900" b="0" i="0" u="none" strike="noStrike" kern="1200" dirty="0">
                          <a:solidFill>
                            <a:schemeClr val="tx1"/>
                          </a:solidFill>
                          <a:effectLst/>
                          <a:latin typeface="+mn-lt"/>
                          <a:ea typeface="+mn-ea"/>
                          <a:cs typeface="+mn-cs"/>
                        </a:rPr>
                        <a:t>AO3 - your understanding of how and why the past has been interpreted differently and making judgements</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tc>
                <a:extLst>
                  <a:ext uri="{0D108BD9-81ED-4DB2-BD59-A6C34878D82A}">
                    <a16:rowId xmlns:a16="http://schemas.microsoft.com/office/drawing/2014/main" val="772928590"/>
                  </a:ext>
                </a:extLst>
              </a:tr>
              <a:tr h="541131">
                <a:tc>
                  <a:txBody>
                    <a:bodyPr/>
                    <a:lstStyle/>
                    <a:p>
                      <a:pPr algn="ctr"/>
                      <a:r>
                        <a:rPr lang="en-US" sz="900" b="1" dirty="0">
                          <a:effectLst/>
                        </a:rPr>
                        <a:t>Skills/Assessment Objective Links</a:t>
                      </a:r>
                      <a:endParaRPr lang="en-GB" sz="9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vMerge="1">
                  <a:txBody>
                    <a:bodyPr/>
                    <a:lstStyle/>
                    <a:p>
                      <a:endParaRPr lang="en-GB"/>
                    </a:p>
                  </a:txBody>
                  <a:tcPr/>
                </a:tc>
                <a:extLst>
                  <a:ext uri="{0D108BD9-81ED-4DB2-BD59-A6C34878D82A}">
                    <a16:rowId xmlns:a16="http://schemas.microsoft.com/office/drawing/2014/main" val="984280934"/>
                  </a:ext>
                </a:extLst>
              </a:tr>
              <a:tr h="676414">
                <a:tc>
                  <a:txBody>
                    <a:bodyPr/>
                    <a:lstStyle/>
                    <a:p>
                      <a:pPr algn="ctr"/>
                      <a:r>
                        <a:rPr lang="en-US" sz="900" b="0" dirty="0">
                          <a:effectLst/>
                        </a:rPr>
                        <a:t> Spiritual, moral, social, and cultural development</a:t>
                      </a:r>
                      <a:endParaRPr lang="en-GB" sz="900" b="0"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a:txBody>
                    <a:bodyPr/>
                    <a:lstStyle/>
                    <a:p>
                      <a:pPr algn="l"/>
                      <a:r>
                        <a:rPr lang="en-US" sz="900" b="1" dirty="0">
                          <a:effectLst/>
                        </a:rPr>
                        <a:t>SMSC</a:t>
                      </a:r>
                      <a:r>
                        <a:rPr lang="en-US" sz="900" b="0" dirty="0">
                          <a:effectLst/>
                        </a:rPr>
                        <a:t>: Discussion of religious toleration and beliefs, e.g. treatment of Huguenots, Jansenists and Quietists. Relationship between Church and state.</a:t>
                      </a:r>
                      <a:endParaRPr lang="en-GB" sz="900" b="0" dirty="0">
                        <a:effectLst/>
                      </a:endParaRPr>
                    </a:p>
                    <a:p>
                      <a:pPr algn="l"/>
                      <a:r>
                        <a:rPr lang="en-US" sz="900" b="1" dirty="0">
                          <a:effectLst/>
                        </a:rPr>
                        <a:t>PSHE/British Values:  </a:t>
                      </a:r>
                      <a:r>
                        <a:rPr lang="en-US" sz="900" b="0" dirty="0">
                          <a:effectLst/>
                        </a:rPr>
                        <a:t>Toleration, comparisons with British systems. Civil Rights</a:t>
                      </a:r>
                    </a:p>
                    <a:p>
                      <a:pPr algn="l"/>
                      <a:r>
                        <a:rPr lang="en-US" sz="900" b="1" dirty="0">
                          <a:effectLst/>
                        </a:rPr>
                        <a:t>Skills Builder</a:t>
                      </a:r>
                      <a:r>
                        <a:rPr lang="en-US" sz="900" b="0" dirty="0">
                          <a:effectLst/>
                        </a:rPr>
                        <a:t>: Transferable skills e.g. research, debate, analysis. </a:t>
                      </a:r>
                      <a:endParaRPr lang="en-GB" sz="900" b="0"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tc>
                <a:extLst>
                  <a:ext uri="{0D108BD9-81ED-4DB2-BD59-A6C34878D82A}">
                    <a16:rowId xmlns:a16="http://schemas.microsoft.com/office/drawing/2014/main" val="4293290362"/>
                  </a:ext>
                </a:extLst>
              </a:tr>
              <a:tr h="163693">
                <a:tc>
                  <a:txBody>
                    <a:bodyPr/>
                    <a:lstStyle/>
                    <a:p>
                      <a:pPr algn="ctr"/>
                      <a:r>
                        <a:rPr lang="en-US" sz="900" b="1" dirty="0">
                          <a:effectLst/>
                        </a:rPr>
                        <a:t>Numeracy</a:t>
                      </a:r>
                      <a:endParaRPr lang="en-GB" sz="9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a:txBody>
                    <a:bodyPr/>
                    <a:lstStyle/>
                    <a:p>
                      <a:pPr algn="l"/>
                      <a:r>
                        <a:rPr lang="en-US" sz="900" dirty="0">
                          <a:effectLst/>
                        </a:rPr>
                        <a:t>Understanding of population, chronology, patterns and </a:t>
                      </a:r>
                      <a:r>
                        <a:rPr lang="en-US" sz="900" dirty="0" err="1">
                          <a:effectLst/>
                        </a:rPr>
                        <a:t>categorising</a:t>
                      </a:r>
                      <a:r>
                        <a:rPr lang="en-US" sz="900" dirty="0">
                          <a:effectLst/>
                        </a:rPr>
                        <a:t> to match policies. I</a:t>
                      </a:r>
                      <a:r>
                        <a:rPr lang="en-GB" sz="900" dirty="0" err="1">
                          <a:effectLst/>
                        </a:rPr>
                        <a:t>mpact</a:t>
                      </a:r>
                      <a:r>
                        <a:rPr lang="en-GB" sz="900" dirty="0">
                          <a:effectLst/>
                        </a:rPr>
                        <a:t> of losses in battle.</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tc>
                <a:extLst>
                  <a:ext uri="{0D108BD9-81ED-4DB2-BD59-A6C34878D82A}">
                    <a16:rowId xmlns:a16="http://schemas.microsoft.com/office/drawing/2014/main" val="2637911297"/>
                  </a:ext>
                </a:extLst>
              </a:tr>
              <a:tr h="1352828">
                <a:tc>
                  <a:txBody>
                    <a:bodyPr/>
                    <a:lstStyle/>
                    <a:p>
                      <a:pPr algn="ctr"/>
                      <a:r>
                        <a:rPr lang="en-US" sz="900" b="1" dirty="0">
                          <a:effectLst/>
                        </a:rPr>
                        <a:t>Literacy</a:t>
                      </a:r>
                      <a:endParaRPr lang="en-GB" sz="9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a:txBody>
                    <a:bodyPr/>
                    <a:lstStyle/>
                    <a:p>
                      <a:pPr algn="l"/>
                      <a:r>
                        <a:rPr lang="en-US" sz="900" b="1" dirty="0">
                          <a:effectLst/>
                        </a:rPr>
                        <a:t>Vocabulary Tier 2: </a:t>
                      </a:r>
                      <a:r>
                        <a:rPr lang="en-GB" sz="900" dirty="0">
                          <a:effectLst/>
                        </a:rPr>
                        <a:t>Analyse, value, significance, diverse, context, conformity, authority, exemplify, hierarchical, ideology, inferred, pivotal, renounce, subsequent. </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900" b="1" dirty="0">
                          <a:effectLst/>
                        </a:rPr>
                        <a:t>Vocabulary Tier 3: </a:t>
                      </a:r>
                      <a:r>
                        <a:rPr lang="en-US" sz="900" dirty="0">
                          <a:effectLst/>
                        </a:rPr>
                        <a:t>Huguenots, absolutism, </a:t>
                      </a:r>
                      <a:r>
                        <a:rPr lang="en-US" sz="900" dirty="0" err="1">
                          <a:effectLst/>
                        </a:rPr>
                        <a:t>parlement</a:t>
                      </a:r>
                      <a:r>
                        <a:rPr lang="en-US" sz="900" dirty="0">
                          <a:effectLst/>
                        </a:rPr>
                        <a:t>, remonstrance, provenance, Edict, propaganda, cult, censorship, migration, Jansenism, Quietism, Jesuits, Divine Right, Papal Bull, Excommunication, Nuncio, </a:t>
                      </a:r>
                      <a:r>
                        <a:rPr lang="en-GB" sz="900" dirty="0">
                          <a:effectLst/>
                        </a:rPr>
                        <a:t>Papal State, formulary, </a:t>
                      </a:r>
                      <a:r>
                        <a:rPr lang="en-GB" sz="900" dirty="0" err="1">
                          <a:effectLst/>
                        </a:rPr>
                        <a:t>emigr</a:t>
                      </a:r>
                      <a:r>
                        <a:rPr lang="en-GB" sz="900" dirty="0" err="1">
                          <a:effectLst/>
                          <a:latin typeface="+mn-lt"/>
                        </a:rPr>
                        <a:t>é</a:t>
                      </a:r>
                      <a:r>
                        <a:rPr lang="en-GB" sz="900" dirty="0" err="1">
                          <a:effectLst/>
                        </a:rPr>
                        <a:t>es</a:t>
                      </a:r>
                      <a:r>
                        <a:rPr lang="en-GB" sz="900" dirty="0">
                          <a:effectLst/>
                        </a:rPr>
                        <a:t>, Christendom, </a:t>
                      </a:r>
                      <a:r>
                        <a:rPr lang="en-GB" sz="900" dirty="0" err="1">
                          <a:effectLst/>
                        </a:rPr>
                        <a:t>Calvanist</a:t>
                      </a:r>
                      <a:r>
                        <a:rPr lang="en-GB" sz="900" dirty="0">
                          <a:effectLst/>
                        </a:rPr>
                        <a:t>, Fortifications, </a:t>
                      </a:r>
                      <a:r>
                        <a:rPr lang="en-GB" sz="900" dirty="0" err="1">
                          <a:effectLst/>
                        </a:rPr>
                        <a:t>pr</a:t>
                      </a:r>
                      <a:r>
                        <a:rPr lang="en-GB" sz="900" dirty="0" err="1">
                          <a:effectLst/>
                          <a:latin typeface="+mn-lt"/>
                        </a:rPr>
                        <a:t>é</a:t>
                      </a:r>
                      <a:r>
                        <a:rPr lang="en-GB" sz="900" dirty="0">
                          <a:effectLst/>
                        </a:rPr>
                        <a:t> </a:t>
                      </a:r>
                      <a:r>
                        <a:rPr lang="en-GB" sz="900" dirty="0" err="1">
                          <a:effectLst/>
                        </a:rPr>
                        <a:t>carr</a:t>
                      </a:r>
                      <a:r>
                        <a:rPr lang="en-GB" sz="900" dirty="0" err="1">
                          <a:effectLst/>
                          <a:latin typeface="+mn-lt"/>
                        </a:rPr>
                        <a:t>é</a:t>
                      </a:r>
                      <a:r>
                        <a:rPr lang="en-GB" sz="900" dirty="0">
                          <a:effectLst/>
                        </a:rPr>
                        <a:t>, salient, Habsburgs, devolution, Spanish Netherlands, </a:t>
                      </a:r>
                      <a:r>
                        <a:rPr lang="en-GB" sz="900" dirty="0" err="1">
                          <a:effectLst/>
                        </a:rPr>
                        <a:t>R</a:t>
                      </a:r>
                      <a:r>
                        <a:rPr lang="en-GB" sz="900" dirty="0" err="1">
                          <a:effectLst/>
                          <a:latin typeface="+mn-lt"/>
                        </a:rPr>
                        <a:t>éunions</a:t>
                      </a:r>
                      <a:r>
                        <a:rPr lang="en-GB" sz="900" dirty="0">
                          <a:effectLst/>
                          <a:latin typeface="+mn-lt"/>
                        </a:rPr>
                        <a:t>. NEA: Slavery, prejudice, Jim Crow Laws, Emancipation Proclamation, American Civil War, lynching, marches, sit ins, grassroots movement, passive resistance.</a:t>
                      </a:r>
                      <a:endParaRPr lang="en-US" sz="900" dirty="0">
                        <a:effectLst/>
                      </a:endParaRPr>
                    </a:p>
                    <a:p>
                      <a:pPr marL="0" marR="0" lvl="0" indent="0" algn="l" defTabSz="685800" rtl="0" eaLnBrk="1" fontAlgn="auto" latinLnBrk="0" hangingPunct="1">
                        <a:lnSpc>
                          <a:spcPct val="100000"/>
                        </a:lnSpc>
                        <a:spcBef>
                          <a:spcPts val="0"/>
                        </a:spcBef>
                        <a:spcAft>
                          <a:spcPts val="0"/>
                        </a:spcAft>
                        <a:buClrTx/>
                        <a:buSzTx/>
                        <a:buFontTx/>
                        <a:buNone/>
                        <a:tabLst/>
                        <a:defRPr/>
                      </a:pPr>
                      <a:r>
                        <a:rPr lang="en-US" sz="900" b="1" dirty="0">
                          <a:effectLst/>
                        </a:rPr>
                        <a:t>Reading: </a:t>
                      </a:r>
                      <a:r>
                        <a:rPr lang="en-US" sz="900" dirty="0">
                          <a:effectLst/>
                        </a:rPr>
                        <a:t>Primary texts, extended historians’ interpretations. Student’s wider research around NEA.</a:t>
                      </a:r>
                      <a:endParaRPr lang="en-GB" sz="900" dirty="0">
                        <a:effectLst/>
                      </a:endParaRPr>
                    </a:p>
                    <a:p>
                      <a:pPr algn="l"/>
                      <a:r>
                        <a:rPr lang="en-US" sz="900" b="1" dirty="0">
                          <a:effectLst/>
                        </a:rPr>
                        <a:t>Writing: </a:t>
                      </a:r>
                      <a:r>
                        <a:rPr lang="en-US" sz="900" dirty="0">
                          <a:effectLst/>
                        </a:rPr>
                        <a:t>Questions are essay based, 30 mark and 25 mark. Students are taught specific essay writing skills e.g. intros, body paragraphs and conclusions.  NEA which </a:t>
                      </a:r>
                      <a:r>
                        <a:rPr lang="en-US" sz="900" dirty="0" err="1">
                          <a:effectLst/>
                        </a:rPr>
                        <a:t>encoroporates</a:t>
                      </a:r>
                      <a:r>
                        <a:rPr lang="en-US" sz="900" dirty="0">
                          <a:effectLst/>
                        </a:rPr>
                        <a:t> essay skills, as well as primary source and historical interpretation analyses.</a:t>
                      </a:r>
                      <a:endParaRPr lang="en-GB" sz="900" dirty="0">
                        <a:effectLst/>
                      </a:endParaRPr>
                    </a:p>
                    <a:p>
                      <a:pPr algn="l"/>
                      <a:r>
                        <a:rPr lang="en-US" sz="900" b="1" dirty="0">
                          <a:effectLst/>
                        </a:rPr>
                        <a:t>Oracy: </a:t>
                      </a:r>
                      <a:r>
                        <a:rPr lang="en-US" sz="900" dirty="0">
                          <a:effectLst/>
                        </a:rPr>
                        <a:t>Regular debate and discussion encouraged during lesson. </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tc>
                <a:extLst>
                  <a:ext uri="{0D108BD9-81ED-4DB2-BD59-A6C34878D82A}">
                    <a16:rowId xmlns:a16="http://schemas.microsoft.com/office/drawing/2014/main" val="192458998"/>
                  </a:ext>
                </a:extLst>
              </a:tr>
              <a:tr h="270566">
                <a:tc>
                  <a:txBody>
                    <a:bodyPr/>
                    <a:lstStyle/>
                    <a:p>
                      <a:pPr algn="ctr"/>
                      <a:r>
                        <a:rPr lang="en-US" sz="900" b="1" dirty="0">
                          <a:effectLst/>
                        </a:rPr>
                        <a:t>Becoming future ready</a:t>
                      </a:r>
                      <a:endParaRPr lang="en-GB" sz="9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a:txBody>
                    <a:bodyPr/>
                    <a:lstStyle/>
                    <a:p>
                      <a:pPr algn="l"/>
                      <a:r>
                        <a:rPr lang="en-GB" sz="900" b="1" dirty="0">
                          <a:effectLst/>
                        </a:rPr>
                        <a:t>Careers/Employability: </a:t>
                      </a:r>
                      <a:r>
                        <a:rPr lang="en-US" sz="900" dirty="0">
                          <a:effectLst/>
                        </a:rPr>
                        <a:t> Transferable skills e.g. research, debate, analysis. </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tc>
                <a:extLst>
                  <a:ext uri="{0D108BD9-81ED-4DB2-BD59-A6C34878D82A}">
                    <a16:rowId xmlns:a16="http://schemas.microsoft.com/office/drawing/2014/main" val="3298646381"/>
                  </a:ext>
                </a:extLst>
              </a:tr>
              <a:tr h="135283">
                <a:tc>
                  <a:txBody>
                    <a:bodyPr/>
                    <a:lstStyle/>
                    <a:p>
                      <a:pPr algn="ctr"/>
                      <a:r>
                        <a:rPr lang="en-US" sz="900" b="1" dirty="0">
                          <a:solidFill>
                            <a:schemeClr val="bg1"/>
                          </a:solidFill>
                          <a:effectLst/>
                        </a:rPr>
                        <a:t>Adaptation</a:t>
                      </a:r>
                      <a:endParaRPr lang="en-GB" sz="9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tx1"/>
                    </a:solidFill>
                  </a:tcPr>
                </a:tc>
                <a:tc rowSpan="2">
                  <a:txBody>
                    <a:bodyPr/>
                    <a:lstStyle/>
                    <a:p>
                      <a:pPr algn="l" fontAlgn="base"/>
                      <a:r>
                        <a:rPr lang="en-GB" sz="900" dirty="0">
                          <a:effectLst/>
                        </a:rPr>
                        <a:t>Throughout this topic, quality first teaching will provide differentiation:</a:t>
                      </a:r>
                    </a:p>
                    <a:p>
                      <a:pPr algn="l" fontAlgn="base"/>
                      <a:r>
                        <a:rPr lang="en-US" sz="900" b="1" dirty="0">
                          <a:effectLst/>
                        </a:rPr>
                        <a:t>By product:</a:t>
                      </a:r>
                    </a:p>
                    <a:p>
                      <a:pPr algn="l" fontAlgn="base"/>
                      <a:r>
                        <a:rPr lang="en-US" sz="900" b="1" dirty="0">
                          <a:effectLst/>
                        </a:rPr>
                        <a:t>By resource:</a:t>
                      </a:r>
                      <a:r>
                        <a:rPr lang="en-US" sz="900" dirty="0">
                          <a:effectLst/>
                        </a:rPr>
                        <a:t> additional reading provided for higher ability, support provided for lower ability e.g. glossaries. Guided reading of academic texts.</a:t>
                      </a:r>
                    </a:p>
                    <a:p>
                      <a:pPr algn="l" fontAlgn="base"/>
                      <a:r>
                        <a:rPr lang="en-US" sz="900" b="1" dirty="0">
                          <a:effectLst/>
                        </a:rPr>
                        <a:t>By Intervention: </a:t>
                      </a:r>
                      <a:r>
                        <a:rPr lang="en-US" sz="900" dirty="0">
                          <a:effectLst/>
                        </a:rPr>
                        <a:t>by providing different levels of supervision and support, lunchtime study lunches for catch up</a:t>
                      </a:r>
                      <a:endParaRPr lang="en-GB" sz="900" dirty="0">
                        <a:effectLst/>
                      </a:endParaRPr>
                    </a:p>
                    <a:p>
                      <a:pPr algn="l" fontAlgn="base"/>
                      <a:r>
                        <a:rPr lang="en-GB" sz="900" b="1" dirty="0">
                          <a:effectLst/>
                        </a:rPr>
                        <a:t>By Progressive Questioning</a:t>
                      </a:r>
                      <a:r>
                        <a:rPr lang="en-GB" sz="900" dirty="0">
                          <a:effectLst/>
                        </a:rPr>
                        <a:t>: exploring pupils’ understanding through interactive dialogue, using devil’s advocate questioning to explore different facets of key concepts. Targeted questioning to individuals to build confidence in topics. </a:t>
                      </a:r>
                    </a:p>
                    <a:p>
                      <a:pPr algn="l" fontAlgn="base"/>
                      <a:r>
                        <a:rPr lang="en-GB" sz="900" b="1" dirty="0">
                          <a:effectLst/>
                        </a:rPr>
                        <a:t>By Grouping</a:t>
                      </a:r>
                      <a:r>
                        <a:rPr lang="en-GB" sz="900" dirty="0">
                          <a:effectLst/>
                        </a:rPr>
                        <a:t>: according to prior attainment, gender, social preference, preferred learning style. </a:t>
                      </a:r>
                    </a:p>
                    <a:p>
                      <a:pPr algn="l" fontAlgn="base"/>
                      <a:r>
                        <a:rPr lang="en-GB" sz="900" b="1" dirty="0">
                          <a:effectLst/>
                        </a:rPr>
                        <a:t>By Task</a:t>
                      </a:r>
                      <a:r>
                        <a:rPr lang="en-GB" sz="900" dirty="0">
                          <a:effectLst/>
                        </a:rPr>
                        <a:t>: Pupils should be involved in the identification of targets which are meaningful to them and in the selection of an appropriate task from the given range. A range of tasks to be used across lessons.</a:t>
                      </a:r>
                    </a:p>
                    <a:p>
                      <a:pPr algn="l"/>
                      <a:r>
                        <a:rPr lang="en-GB" sz="900" b="1" dirty="0">
                          <a:effectLst/>
                        </a:rPr>
                        <a:t>By Offering Optional Activities: </a:t>
                      </a:r>
                      <a:r>
                        <a:rPr lang="en-GB" sz="900" dirty="0">
                          <a:effectLst/>
                        </a:rPr>
                        <a:t>In class or as homework, to extend learning. </a:t>
                      </a:r>
                    </a:p>
                    <a:p>
                      <a:pPr algn="l"/>
                      <a:r>
                        <a:rPr lang="en-GB" sz="900" dirty="0">
                          <a:effectLst/>
                        </a:rPr>
                        <a:t>This QFT/SEND provision will be explicit within the lesson-by-lesson schemes of work.</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tc>
                <a:extLst>
                  <a:ext uri="{0D108BD9-81ED-4DB2-BD59-A6C34878D82A}">
                    <a16:rowId xmlns:a16="http://schemas.microsoft.com/office/drawing/2014/main" val="1855702136"/>
                  </a:ext>
                </a:extLst>
              </a:tr>
              <a:tr h="486724">
                <a:tc>
                  <a:txBody>
                    <a:bodyPr/>
                    <a:lstStyle/>
                    <a:p>
                      <a:pPr marL="0" algn="ctr"/>
                      <a:r>
                        <a:rPr lang="en-US" sz="900" b="1" dirty="0">
                          <a:effectLst/>
                        </a:rPr>
                        <a:t>QFT/SEN Provision</a:t>
                      </a:r>
                      <a:endParaRPr lang="en-GB" sz="9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vMerge="1">
                  <a:txBody>
                    <a:bodyPr/>
                    <a:lstStyle/>
                    <a:p>
                      <a:endParaRPr lang="en-GB"/>
                    </a:p>
                  </a:txBody>
                  <a:tcPr/>
                </a:tc>
                <a:extLst>
                  <a:ext uri="{0D108BD9-81ED-4DB2-BD59-A6C34878D82A}">
                    <a16:rowId xmlns:a16="http://schemas.microsoft.com/office/drawing/2014/main" val="1826832951"/>
                  </a:ext>
                </a:extLst>
              </a:tr>
              <a:tr h="536939">
                <a:tc>
                  <a:txBody>
                    <a:bodyPr/>
                    <a:lstStyle/>
                    <a:p>
                      <a:pPr algn="ctr"/>
                      <a:r>
                        <a:rPr lang="en-US" sz="900" b="1" dirty="0">
                          <a:solidFill>
                            <a:schemeClr val="bg1"/>
                          </a:solidFill>
                          <a:effectLst/>
                        </a:rPr>
                        <a:t>Implementation</a:t>
                      </a:r>
                      <a:r>
                        <a:rPr lang="en-GB" sz="900" b="1" dirty="0">
                          <a:solidFill>
                            <a:schemeClr val="bg1"/>
                          </a:solidFill>
                          <a:effectLst/>
                        </a:rPr>
                        <a:t> </a:t>
                      </a:r>
                      <a:r>
                        <a:rPr lang="en-US" sz="900" b="1" dirty="0">
                          <a:solidFill>
                            <a:schemeClr val="bg1"/>
                          </a:solidFill>
                          <a:effectLst/>
                        </a:rPr>
                        <a:t>Curriculum Delivery</a:t>
                      </a:r>
                      <a:endParaRPr lang="en-GB" sz="9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tx1"/>
                    </a:solidFill>
                  </a:tcPr>
                </a:tc>
                <a:tc rowSpan="2">
                  <a:txBody>
                    <a:bodyPr/>
                    <a:lstStyle/>
                    <a:p>
                      <a:pPr algn="l" fontAlgn="base"/>
                      <a:r>
                        <a:rPr lang="en-US" sz="900" dirty="0">
                          <a:effectLst/>
                        </a:rPr>
                        <a:t>To be able to:</a:t>
                      </a:r>
                    </a:p>
                    <a:p>
                      <a:pPr marL="171450" indent="-171450" algn="l" fontAlgn="base">
                        <a:buFont typeface="Arial" panose="020B0604020202020204" pitchFamily="34" charset="0"/>
                        <a:buChar char="•"/>
                      </a:pPr>
                      <a:r>
                        <a:rPr lang="en-GB" sz="900" u="none" dirty="0"/>
                        <a:t>Explain who the Gallicans were and Louis’ changing policies towards them</a:t>
                      </a:r>
                    </a:p>
                    <a:p>
                      <a:pPr marL="171450" marR="0" lvl="0" indent="-171450" algn="l" defTabSz="685800" rtl="0" eaLnBrk="1" fontAlgn="base" latinLnBrk="0" hangingPunct="1">
                        <a:lnSpc>
                          <a:spcPct val="100000"/>
                        </a:lnSpc>
                        <a:spcBef>
                          <a:spcPts val="0"/>
                        </a:spcBef>
                        <a:spcAft>
                          <a:spcPts val="0"/>
                        </a:spcAft>
                        <a:buClrTx/>
                        <a:buSzTx/>
                        <a:buFont typeface="Arial" panose="020B0604020202020204" pitchFamily="34" charset="0"/>
                        <a:buChar char="•"/>
                        <a:tabLst/>
                        <a:defRPr/>
                      </a:pPr>
                      <a:r>
                        <a:rPr lang="en-GB" sz="900" u="none" dirty="0"/>
                        <a:t>Explain who the Jansenists were and Louis’ changing policies towards them</a:t>
                      </a:r>
                    </a:p>
                    <a:p>
                      <a:pPr marL="171450" marR="0" lvl="0" indent="-171450" algn="l" defTabSz="685800" rtl="0" eaLnBrk="1" fontAlgn="base" latinLnBrk="0" hangingPunct="1">
                        <a:lnSpc>
                          <a:spcPct val="100000"/>
                        </a:lnSpc>
                        <a:spcBef>
                          <a:spcPts val="0"/>
                        </a:spcBef>
                        <a:spcAft>
                          <a:spcPts val="0"/>
                        </a:spcAft>
                        <a:buClrTx/>
                        <a:buSzTx/>
                        <a:buFont typeface="Arial" panose="020B0604020202020204" pitchFamily="34" charset="0"/>
                        <a:buChar char="•"/>
                        <a:tabLst/>
                        <a:defRPr/>
                      </a:pPr>
                      <a:r>
                        <a:rPr lang="en-GB" sz="900" u="none" dirty="0"/>
                        <a:t>Explain who the Huguenots were and Louis’ changing policies towards them</a:t>
                      </a:r>
                    </a:p>
                    <a:p>
                      <a:pPr marL="171450" marR="0" lvl="0" indent="-171450" algn="l" defTabSz="685800" rtl="0" eaLnBrk="1" fontAlgn="base" latinLnBrk="0" hangingPunct="1">
                        <a:lnSpc>
                          <a:spcPct val="100000"/>
                        </a:lnSpc>
                        <a:spcBef>
                          <a:spcPts val="0"/>
                        </a:spcBef>
                        <a:spcAft>
                          <a:spcPts val="0"/>
                        </a:spcAft>
                        <a:buClrTx/>
                        <a:buSzTx/>
                        <a:buFont typeface="Arial" panose="020B0604020202020204" pitchFamily="34" charset="0"/>
                        <a:buChar char="•"/>
                        <a:tabLst/>
                        <a:defRPr/>
                      </a:pPr>
                      <a:r>
                        <a:rPr lang="en-GB" sz="900" u="none" dirty="0">
                          <a:effectLst/>
                        </a:rPr>
                        <a:t>Explain Louis’ Foreign Policy aims, and his military reforms</a:t>
                      </a:r>
                    </a:p>
                    <a:p>
                      <a:pPr marL="171450" marR="0" lvl="0" indent="-171450" algn="l" defTabSz="685800" rtl="0" eaLnBrk="1" fontAlgn="base" latinLnBrk="0" hangingPunct="1">
                        <a:lnSpc>
                          <a:spcPct val="100000"/>
                        </a:lnSpc>
                        <a:spcBef>
                          <a:spcPts val="0"/>
                        </a:spcBef>
                        <a:spcAft>
                          <a:spcPts val="0"/>
                        </a:spcAft>
                        <a:buClrTx/>
                        <a:buSzTx/>
                        <a:buFont typeface="Arial" panose="020B0604020202020204" pitchFamily="34" charset="0"/>
                        <a:buChar char="•"/>
                        <a:tabLst/>
                        <a:defRPr/>
                      </a:pPr>
                      <a:r>
                        <a:rPr lang="en-GB" sz="900" u="none" dirty="0">
                          <a:effectLst/>
                        </a:rPr>
                        <a:t>Explain the reasons for, causes, key details of the War of Devolution</a:t>
                      </a:r>
                    </a:p>
                    <a:p>
                      <a:pPr marL="171450" marR="0" lvl="0" indent="-171450" algn="l" defTabSz="685800" rtl="0" eaLnBrk="1" fontAlgn="base" latinLnBrk="0" hangingPunct="1">
                        <a:lnSpc>
                          <a:spcPct val="100000"/>
                        </a:lnSpc>
                        <a:spcBef>
                          <a:spcPts val="0"/>
                        </a:spcBef>
                        <a:spcAft>
                          <a:spcPts val="0"/>
                        </a:spcAft>
                        <a:buClrTx/>
                        <a:buSzTx/>
                        <a:buFont typeface="Arial" panose="020B0604020202020204" pitchFamily="34" charset="0"/>
                        <a:buChar char="•"/>
                        <a:tabLst/>
                        <a:defRPr/>
                      </a:pPr>
                      <a:r>
                        <a:rPr lang="en-GB" sz="900" u="none" dirty="0">
                          <a:effectLst/>
                        </a:rPr>
                        <a:t>Explain the significance and impact of the Treaty of Aix-La-Chapelle</a:t>
                      </a:r>
                    </a:p>
                    <a:p>
                      <a:pPr marL="171450" marR="0" lvl="0" indent="-171450" algn="l" defTabSz="685800" rtl="0" eaLnBrk="1" fontAlgn="base" latinLnBrk="0" hangingPunct="1">
                        <a:lnSpc>
                          <a:spcPct val="100000"/>
                        </a:lnSpc>
                        <a:spcBef>
                          <a:spcPts val="0"/>
                        </a:spcBef>
                        <a:spcAft>
                          <a:spcPts val="0"/>
                        </a:spcAft>
                        <a:buClrTx/>
                        <a:buSzTx/>
                        <a:buFont typeface="Arial" panose="020B0604020202020204" pitchFamily="34" charset="0"/>
                        <a:buChar char="•"/>
                        <a:tabLst/>
                        <a:defRPr/>
                      </a:pPr>
                      <a:r>
                        <a:rPr lang="en-GB" sz="900" u="none" dirty="0">
                          <a:effectLst/>
                        </a:rPr>
                        <a:t>Explain the reasons for, causes, key details of the Dutch War</a:t>
                      </a:r>
                    </a:p>
                    <a:p>
                      <a:pPr marL="171450" marR="0" lvl="0" indent="-171450" algn="l" defTabSz="685800" rtl="0" eaLnBrk="1" fontAlgn="base" latinLnBrk="0" hangingPunct="1">
                        <a:lnSpc>
                          <a:spcPct val="100000"/>
                        </a:lnSpc>
                        <a:spcBef>
                          <a:spcPts val="0"/>
                        </a:spcBef>
                        <a:spcAft>
                          <a:spcPts val="0"/>
                        </a:spcAft>
                        <a:buClrTx/>
                        <a:buSzTx/>
                        <a:buFont typeface="Arial" panose="020B0604020202020204" pitchFamily="34" charset="0"/>
                        <a:buChar char="•"/>
                        <a:tabLst/>
                        <a:defRPr/>
                      </a:pPr>
                      <a:r>
                        <a:rPr lang="en-GB" sz="900" u="none" dirty="0">
                          <a:effectLst/>
                        </a:rPr>
                        <a:t>Explain the significance and impact of the Treaty of Nijmegen</a:t>
                      </a:r>
                    </a:p>
                    <a:p>
                      <a:pPr marL="171450" marR="0" lvl="0" indent="-171450" algn="l" defTabSz="685800" rtl="0" eaLnBrk="1" fontAlgn="base" latinLnBrk="0" hangingPunct="1">
                        <a:lnSpc>
                          <a:spcPct val="100000"/>
                        </a:lnSpc>
                        <a:spcBef>
                          <a:spcPts val="0"/>
                        </a:spcBef>
                        <a:spcAft>
                          <a:spcPts val="0"/>
                        </a:spcAft>
                        <a:buClrTx/>
                        <a:buSzTx/>
                        <a:buFont typeface="Arial" panose="020B0604020202020204" pitchFamily="34" charset="0"/>
                        <a:buChar char="•"/>
                        <a:tabLst/>
                        <a:defRPr/>
                      </a:pPr>
                      <a:r>
                        <a:rPr lang="en-GB" sz="900" u="none" dirty="0">
                          <a:effectLst/>
                        </a:rPr>
                        <a:t>Explain the reasons for, causes, key details of the War of </a:t>
                      </a:r>
                      <a:r>
                        <a:rPr lang="en-GB" sz="900" u="none" dirty="0" err="1">
                          <a:effectLst/>
                        </a:rPr>
                        <a:t>R</a:t>
                      </a:r>
                      <a:r>
                        <a:rPr lang="en-GB" sz="900" dirty="0" err="1">
                          <a:effectLst/>
                          <a:latin typeface="+mn-lt"/>
                        </a:rPr>
                        <a:t>éunions</a:t>
                      </a:r>
                      <a:endParaRPr lang="en-GB" sz="900" u="none" dirty="0">
                        <a:effectLst/>
                      </a:endParaRPr>
                    </a:p>
                    <a:p>
                      <a:pPr marL="171450" marR="0" lvl="0" indent="-171450" algn="l" defTabSz="685800" rtl="0" eaLnBrk="1" fontAlgn="base" latinLnBrk="0" hangingPunct="1">
                        <a:lnSpc>
                          <a:spcPct val="100000"/>
                        </a:lnSpc>
                        <a:spcBef>
                          <a:spcPts val="0"/>
                        </a:spcBef>
                        <a:spcAft>
                          <a:spcPts val="0"/>
                        </a:spcAft>
                        <a:buClrTx/>
                        <a:buSzTx/>
                        <a:buFont typeface="Arial" panose="020B0604020202020204" pitchFamily="34" charset="0"/>
                        <a:buChar char="•"/>
                        <a:tabLst/>
                        <a:defRPr/>
                      </a:pPr>
                      <a:r>
                        <a:rPr lang="en-GB" sz="900" u="none" dirty="0">
                          <a:effectLst/>
                        </a:rPr>
                        <a:t>Explain the significance and impact of the Treaty of Ratisbon</a:t>
                      </a:r>
                    </a:p>
                    <a:p>
                      <a:pPr marL="0" marR="0" lvl="0" indent="0" algn="l" defTabSz="685800" rtl="0" eaLnBrk="1" fontAlgn="base" latinLnBrk="0" hangingPunct="1">
                        <a:lnSpc>
                          <a:spcPct val="100000"/>
                        </a:lnSpc>
                        <a:spcBef>
                          <a:spcPts val="0"/>
                        </a:spcBef>
                        <a:spcAft>
                          <a:spcPts val="0"/>
                        </a:spcAft>
                        <a:buClrTx/>
                        <a:buSzTx/>
                        <a:buFont typeface="Arial" panose="020B0604020202020204" pitchFamily="34" charset="0"/>
                        <a:buNone/>
                        <a:tabLst/>
                        <a:defRPr/>
                      </a:pPr>
                      <a:r>
                        <a:rPr lang="en-GB" sz="900" u="none" dirty="0">
                          <a:effectLst/>
                        </a:rPr>
                        <a:t>NEA TBAT:</a:t>
                      </a:r>
                    </a:p>
                    <a:p>
                      <a:pPr marL="171450" marR="0" lvl="0" indent="-171450" algn="l" defTabSz="685800" rtl="0" eaLnBrk="1" fontAlgn="base" latinLnBrk="0" hangingPunct="1">
                        <a:lnSpc>
                          <a:spcPct val="100000"/>
                        </a:lnSpc>
                        <a:spcBef>
                          <a:spcPts val="0"/>
                        </a:spcBef>
                        <a:spcAft>
                          <a:spcPts val="0"/>
                        </a:spcAft>
                        <a:buClrTx/>
                        <a:buSzTx/>
                        <a:buFont typeface="Arial" panose="020B0604020202020204" pitchFamily="34" charset="0"/>
                        <a:buChar char="•"/>
                        <a:tabLst/>
                        <a:defRPr/>
                      </a:pPr>
                      <a:r>
                        <a:rPr lang="en-GB" sz="900" u="none" dirty="0">
                          <a:effectLst/>
                        </a:rPr>
                        <a:t>Understand the implications of the slave trade systems</a:t>
                      </a:r>
                    </a:p>
                    <a:p>
                      <a:pPr marL="171450" marR="0" lvl="0" indent="-171450" algn="l" defTabSz="685800" rtl="0" eaLnBrk="1" fontAlgn="base" latinLnBrk="0" hangingPunct="1">
                        <a:lnSpc>
                          <a:spcPct val="100000"/>
                        </a:lnSpc>
                        <a:spcBef>
                          <a:spcPts val="0"/>
                        </a:spcBef>
                        <a:spcAft>
                          <a:spcPts val="0"/>
                        </a:spcAft>
                        <a:buClrTx/>
                        <a:buSzTx/>
                        <a:buFont typeface="Arial" panose="020B0604020202020204" pitchFamily="34" charset="0"/>
                        <a:buChar char="•"/>
                        <a:tabLst/>
                        <a:defRPr/>
                      </a:pPr>
                      <a:r>
                        <a:rPr lang="en-GB" sz="900" u="none" dirty="0">
                          <a:effectLst/>
                        </a:rPr>
                        <a:t>Understand the causes of the Civil War and analyse the effectiveness of the reconstruction.</a:t>
                      </a:r>
                    </a:p>
                    <a:p>
                      <a:pPr marL="171450" marR="0" lvl="0" indent="-171450" algn="l" defTabSz="685800" rtl="0" eaLnBrk="1" fontAlgn="base" latinLnBrk="0" hangingPunct="1">
                        <a:lnSpc>
                          <a:spcPct val="100000"/>
                        </a:lnSpc>
                        <a:spcBef>
                          <a:spcPts val="0"/>
                        </a:spcBef>
                        <a:spcAft>
                          <a:spcPts val="0"/>
                        </a:spcAft>
                        <a:buClrTx/>
                        <a:buSzTx/>
                        <a:buFont typeface="Arial" panose="020B0604020202020204" pitchFamily="34" charset="0"/>
                        <a:buChar char="•"/>
                        <a:tabLst/>
                        <a:defRPr/>
                      </a:pPr>
                      <a:r>
                        <a:rPr lang="en-GB" sz="900" u="none" dirty="0">
                          <a:effectLst/>
                        </a:rPr>
                        <a:t>Understand why the reconstruction failed and the implications of its failure.</a:t>
                      </a:r>
                    </a:p>
                    <a:p>
                      <a:pPr marL="171450" indent="-171450" algn="l" fontAlgn="base">
                        <a:buFont typeface="Arial" panose="020B0604020202020204" pitchFamily="34" charset="0"/>
                        <a:buChar char="•"/>
                      </a:pPr>
                      <a:r>
                        <a:rPr lang="en-GB" sz="900" u="none" dirty="0">
                          <a:effectLst/>
                        </a:rPr>
                        <a:t>Understand the roles of B.T Washington, W.E. du </a:t>
                      </a:r>
                      <a:r>
                        <a:rPr lang="en-GB" sz="900" u="none" dirty="0" err="1">
                          <a:effectLst/>
                        </a:rPr>
                        <a:t>Bois</a:t>
                      </a:r>
                      <a:r>
                        <a:rPr lang="en-GB" sz="900" u="none" dirty="0">
                          <a:effectLst/>
                        </a:rPr>
                        <a:t> and Ida Wells-Barnett in the Civil Rights Movement.</a:t>
                      </a:r>
                    </a:p>
                    <a:p>
                      <a:pPr marL="171450" indent="-171450" algn="l" fontAlgn="base">
                        <a:buFont typeface="Arial" panose="020B0604020202020204" pitchFamily="34" charset="0"/>
                        <a:buChar char="•"/>
                      </a:pPr>
                      <a:r>
                        <a:rPr lang="en-GB" sz="900" u="none" dirty="0">
                          <a:effectLst/>
                        </a:rPr>
                        <a:t>Evaluate the way the Wars influenced the Civil Rights Movement.</a:t>
                      </a:r>
                    </a:p>
                    <a:p>
                      <a:pPr marL="171450" indent="-171450" algn="l" fontAlgn="base">
                        <a:buFont typeface="Arial" panose="020B0604020202020204" pitchFamily="34" charset="0"/>
                        <a:buChar char="•"/>
                      </a:pPr>
                      <a:r>
                        <a:rPr lang="en-GB" sz="900" u="none" dirty="0">
                          <a:effectLst/>
                        </a:rPr>
                        <a:t>Understand who Marcus Garvey was and his ideology</a:t>
                      </a:r>
                    </a:p>
                    <a:p>
                      <a:pPr marL="171450" indent="-171450" algn="l" fontAlgn="base">
                        <a:buFont typeface="Arial" panose="020B0604020202020204" pitchFamily="34" charset="0"/>
                        <a:buChar char="•"/>
                      </a:pPr>
                      <a:r>
                        <a:rPr lang="en-GB" sz="900" b="0" i="0" u="none" strike="noStrike" kern="1200" dirty="0">
                          <a:solidFill>
                            <a:schemeClr val="tx1"/>
                          </a:solidFill>
                          <a:effectLst/>
                          <a:latin typeface="+mn-lt"/>
                          <a:ea typeface="+mn-ea"/>
                          <a:cs typeface="+mn-cs"/>
                        </a:rPr>
                        <a:t>Understand the key events that were led by ordinary black mass action and pressure groups.</a:t>
                      </a:r>
                    </a:p>
                    <a:p>
                      <a:pPr marL="171450" indent="-171450" algn="l" fontAlgn="base">
                        <a:buFont typeface="Arial" panose="020B0604020202020204" pitchFamily="34" charset="0"/>
                        <a:buChar char="•"/>
                      </a:pPr>
                      <a:r>
                        <a:rPr lang="en-GB" sz="900" b="0" i="0" u="none" strike="noStrike" kern="1200" dirty="0">
                          <a:solidFill>
                            <a:schemeClr val="tx1"/>
                          </a:solidFill>
                          <a:effectLst/>
                          <a:latin typeface="+mn-lt"/>
                          <a:ea typeface="+mn-ea"/>
                          <a:cs typeface="+mn-cs"/>
                        </a:rPr>
                        <a:t>Understand Martin Luther King Jr’s role in the Civil Rights Movement.</a:t>
                      </a:r>
                    </a:p>
                    <a:p>
                      <a:pPr marL="171450" marR="0" lvl="0" indent="-171450" algn="l" defTabSz="685800" rtl="0" eaLnBrk="1" fontAlgn="base" latinLnBrk="0" hangingPunct="1">
                        <a:lnSpc>
                          <a:spcPct val="100000"/>
                        </a:lnSpc>
                        <a:spcBef>
                          <a:spcPts val="0"/>
                        </a:spcBef>
                        <a:spcAft>
                          <a:spcPts val="0"/>
                        </a:spcAft>
                        <a:buClrTx/>
                        <a:buSzTx/>
                        <a:buFont typeface="Arial" panose="020B0604020202020204" pitchFamily="34" charset="0"/>
                        <a:buChar char="•"/>
                        <a:tabLst/>
                        <a:defRPr/>
                      </a:pPr>
                      <a:r>
                        <a:rPr lang="en-GB" sz="900" b="0" i="0" u="none" strike="noStrike" kern="1200" dirty="0">
                          <a:solidFill>
                            <a:schemeClr val="tx1"/>
                          </a:solidFill>
                          <a:effectLst/>
                          <a:latin typeface="+mn-lt"/>
                          <a:ea typeface="+mn-ea"/>
                          <a:cs typeface="+mn-cs"/>
                        </a:rPr>
                        <a:t>Understand who Malcolm X was, and interpretations surrounding his influence on the civil rights movement.</a:t>
                      </a:r>
                      <a:r>
                        <a:rPr lang="en-US" sz="900" b="0" i="0" kern="1200" dirty="0">
                          <a:solidFill>
                            <a:schemeClr val="tx1"/>
                          </a:solidFill>
                          <a:effectLst/>
                          <a:latin typeface="+mn-lt"/>
                          <a:ea typeface="+mn-ea"/>
                          <a:cs typeface="+mn-cs"/>
                        </a:rPr>
                        <a:t>​</a:t>
                      </a:r>
                    </a:p>
                  </a:txBody>
                  <a:tcPr marL="48075" marR="48075" marT="0" marB="0" anchor="ctr"/>
                </a:tc>
                <a:extLst>
                  <a:ext uri="{0D108BD9-81ED-4DB2-BD59-A6C34878D82A}">
                    <a16:rowId xmlns:a16="http://schemas.microsoft.com/office/drawing/2014/main" val="4275247734"/>
                  </a:ext>
                </a:extLst>
              </a:tr>
              <a:tr h="1762869">
                <a:tc>
                  <a:txBody>
                    <a:bodyPr/>
                    <a:lstStyle/>
                    <a:p>
                      <a:pPr algn="ctr"/>
                      <a:r>
                        <a:rPr lang="en-US" sz="900" b="1" dirty="0">
                          <a:effectLst/>
                        </a:rPr>
                        <a:t>Learning Outcomes </a:t>
                      </a:r>
                      <a:endParaRPr lang="en-GB" sz="900" b="1" dirty="0">
                        <a:effectLst/>
                      </a:endParaRPr>
                    </a:p>
                    <a:p>
                      <a:pPr algn="ctr"/>
                      <a:r>
                        <a:rPr lang="en-US" sz="900" b="1" dirty="0">
                          <a:effectLst/>
                        </a:rPr>
                        <a:t>(Most Powerful Knowledge)</a:t>
                      </a:r>
                      <a:endParaRPr lang="en-GB" sz="9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vMerge="1">
                  <a:txBody>
                    <a:bodyPr/>
                    <a:lstStyle/>
                    <a:p>
                      <a:endParaRPr lang="en-GB"/>
                    </a:p>
                  </a:txBody>
                  <a:tcPr/>
                </a:tc>
                <a:extLst>
                  <a:ext uri="{0D108BD9-81ED-4DB2-BD59-A6C34878D82A}">
                    <a16:rowId xmlns:a16="http://schemas.microsoft.com/office/drawing/2014/main" val="991013169"/>
                  </a:ext>
                </a:extLst>
              </a:tr>
              <a:tr h="541131">
                <a:tc>
                  <a:txBody>
                    <a:bodyPr/>
                    <a:lstStyle/>
                    <a:p>
                      <a:pPr algn="ctr"/>
                      <a:r>
                        <a:rPr lang="en-US" sz="900" b="1" dirty="0">
                          <a:effectLst/>
                        </a:rPr>
                        <a:t>Current learning to be developed in the future within:</a:t>
                      </a:r>
                      <a:endParaRPr lang="en-GB" sz="9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a:txBody>
                    <a:bodyPr/>
                    <a:lstStyle/>
                    <a:p>
                      <a:pPr algn="l" fontAlgn="base"/>
                      <a:r>
                        <a:rPr lang="en-US" sz="900" dirty="0">
                          <a:effectLst/>
                        </a:rPr>
                        <a:t>Students will revise over the key topics in Year 13, as well as building upon the religious persecution of minorities and exploring Louis’ military campaigns after the ‘watershed’ of 1685.</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tc>
                <a:extLst>
                  <a:ext uri="{0D108BD9-81ED-4DB2-BD59-A6C34878D82A}">
                    <a16:rowId xmlns:a16="http://schemas.microsoft.com/office/drawing/2014/main" val="1193309283"/>
                  </a:ext>
                </a:extLst>
              </a:tr>
              <a:tr h="135283">
                <a:tc>
                  <a:txBody>
                    <a:bodyPr/>
                    <a:lstStyle/>
                    <a:p>
                      <a:pPr algn="ctr"/>
                      <a:r>
                        <a:rPr lang="en-US" sz="900" b="1" dirty="0">
                          <a:effectLst/>
                        </a:rPr>
                        <a:t>Assessment</a:t>
                      </a:r>
                      <a:endParaRPr lang="en-GB" sz="9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a:txBody>
                    <a:bodyPr/>
                    <a:lstStyle/>
                    <a:p>
                      <a:pPr algn="l" fontAlgn="base"/>
                      <a:r>
                        <a:rPr lang="en-GB" sz="900">
                          <a:effectLst/>
                        </a:rPr>
                        <a:t>Refer to assessment maps for formative and summative assessment opportunities.</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tc>
                <a:extLst>
                  <a:ext uri="{0D108BD9-81ED-4DB2-BD59-A6C34878D82A}">
                    <a16:rowId xmlns:a16="http://schemas.microsoft.com/office/drawing/2014/main" val="2329192803"/>
                  </a:ext>
                </a:extLst>
              </a:tr>
              <a:tr h="195551">
                <a:tc>
                  <a:txBody>
                    <a:bodyPr/>
                    <a:lstStyle/>
                    <a:p>
                      <a:pPr algn="ctr"/>
                      <a:r>
                        <a:rPr lang="en-US" sz="900" b="1" dirty="0">
                          <a:solidFill>
                            <a:schemeClr val="bg1"/>
                          </a:solidFill>
                          <a:effectLst/>
                        </a:rPr>
                        <a:t>Impact</a:t>
                      </a:r>
                      <a:endParaRPr lang="en-GB" sz="9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tx1"/>
                    </a:solidFill>
                  </a:tcPr>
                </a:tc>
                <a:tc>
                  <a:txBody>
                    <a:bodyPr/>
                    <a:lstStyle/>
                    <a:p>
                      <a:pPr marL="457200" algn="l"/>
                      <a:r>
                        <a:rPr lang="en-US" sz="900" dirty="0">
                          <a:effectLst/>
                        </a:rPr>
                        <a:t>Attainment and Progress – Refer to assessment results / data review documentation.</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tc>
                <a:extLst>
                  <a:ext uri="{0D108BD9-81ED-4DB2-BD59-A6C34878D82A}">
                    <a16:rowId xmlns:a16="http://schemas.microsoft.com/office/drawing/2014/main" val="916404795"/>
                  </a:ext>
                </a:extLst>
              </a:tr>
            </a:tbl>
          </a:graphicData>
        </a:graphic>
      </p:graphicFrame>
      <p:pic>
        <p:nvPicPr>
          <p:cNvPr id="2050" name="Picture 2">
            <a:extLst>
              <a:ext uri="{FF2B5EF4-FFF2-40B4-BE49-F238E27FC236}">
                <a16:creationId xmlns:a16="http://schemas.microsoft.com/office/drawing/2014/main" id="{5F35015D-42D8-4F06-B1C4-D8CAB7375E9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31416" y="39689"/>
            <a:ext cx="401184" cy="45561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a:extLst>
              <a:ext uri="{FF2B5EF4-FFF2-40B4-BE49-F238E27FC236}">
                <a16:creationId xmlns:a16="http://schemas.microsoft.com/office/drawing/2014/main" id="{7CF013CD-85E3-B3CA-8F19-3AB0AC53534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25400" y="39689"/>
            <a:ext cx="401184" cy="4556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0171324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F9C9308F21A5F409A96D89CF0958B36" ma:contentTypeVersion="4" ma:contentTypeDescription="Create a new document." ma:contentTypeScope="" ma:versionID="9be72be8c4a6be1cddb6c24eb0216021">
  <xsd:schema xmlns:xsd="http://www.w3.org/2001/XMLSchema" xmlns:xs="http://www.w3.org/2001/XMLSchema" xmlns:p="http://schemas.microsoft.com/office/2006/metadata/properties" xmlns:ns2="631622c4-eb09-4ab9-a714-ed1efaed0d17" targetNamespace="http://schemas.microsoft.com/office/2006/metadata/properties" ma:root="true" ma:fieldsID="22d3652ad1f1b4ce2a19f4c585587b85" ns2:_="">
    <xsd:import namespace="631622c4-eb09-4ab9-a714-ed1efaed0d17"/>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31622c4-eb09-4ab9-a714-ed1efaed0d1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EF979450-A9FF-4BBB-826E-A0C3736EAE2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31622c4-eb09-4ab9-a714-ed1efaed0d1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6A0C965-D0E5-4CD2-8B1E-CA4A6165E9F1}">
  <ds:schemaRefs>
    <ds:schemaRef ds:uri="http://schemas.microsoft.com/sharepoint/v3/contenttype/forms"/>
  </ds:schemaRefs>
</ds:datastoreItem>
</file>

<file path=customXml/itemProps3.xml><?xml version="1.0" encoding="utf-8"?>
<ds:datastoreItem xmlns:ds="http://schemas.openxmlformats.org/officeDocument/2006/customXml" ds:itemID="{F34DB931-DB20-4596-AFEA-D581A62A0BB4}">
  <ds:schemaRefs>
    <ds:schemaRef ds:uri="http://purl.org/dc/elements/1.1/"/>
    <ds:schemaRef ds:uri="http://www.w3.org/XML/1998/namespace"/>
    <ds:schemaRef ds:uri="http://schemas.microsoft.com/office/2006/documentManagement/types"/>
    <ds:schemaRef ds:uri="http://purl.org/dc/terms/"/>
    <ds:schemaRef ds:uri="http://schemas.microsoft.com/office/2006/metadata/properties"/>
    <ds:schemaRef ds:uri="http://schemas.microsoft.com/office/infopath/2007/PartnerControls"/>
    <ds:schemaRef ds:uri="http://schemas.openxmlformats.org/package/2006/metadata/core-properties"/>
    <ds:schemaRef ds:uri="631622c4-eb09-4ab9-a714-ed1efaed0d17"/>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Office Theme 2013 - 2022</Template>
  <TotalTime>114</TotalTime>
  <Words>988</Words>
  <Application>Microsoft Office PowerPoint</Application>
  <PresentationFormat>A4 Paper (210x297 mm)</PresentationFormat>
  <Paragraphs>65</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Company>Crompton House C of E School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A.Storah</dc:creator>
  <cp:lastModifiedBy>E.Duthie</cp:lastModifiedBy>
  <cp:revision>3</cp:revision>
  <dcterms:created xsi:type="dcterms:W3CDTF">2023-06-21T08:10:25Z</dcterms:created>
  <dcterms:modified xsi:type="dcterms:W3CDTF">2025-06-09T15:03:08Z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0x0101009F9C9308F21A5F409A96D89CF0958B36</vt:lpwstr>
  </property>
</Properties>
</file>