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EE090A-7AB4-4FB9-8315-5591339FB1B4}" v="3" dt="2025-06-09T15:01:19.4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0" d="100"/>
          <a:sy n="50" d="100"/>
        </p:scale>
        <p:origin x="2256" y="-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33340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96200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112788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912558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04058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2225062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AE598DB-C49E-443E-9D8C-6650DA2DE527}" type="datetimeFigureOut">
              <a:rPr lang="en-GB" smtClean="0"/>
              <a:t>09/06/2025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251592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AE598DB-C49E-443E-9D8C-6650DA2DE527}" type="datetimeFigureOut">
              <a:rPr lang="en-GB" smtClean="0"/>
              <a:t>09/06/2025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01169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598DB-C49E-443E-9D8C-6650DA2DE527}" type="datetimeFigureOut">
              <a:rPr lang="en-GB" smtClean="0"/>
              <a:t>09/06/2025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538855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86428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76225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AE598DB-C49E-443E-9D8C-6650DA2DE527}" type="datetimeFigureOut">
              <a:rPr lang="en-GB" smtClean="0"/>
              <a:t>09/06/2025</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411F031-3BB7-4E05-8484-A6AF2EB2CAFC}" type="slidenum">
              <a:rPr lang="en-GB" smtClean="0"/>
              <a:t>‹#›</a:t>
            </a:fld>
            <a:endParaRPr lang="en-GB"/>
          </a:p>
        </p:txBody>
      </p:sp>
    </p:spTree>
    <p:extLst>
      <p:ext uri="{BB962C8B-B14F-4D97-AF65-F5344CB8AC3E}">
        <p14:creationId xmlns:p14="http://schemas.microsoft.com/office/powerpoint/2010/main" val="2836845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B1BA93E-EC2C-C98A-2BE5-89B514FEA357}"/>
              </a:ext>
            </a:extLst>
          </p:cNvPr>
          <p:cNvGraphicFramePr>
            <a:graphicFrameLocks noGrp="1"/>
          </p:cNvGraphicFramePr>
          <p:nvPr>
            <p:extLst>
              <p:ext uri="{D42A27DB-BD31-4B8C-83A1-F6EECF244321}">
                <p14:modId xmlns:p14="http://schemas.microsoft.com/office/powerpoint/2010/main" val="2034171530"/>
              </p:ext>
            </p:extLst>
          </p:nvPr>
        </p:nvGraphicFramePr>
        <p:xfrm>
          <a:off x="100013" y="52388"/>
          <a:ext cx="6657974" cy="10212442"/>
        </p:xfrm>
        <a:graphic>
          <a:graphicData uri="http://schemas.openxmlformats.org/drawingml/2006/table">
            <a:tbl>
              <a:tblPr firstRow="1" firstCol="1" bandRow="1">
                <a:tableStyleId>{5940675A-B579-460E-94D1-54222C63F5DA}</a:tableStyleId>
              </a:tblPr>
              <a:tblGrid>
                <a:gridCol w="1265087">
                  <a:extLst>
                    <a:ext uri="{9D8B030D-6E8A-4147-A177-3AD203B41FA5}">
                      <a16:colId xmlns:a16="http://schemas.microsoft.com/office/drawing/2014/main" val="2753041058"/>
                    </a:ext>
                  </a:extLst>
                </a:gridCol>
                <a:gridCol w="5392887">
                  <a:extLst>
                    <a:ext uri="{9D8B030D-6E8A-4147-A177-3AD203B41FA5}">
                      <a16:colId xmlns:a16="http://schemas.microsoft.com/office/drawing/2014/main" val="4161664347"/>
                    </a:ext>
                  </a:extLst>
                </a:gridCol>
              </a:tblGrid>
              <a:tr h="658812">
                <a:tc gridSpan="2">
                  <a:txBody>
                    <a:bodyPr/>
                    <a:lstStyle/>
                    <a:p>
                      <a:pPr algn="ctr"/>
                      <a:r>
                        <a:rPr lang="en-US" sz="1100" b="1" dirty="0">
                          <a:effectLst/>
                        </a:rPr>
                        <a:t>YEAR </a:t>
                      </a:r>
                      <a:r>
                        <a:rPr lang="en-US" sz="1100" b="1">
                          <a:effectLst/>
                        </a:rPr>
                        <a:t>12 Autumn </a:t>
                      </a:r>
                      <a:r>
                        <a:rPr lang="en-US" sz="1100" b="1" dirty="0">
                          <a:effectLst/>
                        </a:rPr>
                        <a:t>TERM</a:t>
                      </a:r>
                      <a:endParaRPr lang="en-GB" sz="1100" b="1" dirty="0">
                        <a:effectLst/>
                      </a:endParaRPr>
                    </a:p>
                    <a:p>
                      <a:pPr algn="ctr"/>
                      <a:r>
                        <a:rPr lang="en-US" sz="1100" dirty="0">
                          <a:effectLst/>
                        </a:rPr>
                        <a:t>‘An ambitious curriculum that meets the needs of all’</a:t>
                      </a:r>
                      <a:endParaRPr lang="en-GB" sz="1100" dirty="0">
                        <a:effectLst/>
                      </a:endParaRPr>
                    </a:p>
                    <a:p>
                      <a:pPr algn="ctr"/>
                      <a:r>
                        <a:rPr lang="en-US" sz="1100" dirty="0">
                          <a:effectLst/>
                        </a:rPr>
                        <a:t>Medium Term Planning - Topic: Background to Louis XIV and the Regency Government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183926">
                <a:tc>
                  <a:txBody>
                    <a:bodyPr/>
                    <a:lstStyle/>
                    <a:p>
                      <a:pPr algn="ctr"/>
                      <a:r>
                        <a:rPr lang="en-US" sz="1100" b="1" dirty="0">
                          <a:solidFill>
                            <a:schemeClr val="bg1"/>
                          </a:solidFill>
                          <a:effectLst/>
                        </a:rPr>
                        <a:t>Curriculum Intent</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1100" b="1" dirty="0">
                          <a:effectLst/>
                        </a:rPr>
                        <a:t>In addition to working further on objectives from Year 11, pupils will be taught, following National Curriculum guidelines, the following this term:</a:t>
                      </a:r>
                      <a:endParaRPr lang="en-GB" sz="1100" b="1" dirty="0">
                        <a:effectLst/>
                      </a:endParaRPr>
                    </a:p>
                    <a:p>
                      <a:pPr algn="l"/>
                      <a:r>
                        <a:rPr lang="en-GB" sz="11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r>
                        <a:rPr lang="en-GB" sz="1100" dirty="0">
                          <a:effectLst/>
                        </a:rPr>
                        <a:t>AO2 - Analyse, and evaluate appropriate source material, primary and/or contemporary to the period, within its historical context.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772928590"/>
                  </a:ext>
                </a:extLst>
              </a:tr>
              <a:tr h="413536">
                <a:tc>
                  <a:txBody>
                    <a:bodyPr/>
                    <a:lstStyle/>
                    <a:p>
                      <a:pPr algn="ctr"/>
                      <a:r>
                        <a:rPr lang="en-US" sz="1100" b="1" dirty="0">
                          <a:effectLst/>
                        </a:rPr>
                        <a:t>Skills/Assessment Objective Links</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350841">
                <a:tc>
                  <a:txBody>
                    <a:bodyPr/>
                    <a:lstStyle/>
                    <a:p>
                      <a:pPr algn="ctr"/>
                      <a:r>
                        <a:rPr lang="en-US" sz="1100" b="1" dirty="0">
                          <a:effectLst/>
                        </a:rPr>
                        <a:t> Spiritual, moral, social, and cultural development</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100">
                          <a:effectLst/>
                        </a:rPr>
                        <a:t>SMSC: Discussion of religious toleration and beliefs, e.g. treatment of Huguenots. Relationship between Church and state.</a:t>
                      </a:r>
                      <a:endParaRPr lang="en-GB" sz="1100">
                        <a:effectLst/>
                      </a:endParaRPr>
                    </a:p>
                    <a:p>
                      <a:pPr algn="l"/>
                      <a:r>
                        <a:rPr lang="en-US" sz="1100">
                          <a:effectLst/>
                        </a:rPr>
                        <a:t>PSHE/British Values:  Toleration, comparisons with British systems. </a:t>
                      </a:r>
                      <a:endParaRPr lang="en-GB" sz="1100">
                        <a:effectLst/>
                      </a:endParaRPr>
                    </a:p>
                    <a:p>
                      <a:pPr algn="l"/>
                      <a:r>
                        <a:rPr lang="en-US" sz="1100">
                          <a:effectLst/>
                        </a:rPr>
                        <a:t>Skills Builder: Transferable skills e.g. research, debate, analysis.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206839">
                <a:tc>
                  <a:txBody>
                    <a:bodyPr/>
                    <a:lstStyle/>
                    <a:p>
                      <a:pPr algn="ctr"/>
                      <a:r>
                        <a:rPr lang="en-US" sz="1100" b="1" dirty="0">
                          <a:effectLst/>
                        </a:rPr>
                        <a:t>Numeracy</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100">
                          <a:effectLst/>
                        </a:rPr>
                        <a:t>Understanding of population, chronology.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813212">
                <a:tc>
                  <a:txBody>
                    <a:bodyPr/>
                    <a:lstStyle/>
                    <a:p>
                      <a:pPr algn="ctr"/>
                      <a:r>
                        <a:rPr lang="en-US" sz="1100" b="1" dirty="0">
                          <a:effectLst/>
                        </a:rPr>
                        <a:t>Literacy</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100" b="1" dirty="0">
                          <a:effectLst/>
                        </a:rPr>
                        <a:t>Vocabulary Tier 2: </a:t>
                      </a:r>
                      <a:r>
                        <a:rPr lang="en-GB" sz="1100" dirty="0">
                          <a:effectLst/>
                        </a:rPr>
                        <a:t>Analyse, value, significance, diverse, context, conformity, authority, exemplify, hierarchical, ideology, inferred, pivotal, renounce, subsequent.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rPr>
                        <a:t>Vocabulary Tier 3: </a:t>
                      </a:r>
                      <a:r>
                        <a:rPr lang="en-US" sz="1100" dirty="0">
                          <a:effectLst/>
                        </a:rPr>
                        <a:t>Huguenots, Jansenists, nobles of the sword, nobles of the robe, absolutism, regency, pays </a:t>
                      </a:r>
                      <a:r>
                        <a:rPr lang="en-US" sz="1100" dirty="0" err="1">
                          <a:effectLst/>
                        </a:rPr>
                        <a:t>d’etat</a:t>
                      </a:r>
                      <a:r>
                        <a:rPr lang="en-US" sz="1100" dirty="0">
                          <a:effectLst/>
                        </a:rPr>
                        <a:t>, pays </a:t>
                      </a:r>
                      <a:r>
                        <a:rPr lang="en-US" sz="1100" dirty="0" err="1">
                          <a:effectLst/>
                        </a:rPr>
                        <a:t>d’election</a:t>
                      </a:r>
                      <a:r>
                        <a:rPr lang="en-US" sz="1100" dirty="0">
                          <a:effectLst/>
                        </a:rPr>
                        <a:t>, provinces, intendant, </a:t>
                      </a:r>
                      <a:r>
                        <a:rPr lang="en-US" sz="1100" dirty="0" err="1">
                          <a:effectLst/>
                        </a:rPr>
                        <a:t>parlement</a:t>
                      </a:r>
                      <a:r>
                        <a:rPr lang="en-US" sz="1100" dirty="0">
                          <a:effectLst/>
                        </a:rPr>
                        <a:t>, remonstrance, provenance, Edict, lit de justice, conciliar system.</a:t>
                      </a:r>
                      <a:endParaRPr lang="en-GB" sz="1100" dirty="0">
                        <a:effectLst/>
                      </a:endParaRPr>
                    </a:p>
                    <a:p>
                      <a:pPr algn="l"/>
                      <a:r>
                        <a:rPr lang="en-US" sz="1100" b="1" dirty="0">
                          <a:effectLst/>
                        </a:rPr>
                        <a:t>Reading: </a:t>
                      </a:r>
                      <a:r>
                        <a:rPr lang="en-US" sz="1100" dirty="0">
                          <a:effectLst/>
                        </a:rPr>
                        <a:t>Primary texts, extended historians’ interpretations</a:t>
                      </a:r>
                      <a:r>
                        <a:rPr lang="en-US" sz="1100">
                          <a:effectLst/>
                        </a:rPr>
                        <a:t>, historical articles.</a:t>
                      </a:r>
                      <a:endParaRPr lang="en-GB" sz="1100" dirty="0">
                        <a:effectLst/>
                      </a:endParaRPr>
                    </a:p>
                    <a:p>
                      <a:pPr algn="l"/>
                      <a:r>
                        <a:rPr lang="en-US" sz="1100" b="1" dirty="0">
                          <a:effectLst/>
                        </a:rPr>
                        <a:t>Writing: </a:t>
                      </a:r>
                      <a:r>
                        <a:rPr lang="en-US" sz="1100" dirty="0">
                          <a:effectLst/>
                        </a:rPr>
                        <a:t>Questions are essay based, 30 mark and 25 mark. Students are taught specific essay writing skills e.g. intros, body paragraphs and conclusions.</a:t>
                      </a:r>
                      <a:endParaRPr lang="en-GB" sz="1100" dirty="0">
                        <a:effectLst/>
                      </a:endParaRPr>
                    </a:p>
                    <a:p>
                      <a:pPr algn="l"/>
                      <a:r>
                        <a:rPr lang="en-US" sz="1100" b="1" dirty="0">
                          <a:effectLst/>
                        </a:rPr>
                        <a:t>Oracy: </a:t>
                      </a:r>
                      <a:r>
                        <a:rPr lang="en-US" sz="1100" dirty="0">
                          <a:effectLst/>
                        </a:rPr>
                        <a:t>Regular debate and discussion encouraged during lesson.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192963">
                <a:tc>
                  <a:txBody>
                    <a:bodyPr/>
                    <a:lstStyle/>
                    <a:p>
                      <a:pPr algn="ctr"/>
                      <a:r>
                        <a:rPr lang="en-US" sz="1100" b="1" dirty="0">
                          <a:effectLst/>
                        </a:rPr>
                        <a:t>Becoming future ready</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1100" b="1" dirty="0">
                          <a:effectLst/>
                        </a:rPr>
                        <a:t>Careers/Employability: </a:t>
                      </a:r>
                      <a:r>
                        <a:rPr lang="en-US" sz="1100" dirty="0">
                          <a:effectLst/>
                        </a:rPr>
                        <a:t> Transferable skills e.g. research, debate, analysis.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69616">
                <a:tc>
                  <a:txBody>
                    <a:bodyPr/>
                    <a:lstStyle/>
                    <a:p>
                      <a:pPr algn="ctr"/>
                      <a:r>
                        <a:rPr lang="en-US" sz="1100" b="1" dirty="0">
                          <a:solidFill>
                            <a:schemeClr val="bg1"/>
                          </a:solidFill>
                          <a:effectLst/>
                        </a:rPr>
                        <a:t>Adaptation</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1100">
                          <a:effectLst/>
                        </a:rPr>
                        <a:t>Throughout this topic, quality first teaching will provide differentiation:</a:t>
                      </a:r>
                    </a:p>
                    <a:p>
                      <a:pPr marL="457200" algn="l"/>
                      <a:r>
                        <a:rPr lang="en-US" sz="1100">
                          <a:effectLst/>
                        </a:rPr>
                        <a:t>By product: </a:t>
                      </a:r>
                      <a:endParaRPr lang="en-GB" sz="1100">
                        <a:effectLst/>
                      </a:endParaRPr>
                    </a:p>
                    <a:p>
                      <a:pPr marL="457200" algn="l"/>
                      <a:r>
                        <a:rPr lang="en-US" sz="1100">
                          <a:effectLst/>
                        </a:rPr>
                        <a:t>By resource: additional reading provided for higher ability, support provided for lower ability e.g. glossaries.</a:t>
                      </a:r>
                      <a:endParaRPr lang="en-GB" sz="1100">
                        <a:effectLst/>
                      </a:endParaRPr>
                    </a:p>
                    <a:p>
                      <a:pPr marL="457200" algn="l"/>
                      <a:r>
                        <a:rPr lang="en-US" sz="1100">
                          <a:effectLst/>
                        </a:rPr>
                        <a:t>By Intervention: by providing different levels of supervision and support</a:t>
                      </a:r>
                      <a:endParaRPr lang="en-GB" sz="1100">
                        <a:effectLst/>
                      </a:endParaRPr>
                    </a:p>
                    <a:p>
                      <a:pPr algn="l" fontAlgn="base"/>
                      <a:r>
                        <a:rPr lang="en-GB" sz="1100">
                          <a:effectLst/>
                        </a:rPr>
                        <a:t>By Progressive Questioning: exploring pupils’ understanding through interactive dialogue. </a:t>
                      </a:r>
                    </a:p>
                    <a:p>
                      <a:pPr algn="l" fontAlgn="base"/>
                      <a:r>
                        <a:rPr lang="en-GB" sz="1100">
                          <a:effectLst/>
                        </a:rPr>
                        <a:t>By Grouping: according to prior attainment, gender, social preference, preferred learning style. </a:t>
                      </a:r>
                    </a:p>
                    <a:p>
                      <a:pPr algn="l" fontAlgn="base"/>
                      <a:r>
                        <a:rPr lang="en-GB" sz="1100">
                          <a:effectLst/>
                        </a:rPr>
                        <a:t>By Task: Pupils should be involved in the identification of targets which are meaningful to them and in the selection of an appropriate task from the given range. </a:t>
                      </a:r>
                    </a:p>
                    <a:p>
                      <a:pPr algn="l"/>
                      <a:r>
                        <a:rPr lang="en-GB" sz="1100">
                          <a:effectLst/>
                        </a:rPr>
                        <a:t>By Offering Optional Activities: In class or as homework, to extend learning. </a:t>
                      </a:r>
                    </a:p>
                    <a:p>
                      <a:pPr algn="l"/>
                      <a:r>
                        <a:rPr lang="en-GB" sz="1100">
                          <a:effectLst/>
                        </a:rPr>
                        <a:t>This QFT/SEND provision will be explicit within the lesson-by-lesson schemes of work.</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992116">
                <a:tc>
                  <a:txBody>
                    <a:bodyPr/>
                    <a:lstStyle/>
                    <a:p>
                      <a:pPr marL="457200" algn="l"/>
                      <a:r>
                        <a:rPr lang="en-US" sz="1100" b="1" dirty="0">
                          <a:effectLst/>
                        </a:rPr>
                        <a:t>QFT/SEN Provision</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678465">
                <a:tc>
                  <a:txBody>
                    <a:bodyPr/>
                    <a:lstStyle/>
                    <a:p>
                      <a:pPr algn="ctr"/>
                      <a:r>
                        <a:rPr lang="en-US" sz="1100" b="1" dirty="0">
                          <a:solidFill>
                            <a:schemeClr val="bg1"/>
                          </a:solidFill>
                          <a:effectLst/>
                        </a:rPr>
                        <a:t>Implementation</a:t>
                      </a:r>
                      <a:r>
                        <a:rPr lang="en-GB" sz="1100" b="1" dirty="0">
                          <a:solidFill>
                            <a:schemeClr val="bg1"/>
                          </a:solidFill>
                          <a:effectLst/>
                        </a:rPr>
                        <a:t> </a:t>
                      </a:r>
                      <a:r>
                        <a:rPr lang="en-US" sz="1100" b="1" dirty="0">
                          <a:solidFill>
                            <a:schemeClr val="bg1"/>
                          </a:solidFill>
                          <a:effectLst/>
                        </a:rPr>
                        <a:t>Curriculum Delivery</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US" sz="1100">
                          <a:effectLst/>
                        </a:rPr>
                        <a:t>To be able to:</a:t>
                      </a:r>
                      <a:endParaRPr lang="en-GB" sz="1100">
                        <a:effectLst/>
                      </a:endParaRPr>
                    </a:p>
                    <a:p>
                      <a:pPr marL="342900" lvl="0" indent="-342900" algn="l" fontAlgn="base">
                        <a:buFont typeface="Symbol" panose="05050102010706020507" pitchFamily="18" charset="2"/>
                        <a:buChar char=""/>
                      </a:pPr>
                      <a:r>
                        <a:rPr lang="en-GB" sz="1100">
                          <a:effectLst/>
                        </a:rPr>
                        <a:t>Describe the background of 17</a:t>
                      </a:r>
                      <a:r>
                        <a:rPr lang="en-GB" sz="1100" baseline="30000">
                          <a:effectLst/>
                        </a:rPr>
                        <a:t>th</a:t>
                      </a:r>
                      <a:r>
                        <a:rPr lang="en-GB" sz="1100">
                          <a:effectLst/>
                        </a:rPr>
                        <a:t> century France &amp; Louis XIV’s reign.</a:t>
                      </a:r>
                    </a:p>
                    <a:p>
                      <a:pPr marL="342900" lvl="0" indent="-342900" algn="l" fontAlgn="base">
                        <a:buFont typeface="Symbol" panose="05050102010706020507" pitchFamily="18" charset="2"/>
                        <a:buChar char=""/>
                      </a:pPr>
                      <a:r>
                        <a:rPr lang="en-GB" sz="1100">
                          <a:effectLst/>
                        </a:rPr>
                        <a:t>Identify key individuals in Louis XIV’s reign.</a:t>
                      </a:r>
                    </a:p>
                    <a:p>
                      <a:pPr marL="342900" lvl="0" indent="-342900" algn="l" fontAlgn="base">
                        <a:buFont typeface="Symbol" panose="05050102010706020507" pitchFamily="18" charset="2"/>
                        <a:buChar char=""/>
                      </a:pPr>
                      <a:r>
                        <a:rPr lang="en-GB" sz="1100">
                          <a:effectLst/>
                        </a:rPr>
                        <a:t>Understand Richelieu’s impact on the French monarchy.</a:t>
                      </a:r>
                    </a:p>
                    <a:p>
                      <a:pPr marL="342900" lvl="0" indent="-342900" algn="l" fontAlgn="base">
                        <a:buFont typeface="Symbol" panose="05050102010706020507" pitchFamily="18" charset="2"/>
                        <a:buChar char=""/>
                      </a:pPr>
                      <a:r>
                        <a:rPr lang="en-GB" sz="1100">
                          <a:effectLst/>
                        </a:rPr>
                        <a:t>Explain how the Regency government began after Louis XIII’s death.</a:t>
                      </a:r>
                    </a:p>
                    <a:p>
                      <a:pPr marL="342900" lvl="0" indent="-342900" algn="l" fontAlgn="base">
                        <a:buFont typeface="Symbol" panose="05050102010706020507" pitchFamily="18" charset="2"/>
                        <a:buChar char=""/>
                      </a:pPr>
                      <a:r>
                        <a:rPr lang="en-GB" sz="1100">
                          <a:effectLst/>
                        </a:rPr>
                        <a:t>Understand who Anne of Austria and Mazarin were and explain why they were unpopular.</a:t>
                      </a:r>
                    </a:p>
                    <a:p>
                      <a:pPr marL="342900" lvl="0" indent="-342900" algn="l" fontAlgn="base">
                        <a:buFont typeface="Symbol" panose="05050102010706020507" pitchFamily="18" charset="2"/>
                        <a:buChar char=""/>
                      </a:pPr>
                      <a:r>
                        <a:rPr lang="en-US" sz="1100">
                          <a:effectLst/>
                        </a:rPr>
                        <a:t>Understand the main events of the Thirty Years War and the Westphalia &amp; Pyrenees Treaties.</a:t>
                      </a:r>
                      <a:endParaRPr lang="en-GB" sz="1100">
                        <a:effectLst/>
                      </a:endParaRPr>
                    </a:p>
                    <a:p>
                      <a:pPr marL="342900" lvl="0" indent="-342900" algn="l" fontAlgn="base">
                        <a:buFont typeface="Symbol" panose="05050102010706020507" pitchFamily="18" charset="2"/>
                        <a:buChar char=""/>
                      </a:pPr>
                      <a:r>
                        <a:rPr lang="en-GB" sz="1100">
                          <a:effectLst/>
                        </a:rPr>
                        <a:t>Understand and evaluate the main causes and events of the Fronde of the nobles/Ormée Fronde.</a:t>
                      </a:r>
                    </a:p>
                    <a:p>
                      <a:pPr marL="342900" lvl="0" indent="-342900" algn="l" fontAlgn="base">
                        <a:buFont typeface="Symbol" panose="05050102010706020507" pitchFamily="18" charset="2"/>
                        <a:buChar char=""/>
                      </a:pPr>
                      <a:r>
                        <a:rPr lang="en-GB" sz="1100">
                          <a:effectLst/>
                        </a:rPr>
                        <a:t>Understand how Louis XIV’s absolutism has been interpreted.</a:t>
                      </a:r>
                    </a:p>
                    <a:p>
                      <a:pPr marL="342900" lvl="0" indent="-342900" algn="l" fontAlgn="base">
                        <a:buFont typeface="Symbol" panose="05050102010706020507" pitchFamily="18" charset="2"/>
                        <a:buChar char=""/>
                      </a:pPr>
                      <a:r>
                        <a:rPr lang="en-GB" sz="1100">
                          <a:effectLst/>
                        </a:rPr>
                        <a:t>Understand and evaluate the key influences on Louis’ personality and outlook.</a:t>
                      </a:r>
                    </a:p>
                    <a:p>
                      <a:pPr marL="342900" lvl="0" indent="-342900" algn="l" fontAlgn="base">
                        <a:buFont typeface="Symbol" panose="05050102010706020507" pitchFamily="18" charset="2"/>
                        <a:buChar char=""/>
                      </a:pPr>
                      <a:r>
                        <a:rPr lang="en-GB" sz="1100">
                          <a:effectLst/>
                        </a:rPr>
                        <a:t>Understand and analyse the social and geographical situation of France 1661.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75247734"/>
                  </a:ext>
                </a:extLst>
              </a:tr>
              <a:tr h="599439">
                <a:tc>
                  <a:txBody>
                    <a:bodyPr/>
                    <a:lstStyle/>
                    <a:p>
                      <a:pPr algn="ctr"/>
                      <a:r>
                        <a:rPr lang="en-US" sz="1100" b="1" dirty="0">
                          <a:effectLst/>
                        </a:rPr>
                        <a:t>Learning Outcomes </a:t>
                      </a:r>
                      <a:endParaRPr lang="en-GB" sz="1100" b="1" dirty="0">
                        <a:effectLst/>
                      </a:endParaRPr>
                    </a:p>
                    <a:p>
                      <a:pPr algn="ctr"/>
                      <a:r>
                        <a:rPr lang="en-US" sz="1100" b="1" dirty="0">
                          <a:effectLst/>
                        </a:rPr>
                        <a:t>(Most Powerful Knowledge)</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r h="398308">
                <a:tc>
                  <a:txBody>
                    <a:bodyPr/>
                    <a:lstStyle/>
                    <a:p>
                      <a:pPr algn="ctr"/>
                      <a:r>
                        <a:rPr lang="en-US" sz="1100" b="1" dirty="0">
                          <a:effectLst/>
                        </a:rPr>
                        <a:t>Current learning to be developed in the future within:</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100">
                          <a:effectLst/>
                        </a:rPr>
                        <a:t>All topics will be covered again in Y13 when students will build on understanding for second half of reign.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1193309283"/>
                  </a:ext>
                </a:extLst>
              </a:tr>
              <a:tr h="382417">
                <a:tc>
                  <a:txBody>
                    <a:bodyPr/>
                    <a:lstStyle/>
                    <a:p>
                      <a:pPr algn="ctr"/>
                      <a:r>
                        <a:rPr lang="en-US" sz="1100" b="1" dirty="0">
                          <a:effectLst/>
                        </a:rPr>
                        <a:t>Assessment</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100">
                          <a:effectLst/>
                        </a:rPr>
                        <a:t>Refer to assessment maps for formative and summative assessment opportunities.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329192803"/>
                  </a:ext>
                </a:extLst>
              </a:tr>
              <a:tr h="247094">
                <a:tc>
                  <a:txBody>
                    <a:bodyPr/>
                    <a:lstStyle/>
                    <a:p>
                      <a:pPr algn="ctr"/>
                      <a:r>
                        <a:rPr lang="en-US" sz="1100" b="1" dirty="0">
                          <a:solidFill>
                            <a:schemeClr val="bg1"/>
                          </a:solidFill>
                          <a:effectLst/>
                        </a:rPr>
                        <a:t>Impact</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a:txBody>
                    <a:bodyPr/>
                    <a:lstStyle/>
                    <a:p>
                      <a:pPr marL="457200" algn="l"/>
                      <a:r>
                        <a:rPr lang="en-US" sz="1100" dirty="0">
                          <a:effectLst/>
                        </a:rPr>
                        <a:t>Attainment and Progress – Refer to assessment results / data review documentation.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916404795"/>
                  </a:ext>
                </a:extLst>
              </a:tr>
            </a:tbl>
          </a:graphicData>
        </a:graphic>
      </p:graphicFrame>
      <p:pic>
        <p:nvPicPr>
          <p:cNvPr id="2050" name="Picture 2">
            <a:extLst>
              <a:ext uri="{FF2B5EF4-FFF2-40B4-BE49-F238E27FC236}">
                <a16:creationId xmlns:a16="http://schemas.microsoft.com/office/drawing/2014/main" id="{5F35015D-42D8-4F06-B1C4-D8CAB7375E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7783" y="71438"/>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7CF013CD-85E3-B3CA-8F19-3AB0AC535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01612" y="71438"/>
            <a:ext cx="518605" cy="588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7132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72C57F-1EA0-4D4C-9C60-E0FB35704D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1622c4-eb09-4ab9-a714-ed1efaed0d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3BA9E4-2E65-4953-B176-7DB8D0EF4E28}">
  <ds:schemaRefs>
    <ds:schemaRef ds:uri="http://schemas.microsoft.com/sharepoint/v3/contenttype/forms"/>
  </ds:schemaRefs>
</ds:datastoreItem>
</file>

<file path=customXml/itemProps3.xml><?xml version="1.0" encoding="utf-8"?>
<ds:datastoreItem xmlns:ds="http://schemas.openxmlformats.org/officeDocument/2006/customXml" ds:itemID="{F1724746-CF8A-4EBB-A802-440B528E4C09}">
  <ds:schemaRefs>
    <ds:schemaRef ds:uri="http://www.w3.org/XML/1998/namespace"/>
    <ds:schemaRef ds:uri="http://schemas.microsoft.com/office/infopath/2007/PartnerControls"/>
    <ds:schemaRef ds:uri="http://purl.org/dc/dcmitype/"/>
    <ds:schemaRef ds:uri="http://schemas.microsoft.com/office/2006/metadata/properties"/>
    <ds:schemaRef ds:uri="http://schemas.openxmlformats.org/package/2006/metadata/core-properties"/>
    <ds:schemaRef ds:uri="http://purl.org/dc/elements/1.1/"/>
    <ds:schemaRef ds:uri="631622c4-eb09-4ab9-a714-ed1efaed0d17"/>
    <ds:schemaRef ds:uri="http://schemas.microsoft.com/office/2006/documentManagement/typ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18</TotalTime>
  <Words>687</Words>
  <Application>Microsoft Office PowerPoint</Application>
  <PresentationFormat>A4 Paper (210x297 mm)</PresentationFormat>
  <Paragraphs>53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Symbol</vt:lpstr>
      <vt:lpstr>Office Theme</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A.Storah</dc:creator>
  <cp:lastModifiedBy>E.Duthie</cp:lastModifiedBy>
  <cp:revision>3</cp:revision>
  <dcterms:created xsi:type="dcterms:W3CDTF">2023-06-21T08:10:25Z</dcterms:created>
  <dcterms:modified xsi:type="dcterms:W3CDTF">2025-06-09T15:01:19Z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