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5D73E2B-D11C-44BD-9478-BFCAC25939BD}" v="5" dt="2024-07-11T09:11:27.88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150" d="100"/>
          <a:sy n="150" d="100"/>
        </p:scale>
        <p:origin x="180" y="-30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11" Type="http://schemas.openxmlformats.org/officeDocument/2006/relationships/customXml" Target="../customXml/item3.xml"/><Relationship Id="rId5" Type="http://schemas.openxmlformats.org/officeDocument/2006/relationships/theme" Target="theme/theme1.xml"/><Relationship Id="rId10" Type="http://schemas.openxmlformats.org/officeDocument/2006/relationships/customXml" Target="../customXml/item2.xml"/><Relationship Id="rId4" Type="http://schemas.openxmlformats.org/officeDocument/2006/relationships/viewProps" Target="viewProps.xml"/><Relationship Id="rId9" Type="http://schemas.openxmlformats.org/officeDocument/2006/relationships/customXml" Target="../customXml/item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Power" userId="d33a0f86-987d-4d19-8dc4-81aef1872868" providerId="ADAL" clId="{95D73E2B-D11C-44BD-9478-BFCAC25939BD}"/>
    <pc:docChg chg="undo redo custSel delSld modSld">
      <pc:chgData name="K.Power" userId="d33a0f86-987d-4d19-8dc4-81aef1872868" providerId="ADAL" clId="{95D73E2B-D11C-44BD-9478-BFCAC25939BD}" dt="2024-07-11T09:12:00.040" v="701" actId="47"/>
      <pc:docMkLst>
        <pc:docMk/>
      </pc:docMkLst>
      <pc:sldChg chg="addSp modSp mod">
        <pc:chgData name="K.Power" userId="d33a0f86-987d-4d19-8dc4-81aef1872868" providerId="ADAL" clId="{95D73E2B-D11C-44BD-9478-BFCAC25939BD}" dt="2024-07-11T09:11:56.967" v="700" actId="1035"/>
        <pc:sldMkLst>
          <pc:docMk/>
          <pc:sldMk cId="1301713244" sldId="256"/>
        </pc:sldMkLst>
        <pc:graphicFrameChg chg="add mod modGraphic">
          <ac:chgData name="K.Power" userId="d33a0f86-987d-4d19-8dc4-81aef1872868" providerId="ADAL" clId="{95D73E2B-D11C-44BD-9478-BFCAC25939BD}" dt="2024-07-11T09:11:56.967" v="700" actId="1035"/>
          <ac:graphicFrameMkLst>
            <pc:docMk/>
            <pc:sldMk cId="1301713244" sldId="256"/>
            <ac:graphicFrameMk id="2" creationId="{7EAEEC6A-F55C-E08B-2875-FC9A67F7689C}"/>
          </ac:graphicFrameMkLst>
        </pc:graphicFrameChg>
        <pc:graphicFrameChg chg="mod modGraphic">
          <ac:chgData name="K.Power" userId="d33a0f86-987d-4d19-8dc4-81aef1872868" providerId="ADAL" clId="{95D73E2B-D11C-44BD-9478-BFCAC25939BD}" dt="2024-07-11T09:11:18.177" v="689" actId="14100"/>
          <ac:graphicFrameMkLst>
            <pc:docMk/>
            <pc:sldMk cId="1301713244" sldId="256"/>
            <ac:graphicFrameMk id="4" creationId="{FB1BA93E-EC2C-C98A-2BE5-89B514FEA357}"/>
          </ac:graphicFrameMkLst>
        </pc:graphicFrameChg>
        <pc:picChg chg="mod">
          <ac:chgData name="K.Power" userId="d33a0f86-987d-4d19-8dc4-81aef1872868" providerId="ADAL" clId="{95D73E2B-D11C-44BD-9478-BFCAC25939BD}" dt="2024-07-11T09:11:24.218" v="690" actId="1076"/>
          <ac:picMkLst>
            <pc:docMk/>
            <pc:sldMk cId="1301713244" sldId="256"/>
            <ac:picMk id="5" creationId="{7CF013CD-85E3-B3CA-8F19-3AB0AC535346}"/>
          </ac:picMkLst>
        </pc:picChg>
        <pc:picChg chg="mod">
          <ac:chgData name="K.Power" userId="d33a0f86-987d-4d19-8dc4-81aef1872868" providerId="ADAL" clId="{95D73E2B-D11C-44BD-9478-BFCAC25939BD}" dt="2024-07-11T09:11:27.879" v="691" actId="1076"/>
          <ac:picMkLst>
            <pc:docMk/>
            <pc:sldMk cId="1301713244" sldId="256"/>
            <ac:picMk id="2050" creationId="{5F35015D-42D8-4F06-B1C4-D8CAB7375E9B}"/>
          </ac:picMkLst>
        </pc:picChg>
      </pc:sldChg>
      <pc:sldChg chg="modSp del mod">
        <pc:chgData name="K.Power" userId="d33a0f86-987d-4d19-8dc4-81aef1872868" providerId="ADAL" clId="{95D73E2B-D11C-44BD-9478-BFCAC25939BD}" dt="2024-07-11T09:12:00.040" v="701" actId="47"/>
        <pc:sldMkLst>
          <pc:docMk/>
          <pc:sldMk cId="227895428" sldId="257"/>
        </pc:sldMkLst>
        <pc:graphicFrameChg chg="modGraphic">
          <ac:chgData name="K.Power" userId="d33a0f86-987d-4d19-8dc4-81aef1872868" providerId="ADAL" clId="{95D73E2B-D11C-44BD-9478-BFCAC25939BD}" dt="2024-07-11T08:58:42.854" v="639" actId="255"/>
          <ac:graphicFrameMkLst>
            <pc:docMk/>
            <pc:sldMk cId="227895428" sldId="257"/>
            <ac:graphicFrameMk id="2" creationId="{F71CD2D5-2DB4-BFED-0F34-F22A590A27EE}"/>
          </ac:graphicFrameMkLst>
        </pc:graphicFrameChg>
      </pc:sldChg>
    </pc:docChg>
  </pc:docChgLst>
  <pc:docChgLst>
    <pc:chgData name="Kieran Power" userId="d33a0f86-987d-4d19-8dc4-81aef1872868" providerId="ADAL" clId="{ECAABE29-8EF5-483A-BA8F-340607B688C3}"/>
    <pc:docChg chg="custSel modSld">
      <pc:chgData name="Kieran Power" userId="d33a0f86-987d-4d19-8dc4-81aef1872868" providerId="ADAL" clId="{ECAABE29-8EF5-483A-BA8F-340607B688C3}" dt="2024-02-06T16:28:29.930" v="2772" actId="13926"/>
      <pc:docMkLst>
        <pc:docMk/>
      </pc:docMkLst>
      <pc:sldChg chg="modSp mod">
        <pc:chgData name="Kieran Power" userId="d33a0f86-987d-4d19-8dc4-81aef1872868" providerId="ADAL" clId="{ECAABE29-8EF5-483A-BA8F-340607B688C3}" dt="2024-02-06T16:28:29.930" v="2772" actId="13926"/>
        <pc:sldMkLst>
          <pc:docMk/>
          <pc:sldMk cId="1301713244" sldId="256"/>
        </pc:sldMkLst>
        <pc:graphicFrameChg chg="modGraphic">
          <ac:chgData name="Kieran Power" userId="d33a0f86-987d-4d19-8dc4-81aef1872868" providerId="ADAL" clId="{ECAABE29-8EF5-483A-BA8F-340607B688C3}" dt="2024-02-06T16:28:29.930" v="2772" actId="13926"/>
          <ac:graphicFrameMkLst>
            <pc:docMk/>
            <pc:sldMk cId="1301713244" sldId="256"/>
            <ac:graphicFrameMk id="4" creationId="{FB1BA93E-EC2C-C98A-2BE5-89B514FEA357}"/>
          </ac:graphicFrameMkLst>
        </pc:graphicFrameChg>
      </pc:sldChg>
      <pc:sldChg chg="modSp mod">
        <pc:chgData name="Kieran Power" userId="d33a0f86-987d-4d19-8dc4-81aef1872868" providerId="ADAL" clId="{ECAABE29-8EF5-483A-BA8F-340607B688C3}" dt="2024-02-06T16:28:06.692" v="2703" actId="20577"/>
        <pc:sldMkLst>
          <pc:docMk/>
          <pc:sldMk cId="227895428" sldId="257"/>
        </pc:sldMkLst>
        <pc:graphicFrameChg chg="mod modGraphic">
          <ac:chgData name="Kieran Power" userId="d33a0f86-987d-4d19-8dc4-81aef1872868" providerId="ADAL" clId="{ECAABE29-8EF5-483A-BA8F-340607B688C3}" dt="2024-02-06T16:28:06.692" v="2703" actId="20577"/>
          <ac:graphicFrameMkLst>
            <pc:docMk/>
            <pc:sldMk cId="227895428" sldId="257"/>
            <ac:graphicFrameMk id="2" creationId="{F71CD2D5-2DB4-BFED-0F34-F22A590A27EE}"/>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10/07/2024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33340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10/07/2024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962009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10/07/2024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112788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AE598DB-C49E-443E-9D8C-6650DA2DE527}" type="datetimeFigureOut">
              <a:rPr lang="en-GB" smtClean="0"/>
              <a:t>10/07/2024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1912558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AE598DB-C49E-443E-9D8C-6650DA2DE527}" type="datetimeFigureOut">
              <a:rPr lang="en-GB" smtClean="0"/>
              <a:t>10/07/2024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1040584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CAE598DB-C49E-443E-9D8C-6650DA2DE527}" type="datetimeFigureOut">
              <a:rPr lang="en-GB" smtClean="0"/>
              <a:t>10/07/2024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2225062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CAE598DB-C49E-443E-9D8C-6650DA2DE527}" type="datetimeFigureOut">
              <a:rPr lang="en-GB" smtClean="0"/>
              <a:t>10/07/2024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251592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CAE598DB-C49E-443E-9D8C-6650DA2DE527}" type="datetimeFigureOut">
              <a:rPr lang="en-GB" smtClean="0"/>
              <a:t>10/07/2024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4011696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E598DB-C49E-443E-9D8C-6650DA2DE527}" type="datetimeFigureOut">
              <a:rPr lang="en-GB" smtClean="0"/>
              <a:t>10/07/2024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1538855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CAE598DB-C49E-443E-9D8C-6650DA2DE527}" type="datetimeFigureOut">
              <a:rPr lang="en-GB" smtClean="0"/>
              <a:t>10/07/2024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3864286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CAE598DB-C49E-443E-9D8C-6650DA2DE527}" type="datetimeFigureOut">
              <a:rPr lang="en-GB" smtClean="0"/>
              <a:t>10/07/2024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411F031-3BB7-4E05-8484-A6AF2EB2CAFC}" type="slidenum">
              <a:rPr lang="en-GB" smtClean="0"/>
              <a:t>‹#›</a:t>
            </a:fld>
            <a:endParaRPr lang="en-GB"/>
          </a:p>
        </p:txBody>
      </p:sp>
    </p:spTree>
    <p:extLst>
      <p:ext uri="{BB962C8B-B14F-4D97-AF65-F5344CB8AC3E}">
        <p14:creationId xmlns:p14="http://schemas.microsoft.com/office/powerpoint/2010/main" val="3762257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AE598DB-C49E-443E-9D8C-6650DA2DE527}" type="datetimeFigureOut">
              <a:rPr lang="en-GB" smtClean="0"/>
              <a:t>10/07/2024</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8411F031-3BB7-4E05-8484-A6AF2EB2CAFC}" type="slidenum">
              <a:rPr lang="en-GB" smtClean="0"/>
              <a:t>‹#›</a:t>
            </a:fld>
            <a:endParaRPr lang="en-GB"/>
          </a:p>
        </p:txBody>
      </p:sp>
    </p:spTree>
    <p:extLst>
      <p:ext uri="{BB962C8B-B14F-4D97-AF65-F5344CB8AC3E}">
        <p14:creationId xmlns:p14="http://schemas.microsoft.com/office/powerpoint/2010/main" val="2836845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7CF013CD-85E3-B3CA-8F19-3AB0AC5353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26987" y="-16779"/>
            <a:ext cx="518605" cy="58896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35015D-42D8-4F06-B1C4-D8CAB7375E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42571" y="0"/>
            <a:ext cx="518605" cy="58896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Table 3">
            <a:extLst>
              <a:ext uri="{FF2B5EF4-FFF2-40B4-BE49-F238E27FC236}">
                <a16:creationId xmlns:a16="http://schemas.microsoft.com/office/drawing/2014/main" id="{FB1BA93E-EC2C-C98A-2BE5-89B514FEA357}"/>
              </a:ext>
            </a:extLst>
          </p:cNvPr>
          <p:cNvGraphicFramePr>
            <a:graphicFrameLocks noGrp="1"/>
          </p:cNvGraphicFramePr>
          <p:nvPr>
            <p:extLst>
              <p:ext uri="{D42A27DB-BD31-4B8C-83A1-F6EECF244321}">
                <p14:modId xmlns:p14="http://schemas.microsoft.com/office/powerpoint/2010/main" val="735024292"/>
              </p:ext>
            </p:extLst>
          </p:nvPr>
        </p:nvGraphicFramePr>
        <p:xfrm>
          <a:off x="0" y="4763"/>
          <a:ext cx="6857999" cy="8863823"/>
        </p:xfrm>
        <a:graphic>
          <a:graphicData uri="http://schemas.openxmlformats.org/drawingml/2006/table">
            <a:tbl>
              <a:tblPr firstRow="1" firstCol="1" bandRow="1">
                <a:tableStyleId>{5940675A-B579-460E-94D1-54222C63F5DA}</a:tableStyleId>
              </a:tblPr>
              <a:tblGrid>
                <a:gridCol w="1075797">
                  <a:extLst>
                    <a:ext uri="{9D8B030D-6E8A-4147-A177-3AD203B41FA5}">
                      <a16:colId xmlns:a16="http://schemas.microsoft.com/office/drawing/2014/main" val="2753041058"/>
                    </a:ext>
                  </a:extLst>
                </a:gridCol>
                <a:gridCol w="5782202">
                  <a:extLst>
                    <a:ext uri="{9D8B030D-6E8A-4147-A177-3AD203B41FA5}">
                      <a16:colId xmlns:a16="http://schemas.microsoft.com/office/drawing/2014/main" val="4161664347"/>
                    </a:ext>
                  </a:extLst>
                </a:gridCol>
              </a:tblGrid>
              <a:tr h="586225">
                <a:tc gridSpan="2">
                  <a:txBody>
                    <a:bodyPr/>
                    <a:lstStyle/>
                    <a:p>
                      <a:pPr algn="ctr"/>
                      <a:r>
                        <a:rPr lang="en-US" sz="1000" b="1" dirty="0">
                          <a:effectLst/>
                        </a:rPr>
                        <a:t>YEAR 12 2023-2024 SPRING TERM</a:t>
                      </a:r>
                      <a:endParaRPr lang="en-GB" sz="1000" b="1" dirty="0">
                        <a:effectLst/>
                      </a:endParaRPr>
                    </a:p>
                    <a:p>
                      <a:pPr algn="ctr"/>
                      <a:r>
                        <a:rPr lang="en-US" sz="1000" dirty="0">
                          <a:effectLst/>
                        </a:rPr>
                        <a:t>‘An ambitious curriculum that meets the needs of all’</a:t>
                      </a:r>
                      <a:endParaRPr lang="en-GB" sz="1000" dirty="0">
                        <a:effectLst/>
                      </a:endParaRPr>
                    </a:p>
                    <a:p>
                      <a:pPr algn="ctr"/>
                      <a:r>
                        <a:rPr lang="en-US" sz="1000" dirty="0">
                          <a:effectLst/>
                        </a:rPr>
                        <a:t>Medium Term Planning - Topic: British History – Ireland 1851-1914, Politics, Economy and Social Reform 1886-1914</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tc hMerge="1">
                  <a:txBody>
                    <a:bodyPr/>
                    <a:lstStyle/>
                    <a:p>
                      <a:endParaRPr lang="en-GB"/>
                    </a:p>
                  </a:txBody>
                  <a:tcPr/>
                </a:tc>
                <a:extLst>
                  <a:ext uri="{0D108BD9-81ED-4DB2-BD59-A6C34878D82A}">
                    <a16:rowId xmlns:a16="http://schemas.microsoft.com/office/drawing/2014/main" val="686506043"/>
                  </a:ext>
                </a:extLst>
              </a:tr>
              <a:tr h="299582">
                <a:tc>
                  <a:txBody>
                    <a:bodyPr/>
                    <a:lstStyle/>
                    <a:p>
                      <a:pPr algn="ctr"/>
                      <a:r>
                        <a:rPr lang="en-US" sz="1000" b="1" dirty="0">
                          <a:solidFill>
                            <a:schemeClr val="bg1"/>
                          </a:solidFill>
                          <a:effectLst/>
                        </a:rPr>
                        <a:t>Curriculum Intent</a:t>
                      </a:r>
                      <a:endParaRPr lang="en-GB" sz="1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ctr"/>
                      <a:r>
                        <a:rPr lang="en-US" sz="1000" b="1" dirty="0">
                          <a:effectLst/>
                        </a:rPr>
                        <a:t>In addition to working further on objectives from Year 11, pupils will be taught, following National Curriculum guidelines, the following this term:</a:t>
                      </a:r>
                      <a:endParaRPr lang="en-GB" sz="1000" b="1" dirty="0">
                        <a:effectLst/>
                      </a:endParaRPr>
                    </a:p>
                    <a:p>
                      <a:pPr algn="l"/>
                      <a:r>
                        <a:rPr lang="en-GB" sz="1000" dirty="0">
                          <a:effectLst/>
                        </a:rPr>
                        <a:t>AO1 -  Demonstrate, organise and communicate knowledge and understanding to analyse and evaluate the key features related to the periods studied, making substantiated judgements and exploring concepts, as relevant, of cause, consequence, change, continuity, similarity, difference and significance.</a:t>
                      </a:r>
                    </a:p>
                    <a:p>
                      <a:pPr algn="l"/>
                      <a:endParaRPr lang="en-GB" sz="1000" dirty="0">
                        <a:effectLst/>
                      </a:endParaRPr>
                    </a:p>
                    <a:p>
                      <a:pPr algn="l"/>
                      <a:r>
                        <a:rPr lang="en-GB" sz="1000" kern="1200" dirty="0">
                          <a:solidFill>
                            <a:schemeClr val="tx1"/>
                          </a:solidFill>
                          <a:effectLst/>
                          <a:latin typeface="+mn-lt"/>
                          <a:ea typeface="+mn-ea"/>
                          <a:cs typeface="+mn-cs"/>
                        </a:rPr>
                        <a:t>AO3 - Analyse and evaluate, in relation to the historical context, different ways in which aspects of the past have been interpreted.</a:t>
                      </a:r>
                    </a:p>
                  </a:txBody>
                  <a:tcPr marL="48075" marR="48075" marT="0" marB="0" anchor="ctr"/>
                </a:tc>
                <a:extLst>
                  <a:ext uri="{0D108BD9-81ED-4DB2-BD59-A6C34878D82A}">
                    <a16:rowId xmlns:a16="http://schemas.microsoft.com/office/drawing/2014/main" val="772928590"/>
                  </a:ext>
                </a:extLst>
              </a:tr>
              <a:tr h="898747">
                <a:tc>
                  <a:txBody>
                    <a:bodyPr/>
                    <a:lstStyle/>
                    <a:p>
                      <a:pPr algn="ctr"/>
                      <a:r>
                        <a:rPr lang="en-US" sz="1000" b="1" dirty="0">
                          <a:effectLst/>
                        </a:rPr>
                        <a:t>Skills/Assessment Objective Links</a:t>
                      </a:r>
                      <a:endParaRPr lang="en-GB"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984280934"/>
                  </a:ext>
                </a:extLst>
              </a:tr>
              <a:tr h="898747">
                <a:tc>
                  <a:txBody>
                    <a:bodyPr/>
                    <a:lstStyle/>
                    <a:p>
                      <a:pPr algn="ctr"/>
                      <a:r>
                        <a:rPr lang="en-US" sz="1000" b="1" dirty="0">
                          <a:effectLst/>
                        </a:rPr>
                        <a:t> Spiritual, moral, social, and cultural development</a:t>
                      </a:r>
                      <a:endParaRPr lang="en-GB"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000" dirty="0">
                          <a:effectLst/>
                        </a:rPr>
                        <a:t>SMSC: Discussion of religious toleration and beliefs, e.g. Gladstonian Liberalism and the foundation of this in Gladstone’s Christianity in his approach to Ireland. Relationship between Church and state.</a:t>
                      </a:r>
                      <a:endParaRPr lang="en-GB" sz="1000" dirty="0">
                        <a:effectLst/>
                      </a:endParaRPr>
                    </a:p>
                    <a:p>
                      <a:pPr algn="l"/>
                      <a:r>
                        <a:rPr lang="en-US" sz="1000" dirty="0">
                          <a:effectLst/>
                        </a:rPr>
                        <a:t>PSHE/British Values:  Toleration, comparisons of modern British attitudes to empire and colonialism with  those in the mid 19</a:t>
                      </a:r>
                      <a:r>
                        <a:rPr lang="en-US" sz="1000" baseline="30000" dirty="0">
                          <a:effectLst/>
                        </a:rPr>
                        <a:t>th</a:t>
                      </a:r>
                      <a:r>
                        <a:rPr lang="en-US" sz="1000" dirty="0">
                          <a:effectLst/>
                        </a:rPr>
                        <a:t> century. </a:t>
                      </a:r>
                      <a:endParaRPr lang="en-GB" sz="1000" dirty="0">
                        <a:effectLst/>
                      </a:endParaRPr>
                    </a:p>
                    <a:p>
                      <a:pPr algn="l"/>
                      <a:r>
                        <a:rPr lang="en-US" sz="1000" dirty="0">
                          <a:effectLst/>
                        </a:rPr>
                        <a:t>Skills Builder: Transferable skills e.g. research, debate, analysis, interpretation.</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4293290362"/>
                  </a:ext>
                </a:extLst>
              </a:tr>
              <a:tr h="184048">
                <a:tc>
                  <a:txBody>
                    <a:bodyPr/>
                    <a:lstStyle/>
                    <a:p>
                      <a:pPr algn="ctr"/>
                      <a:r>
                        <a:rPr lang="en-US" sz="1000" b="1" dirty="0">
                          <a:effectLst/>
                        </a:rPr>
                        <a:t>Numeracy</a:t>
                      </a:r>
                      <a:endParaRPr lang="en-GB"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000" dirty="0">
                          <a:effectLst/>
                        </a:rPr>
                        <a:t>Understanding of population, chronology, number of MPs required to make a majority, vote share %.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2637911297"/>
                  </a:ext>
                </a:extLst>
              </a:tr>
              <a:tr h="1146623">
                <a:tc>
                  <a:txBody>
                    <a:bodyPr/>
                    <a:lstStyle/>
                    <a:p>
                      <a:pPr algn="ctr"/>
                      <a:r>
                        <a:rPr lang="en-US" sz="1000" b="1" dirty="0">
                          <a:effectLst/>
                        </a:rPr>
                        <a:t>Literacy</a:t>
                      </a:r>
                      <a:endParaRPr lang="en-GB"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000" b="1" dirty="0">
                          <a:effectLst/>
                        </a:rPr>
                        <a:t>Vocabulary Tier 2: </a:t>
                      </a:r>
                      <a:r>
                        <a:rPr lang="en-GB" sz="1000" dirty="0">
                          <a:effectLst/>
                        </a:rPr>
                        <a:t>Analyse, value, significance, diverse, context, conformity, authority, exemplify, hierarchical, ideology, inferred, pivotal, subsequent. </a:t>
                      </a:r>
                      <a:endParaRPr lang="en-GB" sz="1000" dirty="0">
                        <a:effectLst/>
                        <a:highlight>
                          <a:srgbClr val="00FFFF"/>
                        </a:highlight>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US" sz="1000" b="1" dirty="0">
                          <a:effectLst/>
                        </a:rPr>
                        <a:t>Vocabulary Tier 3: </a:t>
                      </a:r>
                      <a:r>
                        <a:rPr lang="en-GB" sz="1000" b="0" dirty="0">
                          <a:effectLst/>
                        </a:rPr>
                        <a:t>Home Rule, pacified, republicans, loyalists, socialism, syndicalism, unionism </a:t>
                      </a:r>
                    </a:p>
                    <a:p>
                      <a:pPr algn="l"/>
                      <a:r>
                        <a:rPr lang="en-US" sz="1000" b="1" dirty="0">
                          <a:effectLst/>
                        </a:rPr>
                        <a:t>Reading: </a:t>
                      </a:r>
                      <a:r>
                        <a:rPr lang="en-US" sz="1000" dirty="0">
                          <a:effectLst/>
                        </a:rPr>
                        <a:t>Extended historians’ interpretations, historical articles, primary source material.</a:t>
                      </a:r>
                      <a:endParaRPr lang="en-GB" sz="1000" dirty="0">
                        <a:effectLst/>
                      </a:endParaRPr>
                    </a:p>
                    <a:p>
                      <a:pPr algn="l"/>
                      <a:r>
                        <a:rPr lang="en-US" sz="1000" b="1" dirty="0">
                          <a:effectLst/>
                        </a:rPr>
                        <a:t>Writing: </a:t>
                      </a:r>
                      <a:r>
                        <a:rPr lang="en-US" sz="1000" dirty="0">
                          <a:effectLst/>
                        </a:rPr>
                        <a:t>Questions are essay based, 30 mark and 25 mark. Students are taught specific essay writing skills e.g. intros, body paragraphs and conclusions.</a:t>
                      </a:r>
                      <a:endParaRPr lang="en-GB" sz="1000" dirty="0">
                        <a:effectLst/>
                      </a:endParaRPr>
                    </a:p>
                    <a:p>
                      <a:pPr algn="l"/>
                      <a:r>
                        <a:rPr lang="en-US" sz="1000" b="1" dirty="0">
                          <a:effectLst/>
                        </a:rPr>
                        <a:t>Oracy: </a:t>
                      </a:r>
                      <a:r>
                        <a:rPr lang="en-US" sz="1000" dirty="0">
                          <a:effectLst/>
                        </a:rPr>
                        <a:t>Regular debate and discussion encouraged during lesson.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92458998"/>
                  </a:ext>
                </a:extLst>
              </a:tr>
              <a:tr h="299582">
                <a:tc>
                  <a:txBody>
                    <a:bodyPr/>
                    <a:lstStyle/>
                    <a:p>
                      <a:pPr algn="ctr"/>
                      <a:r>
                        <a:rPr lang="en-US" sz="1000" b="1" dirty="0">
                          <a:effectLst/>
                        </a:rPr>
                        <a:t>Becoming future ready</a:t>
                      </a:r>
                      <a:endParaRPr lang="en-GB"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GB" sz="1000" b="1" dirty="0">
                          <a:effectLst/>
                        </a:rPr>
                        <a:t>Careers/Employability: </a:t>
                      </a:r>
                      <a:r>
                        <a:rPr lang="en-US" sz="1000" dirty="0">
                          <a:effectLst/>
                        </a:rPr>
                        <a:t> Transferable skills e.g. research, debate, analysis.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3298646381"/>
                  </a:ext>
                </a:extLst>
              </a:tr>
              <a:tr h="150928">
                <a:tc>
                  <a:txBody>
                    <a:bodyPr/>
                    <a:lstStyle/>
                    <a:p>
                      <a:pPr algn="ctr"/>
                      <a:r>
                        <a:rPr lang="en-US" sz="1000" b="1" dirty="0">
                          <a:solidFill>
                            <a:schemeClr val="bg1"/>
                          </a:solidFill>
                          <a:effectLst/>
                        </a:rPr>
                        <a:t>Adaptation</a:t>
                      </a:r>
                      <a:endParaRPr lang="en-GB" sz="1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l" fontAlgn="base"/>
                      <a:r>
                        <a:rPr lang="en-GB" sz="1000" dirty="0">
                          <a:effectLst/>
                        </a:rPr>
                        <a:t>Throughout this topic, quality first teaching will provide differentiation:</a:t>
                      </a:r>
                    </a:p>
                    <a:p>
                      <a:pPr algn="l" fontAlgn="base"/>
                      <a:r>
                        <a:rPr lang="en-US" sz="1000" dirty="0">
                          <a:effectLst/>
                        </a:rPr>
                        <a:t>By product: Booklets provide both scaffolding and challenge. </a:t>
                      </a:r>
                      <a:endParaRPr lang="en-GB" sz="1000" dirty="0">
                        <a:effectLst/>
                      </a:endParaRPr>
                    </a:p>
                    <a:p>
                      <a:pPr algn="l" fontAlgn="base"/>
                      <a:r>
                        <a:rPr lang="en-US" sz="1000" dirty="0">
                          <a:effectLst/>
                        </a:rPr>
                        <a:t>By resource: additional reading provided for higher ability, support provided for lower ability e.g. glossaries and diagrams. </a:t>
                      </a:r>
                      <a:endParaRPr lang="en-GB" sz="1000" dirty="0">
                        <a:effectLst/>
                      </a:endParaRPr>
                    </a:p>
                    <a:p>
                      <a:pPr algn="l" fontAlgn="base"/>
                      <a:r>
                        <a:rPr lang="en-US" sz="1000" dirty="0">
                          <a:effectLst/>
                        </a:rPr>
                        <a:t>By Intervention: by providing different levels of supervision and support</a:t>
                      </a:r>
                      <a:endParaRPr lang="en-GB" sz="1000" dirty="0">
                        <a:effectLst/>
                      </a:endParaRPr>
                    </a:p>
                    <a:p>
                      <a:pPr algn="l" fontAlgn="base"/>
                      <a:r>
                        <a:rPr lang="en-GB" sz="1000" dirty="0">
                          <a:effectLst/>
                        </a:rPr>
                        <a:t>By Progressive Questioning: exploring pupils’ understanding through interactive dialogue. </a:t>
                      </a:r>
                    </a:p>
                    <a:p>
                      <a:pPr algn="l" fontAlgn="base"/>
                      <a:r>
                        <a:rPr lang="en-GB" sz="1000" dirty="0">
                          <a:effectLst/>
                        </a:rPr>
                        <a:t>By Grouping: according to prior attainment, gender, social preference, preferred learning style. </a:t>
                      </a:r>
                    </a:p>
                    <a:p>
                      <a:pPr algn="l" fontAlgn="base"/>
                      <a:r>
                        <a:rPr lang="en-GB" sz="1000" dirty="0">
                          <a:effectLst/>
                        </a:rPr>
                        <a:t>By Task: Pupils should be involved in the identification of targets which are meaningful to them and in the selection of an appropriate task from the given range. </a:t>
                      </a:r>
                    </a:p>
                    <a:p>
                      <a:pPr algn="l"/>
                      <a:r>
                        <a:rPr lang="en-GB" sz="1000" dirty="0">
                          <a:effectLst/>
                        </a:rPr>
                        <a:t>By Offering Optional Activities: In class or as homework, to extend learning. </a:t>
                      </a:r>
                    </a:p>
                    <a:p>
                      <a:pPr algn="l"/>
                      <a:r>
                        <a:rPr lang="en-GB" sz="1000" dirty="0">
                          <a:effectLst/>
                        </a:rPr>
                        <a:t>This QFT/SEND provision will be explicit within the lesson-by-lesson schemes of work.</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855702136"/>
                  </a:ext>
                </a:extLst>
              </a:tr>
              <a:tr h="1496774">
                <a:tc>
                  <a:txBody>
                    <a:bodyPr/>
                    <a:lstStyle/>
                    <a:p>
                      <a:pPr algn="ctr"/>
                      <a:r>
                        <a:rPr lang="en-GB" sz="1000" b="1" dirty="0">
                          <a:effectLst/>
                        </a:rPr>
                        <a:t>QFT/Send Provision</a:t>
                      </a:r>
                      <a:endParaRPr lang="en-GB"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1826832951"/>
                  </a:ext>
                </a:extLst>
              </a:tr>
              <a:tr h="603711">
                <a:tc>
                  <a:txBody>
                    <a:bodyPr/>
                    <a:lstStyle/>
                    <a:p>
                      <a:pPr algn="ctr"/>
                      <a:r>
                        <a:rPr lang="en-US" sz="1000" b="1" dirty="0">
                          <a:solidFill>
                            <a:schemeClr val="bg1"/>
                          </a:solidFill>
                          <a:effectLst/>
                        </a:rPr>
                        <a:t>Implementation</a:t>
                      </a:r>
                      <a:r>
                        <a:rPr lang="en-GB" sz="1000" b="1" dirty="0">
                          <a:solidFill>
                            <a:schemeClr val="bg1"/>
                          </a:solidFill>
                          <a:effectLst/>
                        </a:rPr>
                        <a:t> </a:t>
                      </a:r>
                      <a:r>
                        <a:rPr lang="en-US" sz="1000" b="1" dirty="0">
                          <a:solidFill>
                            <a:schemeClr val="bg1"/>
                          </a:solidFill>
                          <a:effectLst/>
                        </a:rPr>
                        <a:t>Curriculum Delivery</a:t>
                      </a:r>
                      <a:endParaRPr lang="en-GB" sz="1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l" fontAlgn="base"/>
                      <a:r>
                        <a:rPr lang="en-US" sz="1000" b="1" u="sng" dirty="0">
                          <a:effectLst/>
                        </a:rPr>
                        <a:t>Ireland:</a:t>
                      </a:r>
                    </a:p>
                    <a:p>
                      <a:pPr marL="171450" lvl="0" indent="-171450" algn="l" fontAlgn="base">
                        <a:buFont typeface="Arial" panose="020B0604020202020204" pitchFamily="34" charset="0"/>
                        <a:buChar char="•"/>
                      </a:pPr>
                      <a:r>
                        <a:rPr lang="en-GB" sz="1000" dirty="0">
                          <a:effectLst/>
                        </a:rPr>
                        <a:t>Describe and explain why there were tensions in Ireland regarding land, politics and religion</a:t>
                      </a:r>
                    </a:p>
                    <a:p>
                      <a:pPr marL="171450" lvl="0" indent="-171450" algn="l" fontAlgn="base">
                        <a:buFont typeface="Arial" panose="020B0604020202020204" pitchFamily="34" charset="0"/>
                        <a:buChar char="•"/>
                      </a:pPr>
                      <a:r>
                        <a:rPr lang="en-GB" sz="1000" dirty="0">
                          <a:effectLst/>
                        </a:rPr>
                        <a:t>Explain the ways in which Gladstone tried to address the problems in Ireland</a:t>
                      </a:r>
                    </a:p>
                    <a:p>
                      <a:pPr marL="171450" lvl="0" indent="-171450" algn="l" fontAlgn="base">
                        <a:buFont typeface="Arial" panose="020B0604020202020204" pitchFamily="34" charset="0"/>
                        <a:buChar char="•"/>
                      </a:pPr>
                      <a:r>
                        <a:rPr lang="en-GB" sz="1000" dirty="0">
                          <a:effectLst/>
                        </a:rPr>
                        <a:t>Evaluate how successful Gladstone was in addressing these problems</a:t>
                      </a:r>
                    </a:p>
                    <a:p>
                      <a:pPr marL="171450" lvl="0" indent="-171450" algn="l" fontAlgn="base">
                        <a:buFont typeface="Arial" panose="020B0604020202020204" pitchFamily="34" charset="0"/>
                        <a:buChar char="•"/>
                      </a:pPr>
                      <a:r>
                        <a:rPr lang="en-GB" sz="1000" dirty="0">
                          <a:effectLst/>
                        </a:rPr>
                        <a:t>Identify the reasons why Home Rule appeared 1850-1886 and the key figures behind the drive for it</a:t>
                      </a:r>
                    </a:p>
                    <a:p>
                      <a:pPr marL="171450" lvl="0" indent="-171450" algn="l" fontAlgn="base">
                        <a:buFont typeface="Arial" panose="020B0604020202020204" pitchFamily="34" charset="0"/>
                        <a:buChar char="•"/>
                      </a:pPr>
                      <a:r>
                        <a:rPr lang="en-GB" sz="1000" dirty="0">
                          <a:effectLst/>
                        </a:rPr>
                        <a:t>Assess the extent to which Salisbury and the Tories effectively dealt with problems in Ireland</a:t>
                      </a:r>
                    </a:p>
                    <a:p>
                      <a:pPr marL="171450" lvl="0" indent="-171450" algn="l" fontAlgn="base">
                        <a:buFont typeface="Arial" panose="020B0604020202020204" pitchFamily="34" charset="0"/>
                        <a:buChar char="•"/>
                      </a:pPr>
                      <a:r>
                        <a:rPr lang="en-GB" sz="1000" dirty="0">
                          <a:effectLst/>
                        </a:rPr>
                        <a:t>Evaluate the extent to which Ireland had been pacified by 1914</a:t>
                      </a:r>
                    </a:p>
                    <a:p>
                      <a:pPr marL="171450" lvl="0" indent="-171450" algn="l" fontAlgn="base">
                        <a:buFont typeface="Arial" panose="020B0604020202020204" pitchFamily="34" charset="0"/>
                        <a:buChar char="•"/>
                      </a:pPr>
                      <a:endParaRPr lang="en-GB" sz="1000" dirty="0">
                        <a:effectLst/>
                      </a:endParaRPr>
                    </a:p>
                    <a:p>
                      <a:pPr marL="0" lvl="0" indent="0" algn="l" fontAlgn="base">
                        <a:buFont typeface="Arial" panose="020B0604020202020204" pitchFamily="34" charset="0"/>
                        <a:buNone/>
                      </a:pPr>
                      <a:r>
                        <a:rPr lang="en-GB" sz="1000" b="1" u="sng" dirty="0">
                          <a:effectLst/>
                        </a:rPr>
                        <a:t>Political developments 1886-1905</a:t>
                      </a:r>
                    </a:p>
                    <a:p>
                      <a:pPr marL="171450" lvl="0" indent="-171450" algn="l" fontAlgn="base">
                        <a:buFont typeface="Arial" panose="020B0604020202020204" pitchFamily="34" charset="0"/>
                        <a:buChar char="•"/>
                      </a:pPr>
                      <a:r>
                        <a:rPr lang="en-GB" sz="1000" b="0" i="0" u="none" dirty="0">
                          <a:effectLst/>
                        </a:rPr>
                        <a:t>Identify and explain the reasons for Conservative dominance in the period 1886-1905</a:t>
                      </a:r>
                    </a:p>
                    <a:p>
                      <a:pPr marL="171450" lvl="0" indent="-171450" algn="l" fontAlgn="base">
                        <a:buFont typeface="Arial" panose="020B0604020202020204" pitchFamily="34" charset="0"/>
                        <a:buChar char="•"/>
                      </a:pPr>
                      <a:r>
                        <a:rPr lang="en-GB" sz="1000" b="0" i="0" u="none" dirty="0">
                          <a:effectLst/>
                        </a:rPr>
                        <a:t>Identify and explain Liberal weaknesses in this period</a:t>
                      </a:r>
                    </a:p>
                    <a:p>
                      <a:pPr marL="171450" lvl="0" indent="-171450" algn="l" fontAlgn="base">
                        <a:buFont typeface="Arial" panose="020B0604020202020204" pitchFamily="34" charset="0"/>
                        <a:buChar char="•"/>
                      </a:pPr>
                      <a:r>
                        <a:rPr lang="en-GB" sz="1000" b="0" i="0" u="none" dirty="0">
                          <a:effectLst/>
                        </a:rPr>
                        <a:t>Know and understand what the term socialism means</a:t>
                      </a:r>
                    </a:p>
                    <a:p>
                      <a:pPr marL="171450" lvl="0" indent="-171450" algn="l" fontAlgn="base">
                        <a:buFont typeface="Arial" panose="020B0604020202020204" pitchFamily="34" charset="0"/>
                        <a:buChar char="•"/>
                      </a:pPr>
                      <a:r>
                        <a:rPr lang="en-GB" sz="1000" b="0" i="0" u="none" dirty="0">
                          <a:effectLst/>
                        </a:rPr>
                        <a:t>Provide a range of factors to explain why socialism emerged in this period</a:t>
                      </a:r>
                    </a:p>
                    <a:p>
                      <a:pPr marL="171450" lvl="0" indent="-171450" algn="l" fontAlgn="base">
                        <a:buFont typeface="Arial" panose="020B0604020202020204" pitchFamily="34" charset="0"/>
                        <a:buChar char="•"/>
                      </a:pPr>
                      <a:r>
                        <a:rPr lang="en-GB" sz="1000" b="0" i="0" u="none" dirty="0">
                          <a:effectLst/>
                        </a:rPr>
                        <a:t>Identify and describe the aims of the different socialist groups from this period</a:t>
                      </a:r>
                    </a:p>
                    <a:p>
                      <a:pPr marL="171450" lvl="0" indent="-171450" algn="l" fontAlgn="base">
                        <a:buFont typeface="Arial" panose="020B0604020202020204" pitchFamily="34" charset="0"/>
                        <a:buChar char="•"/>
                      </a:pPr>
                      <a:r>
                        <a:rPr lang="en-GB" sz="1000" b="0" i="0" u="none" dirty="0">
                          <a:effectLst/>
                        </a:rPr>
                        <a:t>Explain the reasons for the rise in militant Unionism from 1880 and the rise in syndicalism</a:t>
                      </a:r>
                    </a:p>
                    <a:p>
                      <a:pPr marL="171450" lvl="0" indent="-171450" algn="l" fontAlgn="base">
                        <a:buFont typeface="Arial" panose="020B0604020202020204" pitchFamily="34" charset="0"/>
                        <a:buChar char="•"/>
                      </a:pPr>
                      <a:r>
                        <a:rPr lang="en-GB" sz="1000" b="0" i="0" u="none" dirty="0">
                          <a:effectLst/>
                        </a:rPr>
                        <a:t>Track and outline the development of the Labour Party in this period </a:t>
                      </a:r>
                    </a:p>
                    <a:p>
                      <a:pPr marL="171450" lvl="0" indent="-171450" algn="l" fontAlgn="base">
                        <a:buFont typeface="Arial" panose="020B0604020202020204" pitchFamily="34" charset="0"/>
                        <a:buChar char="•"/>
                      </a:pPr>
                      <a:r>
                        <a:rPr lang="en-GB" sz="1000" b="0" i="0" u="none" dirty="0">
                          <a:effectLst/>
                        </a:rPr>
                        <a:t>Explain why the Conservatives lost the election in 1906 </a:t>
                      </a:r>
                    </a:p>
                  </a:txBody>
                  <a:tcPr marL="48075" marR="48075" marT="0" marB="0" anchor="ctr"/>
                </a:tc>
                <a:extLst>
                  <a:ext uri="{0D108BD9-81ED-4DB2-BD59-A6C34878D82A}">
                    <a16:rowId xmlns:a16="http://schemas.microsoft.com/office/drawing/2014/main" val="4275247734"/>
                  </a:ext>
                </a:extLst>
              </a:tr>
              <a:tr h="2244069">
                <a:tc>
                  <a:txBody>
                    <a:bodyPr/>
                    <a:lstStyle/>
                    <a:p>
                      <a:pPr algn="ctr"/>
                      <a:r>
                        <a:rPr lang="en-US" sz="1000" b="1" dirty="0">
                          <a:effectLst/>
                        </a:rPr>
                        <a:t>Learning Outcomes </a:t>
                      </a:r>
                      <a:endParaRPr lang="en-GB" sz="1000" b="1" dirty="0">
                        <a:effectLst/>
                      </a:endParaRPr>
                    </a:p>
                    <a:p>
                      <a:pPr algn="ctr"/>
                      <a:r>
                        <a:rPr lang="en-US" sz="1000" b="1" dirty="0">
                          <a:effectLst/>
                        </a:rPr>
                        <a:t>(Most Powerful Knowledge)</a:t>
                      </a:r>
                      <a:endParaRPr lang="en-GB"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991013169"/>
                  </a:ext>
                </a:extLst>
              </a:tr>
            </a:tbl>
          </a:graphicData>
        </a:graphic>
      </p:graphicFrame>
      <p:graphicFrame>
        <p:nvGraphicFramePr>
          <p:cNvPr id="2" name="Table 1">
            <a:extLst>
              <a:ext uri="{FF2B5EF4-FFF2-40B4-BE49-F238E27FC236}">
                <a16:creationId xmlns:a16="http://schemas.microsoft.com/office/drawing/2014/main" id="{7EAEEC6A-F55C-E08B-2875-FC9A67F7689C}"/>
              </a:ext>
            </a:extLst>
          </p:cNvPr>
          <p:cNvGraphicFramePr>
            <a:graphicFrameLocks noGrp="1"/>
          </p:cNvGraphicFramePr>
          <p:nvPr>
            <p:extLst>
              <p:ext uri="{D42A27DB-BD31-4B8C-83A1-F6EECF244321}">
                <p14:modId xmlns:p14="http://schemas.microsoft.com/office/powerpoint/2010/main" val="824621126"/>
              </p:ext>
            </p:extLst>
          </p:nvPr>
        </p:nvGraphicFramePr>
        <p:xfrm>
          <a:off x="0" y="8864729"/>
          <a:ext cx="6857999" cy="990347"/>
        </p:xfrm>
        <a:graphic>
          <a:graphicData uri="http://schemas.openxmlformats.org/drawingml/2006/table">
            <a:tbl>
              <a:tblPr firstRow="1" firstCol="1" bandRow="1">
                <a:tableStyleId>{5940675A-B579-460E-94D1-54222C63F5DA}</a:tableStyleId>
              </a:tblPr>
              <a:tblGrid>
                <a:gridCol w="1063108">
                  <a:extLst>
                    <a:ext uri="{9D8B030D-6E8A-4147-A177-3AD203B41FA5}">
                      <a16:colId xmlns:a16="http://schemas.microsoft.com/office/drawing/2014/main" val="2373275569"/>
                    </a:ext>
                  </a:extLst>
                </a:gridCol>
                <a:gridCol w="5794891">
                  <a:extLst>
                    <a:ext uri="{9D8B030D-6E8A-4147-A177-3AD203B41FA5}">
                      <a16:colId xmlns:a16="http://schemas.microsoft.com/office/drawing/2014/main" val="3524163942"/>
                    </a:ext>
                  </a:extLst>
                </a:gridCol>
              </a:tblGrid>
              <a:tr h="500280">
                <a:tc>
                  <a:txBody>
                    <a:bodyPr/>
                    <a:lstStyle/>
                    <a:p>
                      <a:pPr algn="ctr"/>
                      <a:r>
                        <a:rPr lang="en-US" sz="1000" b="1" dirty="0">
                          <a:effectLst/>
                        </a:rPr>
                        <a:t>Current learning to be developed in the future within:</a:t>
                      </a:r>
                      <a:endParaRPr lang="en-GB"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US" sz="1000" dirty="0">
                          <a:effectLst/>
                        </a:rPr>
                        <a:t>All topics and themes will be covered again in Y13 when students will build on understanding for the second half of the course. The same themes will be revisited to cover the full 100-year requirement and we will make comparisons to attitudes and applications of Prime Ministers across this time.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tc>
                <a:extLst>
                  <a:ext uri="{0D108BD9-81ED-4DB2-BD59-A6C34878D82A}">
                    <a16:rowId xmlns:a16="http://schemas.microsoft.com/office/drawing/2014/main" val="1907788399"/>
                  </a:ext>
                </a:extLst>
              </a:tr>
              <a:tr h="228347">
                <a:tc>
                  <a:txBody>
                    <a:bodyPr/>
                    <a:lstStyle/>
                    <a:p>
                      <a:pPr algn="ctr"/>
                      <a:r>
                        <a:rPr lang="en-US" sz="1000" b="1" dirty="0">
                          <a:effectLst/>
                        </a:rPr>
                        <a:t>Assessment</a:t>
                      </a:r>
                      <a:endParaRPr lang="en-GB" sz="10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GB" sz="1000" dirty="0">
                          <a:effectLst/>
                        </a:rPr>
                        <a:t>Refer to assessment maps for formative and summative assessment opportunities.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653868056"/>
                  </a:ext>
                </a:extLst>
              </a:tr>
              <a:tr h="147544">
                <a:tc>
                  <a:txBody>
                    <a:bodyPr/>
                    <a:lstStyle/>
                    <a:p>
                      <a:pPr algn="ctr"/>
                      <a:r>
                        <a:rPr lang="en-US" sz="1000" b="1" dirty="0">
                          <a:solidFill>
                            <a:schemeClr val="bg1"/>
                          </a:solidFill>
                          <a:effectLst/>
                        </a:rPr>
                        <a:t>Impact</a:t>
                      </a:r>
                      <a:endParaRPr lang="en-GB" sz="10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a:txBody>
                    <a:bodyPr/>
                    <a:lstStyle/>
                    <a:p>
                      <a:pPr marL="457200" algn="l"/>
                      <a:r>
                        <a:rPr lang="en-US" sz="1000" dirty="0">
                          <a:effectLst/>
                        </a:rPr>
                        <a:t>Attainment and Progress – Refer to assessment results / data review documentation.</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423731465"/>
                  </a:ext>
                </a:extLst>
              </a:tr>
            </a:tbl>
          </a:graphicData>
        </a:graphic>
      </p:graphicFrame>
    </p:spTree>
    <p:extLst>
      <p:ext uri="{BB962C8B-B14F-4D97-AF65-F5344CB8AC3E}">
        <p14:creationId xmlns:p14="http://schemas.microsoft.com/office/powerpoint/2010/main" val="130171324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9C9308F21A5F409A96D89CF0958B36" ma:contentTypeVersion="4" ma:contentTypeDescription="Create a new document." ma:contentTypeScope="" ma:versionID="9be72be8c4a6be1cddb6c24eb0216021">
  <xsd:schema xmlns:xsd="http://www.w3.org/2001/XMLSchema" xmlns:xs="http://www.w3.org/2001/XMLSchema" xmlns:p="http://schemas.microsoft.com/office/2006/metadata/properties" xmlns:ns2="631622c4-eb09-4ab9-a714-ed1efaed0d17" targetNamespace="http://schemas.microsoft.com/office/2006/metadata/properties" ma:root="true" ma:fieldsID="22d3652ad1f1b4ce2a19f4c585587b85" ns2:_="">
    <xsd:import namespace="631622c4-eb09-4ab9-a714-ed1efaed0d1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1622c4-eb09-4ab9-a714-ed1efaed0d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DB73BF9-4AD2-4251-952C-268C124BC124}"/>
</file>

<file path=customXml/itemProps2.xml><?xml version="1.0" encoding="utf-8"?>
<ds:datastoreItem xmlns:ds="http://schemas.openxmlformats.org/officeDocument/2006/customXml" ds:itemID="{0BD180E9-D8D0-4E42-A351-70AD9826E514}"/>
</file>

<file path=customXml/itemProps3.xml><?xml version="1.0" encoding="utf-8"?>
<ds:datastoreItem xmlns:ds="http://schemas.openxmlformats.org/officeDocument/2006/customXml" ds:itemID="{42AF90BB-F97B-4A0C-AF07-7775164E958F}"/>
</file>

<file path=docProps/app.xml><?xml version="1.0" encoding="utf-8"?>
<Properties xmlns="http://schemas.openxmlformats.org/officeDocument/2006/extended-properties" xmlns:vt="http://schemas.openxmlformats.org/officeDocument/2006/docPropsVTypes">
  <Template>Office Theme 2013 - 2022</Template>
  <TotalTime>1468</TotalTime>
  <Words>792</Words>
  <Application>Microsoft Office PowerPoint</Application>
  <PresentationFormat>A4 Paper (210x297 mm)</PresentationFormat>
  <Paragraphs>60</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Crompton House C of E School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A.Storah</dc:creator>
  <cp:lastModifiedBy>Kieran Power</cp:lastModifiedBy>
  <cp:revision>4</cp:revision>
  <dcterms:created xsi:type="dcterms:W3CDTF">2023-06-21T08:10:25Z</dcterms:created>
  <dcterms:modified xsi:type="dcterms:W3CDTF">2024-07-11T09:12:02Z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0x0101009F9C9308F21A5F409A96D89CF0958B36</vt:lpwstr>
  </property>
</Properties>
</file>