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3C2B4F-969E-4A73-B140-3CE421D5E9E9}" v="2" dt="2024-07-11T09:06:59.58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p:scale>
          <a:sx n="75" d="100"/>
          <a:sy n="75" d="100"/>
        </p:scale>
        <p:origin x="1758" y="-8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11" Type="http://schemas.openxmlformats.org/officeDocument/2006/relationships/customXml" Target="../customXml/item3.xml"/><Relationship Id="rId5" Type="http://schemas.openxmlformats.org/officeDocument/2006/relationships/theme" Target="theme/theme1.xml"/><Relationship Id="rId10" Type="http://schemas.openxmlformats.org/officeDocument/2006/relationships/customXml" Target="../customXml/item2.xml"/><Relationship Id="rId4" Type="http://schemas.openxmlformats.org/officeDocument/2006/relationships/viewProps" Target="viewProps.xml"/><Relationship Id="rId9"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Power" userId="d33a0f86-987d-4d19-8dc4-81aef1872868" providerId="ADAL" clId="{DD3C2B4F-969E-4A73-B140-3CE421D5E9E9}"/>
    <pc:docChg chg="custSel delSld modSld">
      <pc:chgData name="K.Power" userId="d33a0f86-987d-4d19-8dc4-81aef1872868" providerId="ADAL" clId="{DD3C2B4F-969E-4A73-B140-3CE421D5E9E9}" dt="2024-07-11T09:09:40.253" v="741" actId="20577"/>
      <pc:docMkLst>
        <pc:docMk/>
      </pc:docMkLst>
      <pc:sldChg chg="addSp modSp mod">
        <pc:chgData name="K.Power" userId="d33a0f86-987d-4d19-8dc4-81aef1872868" providerId="ADAL" clId="{DD3C2B4F-969E-4A73-B140-3CE421D5E9E9}" dt="2024-07-11T09:09:40.253" v="741" actId="20577"/>
        <pc:sldMkLst>
          <pc:docMk/>
          <pc:sldMk cId="1301713244" sldId="257"/>
        </pc:sldMkLst>
        <pc:graphicFrameChg chg="add mod modGraphic">
          <ac:chgData name="K.Power" userId="d33a0f86-987d-4d19-8dc4-81aef1872868" providerId="ADAL" clId="{DD3C2B4F-969E-4A73-B140-3CE421D5E9E9}" dt="2024-07-11T09:07:50.407" v="607" actId="1035"/>
          <ac:graphicFrameMkLst>
            <pc:docMk/>
            <pc:sldMk cId="1301713244" sldId="257"/>
            <ac:graphicFrameMk id="2" creationId="{D6FACA67-63C4-4E3A-A02F-6C3AF68156F4}"/>
          </ac:graphicFrameMkLst>
        </pc:graphicFrameChg>
        <pc:graphicFrameChg chg="mod modGraphic">
          <ac:chgData name="K.Power" userId="d33a0f86-987d-4d19-8dc4-81aef1872868" providerId="ADAL" clId="{DD3C2B4F-969E-4A73-B140-3CE421D5E9E9}" dt="2024-07-11T09:09:40.253" v="741" actId="20577"/>
          <ac:graphicFrameMkLst>
            <pc:docMk/>
            <pc:sldMk cId="1301713244" sldId="257"/>
            <ac:graphicFrameMk id="4" creationId="{FB1BA93E-EC2C-C98A-2BE5-89B514FEA357}"/>
          </ac:graphicFrameMkLst>
        </pc:graphicFrameChg>
      </pc:sldChg>
      <pc:sldChg chg="delSp modSp del mod">
        <pc:chgData name="K.Power" userId="d33a0f86-987d-4d19-8dc4-81aef1872868" providerId="ADAL" clId="{DD3C2B4F-969E-4A73-B140-3CE421D5E9E9}" dt="2024-07-11T09:08:41.037" v="609" actId="47"/>
        <pc:sldMkLst>
          <pc:docMk/>
          <pc:sldMk cId="227895428" sldId="258"/>
        </pc:sldMkLst>
        <pc:graphicFrameChg chg="del modGraphic">
          <ac:chgData name="K.Power" userId="d33a0f86-987d-4d19-8dc4-81aef1872868" providerId="ADAL" clId="{DD3C2B4F-969E-4A73-B140-3CE421D5E9E9}" dt="2024-07-11T09:08:39.078" v="608" actId="478"/>
          <ac:graphicFrameMkLst>
            <pc:docMk/>
            <pc:sldMk cId="227895428" sldId="258"/>
            <ac:graphicFrameMk id="2" creationId="{F71CD2D5-2DB4-BFED-0F34-F22A590A27EE}"/>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AEA5126-F4A5-49D7-A14B-ACD039232E98}"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2917529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AEA5126-F4A5-49D7-A14B-ACD039232E98}"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1729974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AEA5126-F4A5-49D7-A14B-ACD039232E98}"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532659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AEA5126-F4A5-49D7-A14B-ACD039232E98}"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3952652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AEA5126-F4A5-49D7-A14B-ACD039232E98}" type="datetimeFigureOut">
              <a:rPr lang="en-GB" smtClean="0"/>
              <a:t>10/07/2024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1233858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AEA5126-F4A5-49D7-A14B-ACD039232E98}" type="datetimeFigureOut">
              <a:rPr lang="en-GB" smtClean="0"/>
              <a:t>10/07/2024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2312500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AEA5126-F4A5-49D7-A14B-ACD039232E98}" type="datetimeFigureOut">
              <a:rPr lang="en-GB" smtClean="0"/>
              <a:t>10/07/2024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3346333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AEA5126-F4A5-49D7-A14B-ACD039232E98}" type="datetimeFigureOut">
              <a:rPr lang="en-GB" smtClean="0"/>
              <a:t>10/07/2024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420076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EA5126-F4A5-49D7-A14B-ACD039232E98}" type="datetimeFigureOut">
              <a:rPr lang="en-GB" smtClean="0"/>
              <a:t>10/07/2024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1029332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AEA5126-F4A5-49D7-A14B-ACD039232E98}" type="datetimeFigureOut">
              <a:rPr lang="en-GB" smtClean="0"/>
              <a:t>10/07/2024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2962975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AEA5126-F4A5-49D7-A14B-ACD039232E98}" type="datetimeFigureOut">
              <a:rPr lang="en-GB" smtClean="0"/>
              <a:t>10/07/2024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BBF2196-C42E-4C6F-A560-AB5A816BFBEB}" type="slidenum">
              <a:rPr lang="en-GB" smtClean="0"/>
              <a:t>‹#›</a:t>
            </a:fld>
            <a:endParaRPr lang="en-GB"/>
          </a:p>
        </p:txBody>
      </p:sp>
    </p:spTree>
    <p:extLst>
      <p:ext uri="{BB962C8B-B14F-4D97-AF65-F5344CB8AC3E}">
        <p14:creationId xmlns:p14="http://schemas.microsoft.com/office/powerpoint/2010/main" val="2343834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AEA5126-F4A5-49D7-A14B-ACD039232E98}" type="datetimeFigureOut">
              <a:rPr lang="en-GB" smtClean="0"/>
              <a:t>10/07/2024</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2BBF2196-C42E-4C6F-A560-AB5A816BFBEB}" type="slidenum">
              <a:rPr lang="en-GB" smtClean="0"/>
              <a:t>‹#›</a:t>
            </a:fld>
            <a:endParaRPr lang="en-GB"/>
          </a:p>
        </p:txBody>
      </p:sp>
    </p:spTree>
    <p:extLst>
      <p:ext uri="{BB962C8B-B14F-4D97-AF65-F5344CB8AC3E}">
        <p14:creationId xmlns:p14="http://schemas.microsoft.com/office/powerpoint/2010/main" val="19841353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7CF013CD-85E3-B3CA-8F19-3AB0AC535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230187" y="0"/>
            <a:ext cx="518605" cy="588962"/>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35015D-42D8-4F06-B1C4-D8CAB7375E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4458" y="0"/>
            <a:ext cx="518605" cy="5889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a:extLst>
              <a:ext uri="{FF2B5EF4-FFF2-40B4-BE49-F238E27FC236}">
                <a16:creationId xmlns:a16="http://schemas.microsoft.com/office/drawing/2014/main" id="{FB1BA93E-EC2C-C98A-2BE5-89B514FEA357}"/>
              </a:ext>
            </a:extLst>
          </p:cNvPr>
          <p:cNvGraphicFramePr>
            <a:graphicFrameLocks noGrp="1"/>
          </p:cNvGraphicFramePr>
          <p:nvPr>
            <p:extLst>
              <p:ext uri="{D42A27DB-BD31-4B8C-83A1-F6EECF244321}">
                <p14:modId xmlns:p14="http://schemas.microsoft.com/office/powerpoint/2010/main" val="3313425701"/>
              </p:ext>
            </p:extLst>
          </p:nvPr>
        </p:nvGraphicFramePr>
        <p:xfrm>
          <a:off x="134937" y="4763"/>
          <a:ext cx="6588126" cy="8607571"/>
        </p:xfrm>
        <a:graphic>
          <a:graphicData uri="http://schemas.openxmlformats.org/drawingml/2006/table">
            <a:tbl>
              <a:tblPr firstRow="1" firstCol="1" bandRow="1">
                <a:tableStyleId>{5940675A-B579-460E-94D1-54222C63F5DA}</a:tableStyleId>
              </a:tblPr>
              <a:tblGrid>
                <a:gridCol w="1021272">
                  <a:extLst>
                    <a:ext uri="{9D8B030D-6E8A-4147-A177-3AD203B41FA5}">
                      <a16:colId xmlns:a16="http://schemas.microsoft.com/office/drawing/2014/main" val="2753041058"/>
                    </a:ext>
                  </a:extLst>
                </a:gridCol>
                <a:gridCol w="5566854">
                  <a:extLst>
                    <a:ext uri="{9D8B030D-6E8A-4147-A177-3AD203B41FA5}">
                      <a16:colId xmlns:a16="http://schemas.microsoft.com/office/drawing/2014/main" val="4161664347"/>
                    </a:ext>
                  </a:extLst>
                </a:gridCol>
              </a:tblGrid>
              <a:tr h="658812">
                <a:tc gridSpan="2">
                  <a:txBody>
                    <a:bodyPr/>
                    <a:lstStyle/>
                    <a:p>
                      <a:pPr algn="ctr"/>
                      <a:r>
                        <a:rPr lang="en-US" sz="1000" b="1" dirty="0">
                          <a:effectLst/>
                        </a:rPr>
                        <a:t>YEAR 12 2023-2024 Summer TERM</a:t>
                      </a:r>
                      <a:endParaRPr lang="en-GB" sz="1000" b="1" dirty="0">
                        <a:effectLst/>
                      </a:endParaRPr>
                    </a:p>
                    <a:p>
                      <a:pPr algn="ctr"/>
                      <a:r>
                        <a:rPr lang="en-US" sz="1000" dirty="0">
                          <a:effectLst/>
                        </a:rPr>
                        <a:t>‘An ambitious curriculum that meets the needs of all’</a:t>
                      </a:r>
                      <a:endParaRPr lang="en-GB" sz="1000" dirty="0">
                        <a:effectLst/>
                      </a:endParaRPr>
                    </a:p>
                    <a:p>
                      <a:pPr algn="ctr"/>
                      <a:r>
                        <a:rPr lang="en-US" sz="1000" dirty="0">
                          <a:effectLst/>
                        </a:rPr>
                        <a:t>Medium Term Planning - Topic: British History – Ireland 1851-1914, Politics, Economy and Social Reform 1886-1914</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tc hMerge="1">
                  <a:txBody>
                    <a:bodyPr/>
                    <a:lstStyle/>
                    <a:p>
                      <a:endParaRPr lang="en-GB"/>
                    </a:p>
                  </a:txBody>
                  <a:tcPr/>
                </a:tc>
                <a:extLst>
                  <a:ext uri="{0D108BD9-81ED-4DB2-BD59-A6C34878D82A}">
                    <a16:rowId xmlns:a16="http://schemas.microsoft.com/office/drawing/2014/main" val="686506043"/>
                  </a:ext>
                </a:extLst>
              </a:tr>
              <a:tr h="183926">
                <a:tc>
                  <a:txBody>
                    <a:bodyPr/>
                    <a:lstStyle/>
                    <a:p>
                      <a:pPr algn="ctr"/>
                      <a:r>
                        <a:rPr lang="en-US" sz="900" b="1" dirty="0">
                          <a:solidFill>
                            <a:schemeClr val="bg1"/>
                          </a:solidFill>
                          <a:effectLst/>
                        </a:rPr>
                        <a:t>Curriculum Intent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ctr"/>
                      <a:r>
                        <a:rPr lang="en-US" sz="1000" b="1" dirty="0">
                          <a:effectLst/>
                        </a:rPr>
                        <a:t>In addition to working further on objectives from Year 11, pupils will be taught, following National Curriculum guidelines, the following this term:</a:t>
                      </a:r>
                      <a:endParaRPr lang="en-GB" sz="1000" b="1" dirty="0">
                        <a:effectLst/>
                      </a:endParaRPr>
                    </a:p>
                    <a:p>
                      <a:pPr algn="l"/>
                      <a:r>
                        <a:rPr lang="en-GB" sz="1000" dirty="0">
                          <a:effectLst/>
                        </a:rPr>
                        <a:t>AO1 -  Demonstrate, organise and communicate knowledge and understanding to analyse and evaluate the key features related to the periods studied, making substantiated judgements and exploring concepts, as relevant, of cause, consequence, change, continuity, similarity, difference and significance.</a:t>
                      </a:r>
                    </a:p>
                    <a:p>
                      <a:pPr algn="l"/>
                      <a:endParaRPr lang="en-GB" sz="1000" dirty="0">
                        <a:effectLst/>
                      </a:endParaRPr>
                    </a:p>
                    <a:p>
                      <a:pPr algn="l"/>
                      <a:r>
                        <a:rPr lang="en-GB" sz="1000" kern="1200" dirty="0">
                          <a:solidFill>
                            <a:schemeClr val="tx1"/>
                          </a:solidFill>
                          <a:effectLst/>
                          <a:latin typeface="+mn-lt"/>
                          <a:ea typeface="+mn-ea"/>
                          <a:cs typeface="+mn-cs"/>
                        </a:rPr>
                        <a:t>AO3 - Analyse and evaluate, in relation to the historical context, different ways in which aspects of the past have been interpreted.</a:t>
                      </a:r>
                    </a:p>
                  </a:txBody>
                  <a:tcPr marL="48075" marR="48075" marT="0" marB="0" anchor="ctr"/>
                </a:tc>
                <a:extLst>
                  <a:ext uri="{0D108BD9-81ED-4DB2-BD59-A6C34878D82A}">
                    <a16:rowId xmlns:a16="http://schemas.microsoft.com/office/drawing/2014/main" val="772928590"/>
                  </a:ext>
                </a:extLst>
              </a:tr>
              <a:tr h="413536">
                <a:tc>
                  <a:txBody>
                    <a:bodyPr/>
                    <a:lstStyle/>
                    <a:p>
                      <a:pPr algn="ctr"/>
                      <a:r>
                        <a:rPr lang="en-US" sz="900" b="1" dirty="0">
                          <a:effectLst/>
                        </a:rPr>
                        <a:t>Skills/Assessment Objective Links</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84280934"/>
                  </a:ext>
                </a:extLst>
              </a:tr>
              <a:tr h="350841">
                <a:tc>
                  <a:txBody>
                    <a:bodyPr/>
                    <a:lstStyle/>
                    <a:p>
                      <a:pPr algn="ctr"/>
                      <a:r>
                        <a:rPr lang="en-US" sz="900" b="1" dirty="0">
                          <a:effectLst/>
                        </a:rPr>
                        <a:t> Spiritual, moral, social, and cultural development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dirty="0">
                          <a:effectLst/>
                        </a:rPr>
                        <a:t>SMSC: Discussion of religious toleration and beliefs, e.g. Gladstonian Liberalism and the foundation of this in Gladstone’s Christianity. Relationship between Church and state.</a:t>
                      </a:r>
                      <a:endParaRPr lang="en-GB" sz="1000" dirty="0">
                        <a:effectLst/>
                      </a:endParaRPr>
                    </a:p>
                    <a:p>
                      <a:pPr algn="l"/>
                      <a:r>
                        <a:rPr lang="en-US" sz="1000" dirty="0">
                          <a:effectLst/>
                        </a:rPr>
                        <a:t>PSHE/British Values:  Toleration, comparisons of modern British systems and values with those in 1851. </a:t>
                      </a:r>
                      <a:endParaRPr lang="en-GB" sz="1000" dirty="0">
                        <a:effectLst/>
                      </a:endParaRPr>
                    </a:p>
                    <a:p>
                      <a:pPr algn="l"/>
                      <a:r>
                        <a:rPr lang="en-US" sz="1000" dirty="0">
                          <a:effectLst/>
                        </a:rPr>
                        <a:t>Skills Builder: Transferable skills e.g. research, debate, analysis, interpretation.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4293290362"/>
                  </a:ext>
                </a:extLst>
              </a:tr>
              <a:tr h="206839">
                <a:tc>
                  <a:txBody>
                    <a:bodyPr/>
                    <a:lstStyle/>
                    <a:p>
                      <a:pPr algn="ctr"/>
                      <a:r>
                        <a:rPr lang="en-US" sz="900" b="1" dirty="0">
                          <a:effectLst/>
                        </a:rPr>
                        <a:t>Numeracy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a:effectLst/>
                        </a:rPr>
                        <a:t>Understanding of population, chronology.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2637911297"/>
                  </a:ext>
                </a:extLst>
              </a:tr>
              <a:tr h="813212">
                <a:tc>
                  <a:txBody>
                    <a:bodyPr/>
                    <a:lstStyle/>
                    <a:p>
                      <a:pPr algn="ctr"/>
                      <a:r>
                        <a:rPr lang="en-US" sz="900" b="1" dirty="0">
                          <a:effectLst/>
                        </a:rPr>
                        <a:t>Literacy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US" sz="1000" b="1" dirty="0">
                          <a:effectLst/>
                        </a:rPr>
                        <a:t>Vocabulary Tier 2: </a:t>
                      </a:r>
                      <a:r>
                        <a:rPr lang="en-GB" sz="1000" dirty="0">
                          <a:effectLst/>
                        </a:rPr>
                        <a:t>Analyse, value, significance, diverse, context, conformity, authority, exemplify, hierarchical, ideology, inferred, pivotal, subsequent. </a:t>
                      </a:r>
                      <a:endParaRPr lang="en-GB" sz="1000" dirty="0">
                        <a:effectLst/>
                        <a:highlight>
                          <a:srgbClr val="00FFFF"/>
                        </a:highlight>
                      </a:endParaRPr>
                    </a:p>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effectLst/>
                        </a:rPr>
                        <a:t>Vocabulary Tier 3: </a:t>
                      </a:r>
                      <a:r>
                        <a:rPr lang="en-GB" sz="1000" b="0" dirty="0">
                          <a:effectLst/>
                        </a:rPr>
                        <a:t>New Liberalism, Liberal reforms, constitutional crisis, depression, protectionism, tariff reform, </a:t>
                      </a:r>
                      <a:r>
                        <a:rPr lang="en-GB" sz="1000" b="0">
                          <a:effectLst/>
                        </a:rPr>
                        <a:t>service industries</a:t>
                      </a:r>
                      <a:endParaRPr lang="en-GB" sz="1000" b="0" dirty="0">
                        <a:effectLst/>
                      </a:endParaRPr>
                    </a:p>
                    <a:p>
                      <a:pPr algn="l"/>
                      <a:r>
                        <a:rPr lang="en-US" sz="1000" b="1" dirty="0">
                          <a:effectLst/>
                        </a:rPr>
                        <a:t>Reading: </a:t>
                      </a:r>
                      <a:r>
                        <a:rPr lang="en-US" sz="1000" dirty="0">
                          <a:effectLst/>
                        </a:rPr>
                        <a:t>Extended historians’ interpretations, historical articles, primary source material.</a:t>
                      </a:r>
                      <a:endParaRPr lang="en-GB" sz="1000" dirty="0">
                        <a:effectLst/>
                      </a:endParaRPr>
                    </a:p>
                    <a:p>
                      <a:pPr algn="l"/>
                      <a:r>
                        <a:rPr lang="en-US" sz="1000" b="1" dirty="0">
                          <a:effectLst/>
                        </a:rPr>
                        <a:t>Writing: </a:t>
                      </a:r>
                      <a:r>
                        <a:rPr lang="en-US" sz="1000" dirty="0">
                          <a:effectLst/>
                        </a:rPr>
                        <a:t>Questions are essay based, 30 mark and 25 mark. Students are taught specific essay writing skills e.g. intros, body paragraphs and conclusions.</a:t>
                      </a:r>
                      <a:endParaRPr lang="en-GB" sz="1000" dirty="0">
                        <a:effectLst/>
                      </a:endParaRPr>
                    </a:p>
                    <a:p>
                      <a:pPr algn="l"/>
                      <a:r>
                        <a:rPr lang="en-US" sz="1000" b="1" dirty="0">
                          <a:effectLst/>
                        </a:rPr>
                        <a:t>Oracy: </a:t>
                      </a:r>
                      <a:r>
                        <a:rPr lang="en-US" sz="1000" dirty="0">
                          <a:effectLst/>
                        </a:rPr>
                        <a:t>Regular debate and discussion encouraged during lesson.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92458998"/>
                  </a:ext>
                </a:extLst>
              </a:tr>
              <a:tr h="192963">
                <a:tc>
                  <a:txBody>
                    <a:bodyPr/>
                    <a:lstStyle/>
                    <a:p>
                      <a:pPr algn="ctr"/>
                      <a:r>
                        <a:rPr lang="en-US" sz="900" b="1" dirty="0">
                          <a:effectLst/>
                        </a:rPr>
                        <a:t>Becoming future ready</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a:r>
                        <a:rPr lang="en-GB" sz="1000" b="1" dirty="0">
                          <a:effectLst/>
                        </a:rPr>
                        <a:t>Careers/Employability: </a:t>
                      </a:r>
                      <a:r>
                        <a:rPr lang="en-US" sz="1000" dirty="0">
                          <a:effectLst/>
                        </a:rPr>
                        <a:t> Transferable skills e.g. research, debate, analysis.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3298646381"/>
                  </a:ext>
                </a:extLst>
              </a:tr>
              <a:tr h="169616">
                <a:tc>
                  <a:txBody>
                    <a:bodyPr/>
                    <a:lstStyle/>
                    <a:p>
                      <a:pPr algn="ctr"/>
                      <a:r>
                        <a:rPr lang="en-US" sz="900" b="1" dirty="0">
                          <a:solidFill>
                            <a:schemeClr val="bg1"/>
                          </a:solidFill>
                          <a:effectLst/>
                        </a:rPr>
                        <a:t>Adaptation</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r>
                        <a:rPr lang="en-GB" sz="1000" dirty="0">
                          <a:effectLst/>
                        </a:rPr>
                        <a:t>Throughout this topic, quality first teaching will provide differentiation:</a:t>
                      </a:r>
                    </a:p>
                    <a:p>
                      <a:pPr algn="l" fontAlgn="base"/>
                      <a:r>
                        <a:rPr lang="en-US" sz="1000" dirty="0">
                          <a:effectLst/>
                        </a:rPr>
                        <a:t>By product: Booklets provide both scaffolding and challenge. </a:t>
                      </a:r>
                      <a:endParaRPr lang="en-GB" sz="1000" dirty="0">
                        <a:effectLst/>
                      </a:endParaRPr>
                    </a:p>
                    <a:p>
                      <a:pPr algn="l" fontAlgn="base"/>
                      <a:r>
                        <a:rPr lang="en-US" sz="1000" dirty="0">
                          <a:effectLst/>
                        </a:rPr>
                        <a:t>By resource: additional reading provided for higher ability, support provided for lower ability e.g. glossaries and diagrams. </a:t>
                      </a:r>
                      <a:endParaRPr lang="en-GB" sz="1000" dirty="0">
                        <a:effectLst/>
                      </a:endParaRPr>
                    </a:p>
                    <a:p>
                      <a:pPr algn="l" fontAlgn="base"/>
                      <a:r>
                        <a:rPr lang="en-US" sz="1000" dirty="0">
                          <a:effectLst/>
                        </a:rPr>
                        <a:t>By Intervention: by providing different levels of supervision and support</a:t>
                      </a:r>
                      <a:endParaRPr lang="en-GB" sz="1000" dirty="0">
                        <a:effectLst/>
                      </a:endParaRPr>
                    </a:p>
                    <a:p>
                      <a:pPr algn="l" fontAlgn="base"/>
                      <a:r>
                        <a:rPr lang="en-GB" sz="1000" dirty="0">
                          <a:effectLst/>
                        </a:rPr>
                        <a:t>By Progressive Questioning: exploring pupils’ understanding through interactive dialogue. </a:t>
                      </a:r>
                    </a:p>
                    <a:p>
                      <a:pPr algn="l" fontAlgn="base"/>
                      <a:r>
                        <a:rPr lang="en-GB" sz="1000" dirty="0">
                          <a:effectLst/>
                        </a:rPr>
                        <a:t>By Grouping: according to prior attainment, gender, social preference, preferred learning style. </a:t>
                      </a:r>
                    </a:p>
                    <a:p>
                      <a:pPr algn="l" fontAlgn="base"/>
                      <a:r>
                        <a:rPr lang="en-GB" sz="1000" dirty="0">
                          <a:effectLst/>
                        </a:rPr>
                        <a:t>By Task: Pupils should be involved in the identification of targets which are meaningful to them and in the selection of an appropriate task from the given range. </a:t>
                      </a:r>
                    </a:p>
                    <a:p>
                      <a:pPr algn="l"/>
                      <a:r>
                        <a:rPr lang="en-GB" sz="1000" dirty="0">
                          <a:effectLst/>
                        </a:rPr>
                        <a:t>By Offering Optional Activities: In class or as homework, to extend learning. </a:t>
                      </a:r>
                    </a:p>
                    <a:p>
                      <a:pPr algn="l"/>
                      <a:r>
                        <a:rPr lang="en-GB" sz="1000" dirty="0">
                          <a:effectLst/>
                        </a:rPr>
                        <a:t>This QFT/SEND provision will be explicit within the lesson-by-lesson schemes of work.</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855702136"/>
                  </a:ext>
                </a:extLst>
              </a:tr>
              <a:tr h="992116">
                <a:tc>
                  <a:txBody>
                    <a:bodyPr/>
                    <a:lstStyle/>
                    <a:p>
                      <a:pPr algn="ctr"/>
                      <a:r>
                        <a:rPr lang="en-GB" sz="900" b="1" dirty="0">
                          <a:effectLst/>
                        </a:rPr>
                        <a:t>QFT/Send Provision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1826832951"/>
                  </a:ext>
                </a:extLst>
              </a:tr>
              <a:tr h="678465">
                <a:tc>
                  <a:txBody>
                    <a:bodyPr/>
                    <a:lstStyle/>
                    <a:p>
                      <a:pPr algn="ctr"/>
                      <a:r>
                        <a:rPr lang="en-US" sz="900" b="1" dirty="0">
                          <a:solidFill>
                            <a:schemeClr val="bg1"/>
                          </a:solidFill>
                          <a:effectLst/>
                        </a:rPr>
                        <a:t>Implementation</a:t>
                      </a:r>
                      <a:r>
                        <a:rPr lang="en-GB" sz="900" b="1" dirty="0">
                          <a:solidFill>
                            <a:schemeClr val="bg1"/>
                          </a:solidFill>
                          <a:effectLst/>
                        </a:rPr>
                        <a:t> </a:t>
                      </a:r>
                      <a:r>
                        <a:rPr lang="en-US" sz="900" b="1" dirty="0">
                          <a:solidFill>
                            <a:schemeClr val="bg1"/>
                          </a:solidFill>
                          <a:effectLst/>
                        </a:rPr>
                        <a:t>Curriculum Delivery</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rowSpan="2">
                  <a:txBody>
                    <a:bodyPr/>
                    <a:lstStyle/>
                    <a:p>
                      <a:pPr algn="l" fontAlgn="base"/>
                      <a:endParaRPr lang="en-US" sz="1000" b="1" u="sng" dirty="0">
                        <a:effectLst/>
                      </a:endParaRPr>
                    </a:p>
                    <a:p>
                      <a:pPr marL="0" lvl="0" indent="0" algn="l" fontAlgn="base">
                        <a:buFont typeface="Arial" panose="020B0604020202020204" pitchFamily="34" charset="0"/>
                        <a:buNone/>
                      </a:pPr>
                      <a:r>
                        <a:rPr lang="en-GB" sz="1000" b="1" i="0" u="sng" dirty="0">
                          <a:effectLst/>
                        </a:rPr>
                        <a:t>Politics and social policies 1886-1914</a:t>
                      </a:r>
                    </a:p>
                    <a:p>
                      <a:pPr marL="171450" lvl="0" indent="-171450" algn="l" fontAlgn="base">
                        <a:buFont typeface="Arial" panose="020B0604020202020204" pitchFamily="34" charset="0"/>
                        <a:buChar char="•"/>
                      </a:pPr>
                      <a:r>
                        <a:rPr lang="en-GB" sz="1000" b="0" i="0" u="none" dirty="0">
                          <a:effectLst/>
                        </a:rPr>
                        <a:t>Understand and explain the policies of New Liberalism</a:t>
                      </a:r>
                    </a:p>
                    <a:p>
                      <a:pPr marL="171450" lvl="0" indent="-171450" algn="l" fontAlgn="base">
                        <a:buFont typeface="Arial" panose="020B0604020202020204" pitchFamily="34" charset="0"/>
                        <a:buChar char="•"/>
                      </a:pPr>
                      <a:r>
                        <a:rPr lang="en-GB" sz="1000" b="0" i="0" u="none" dirty="0">
                          <a:effectLst/>
                        </a:rPr>
                        <a:t>Describe and evaluate the strengths and weaknesses of Liberal reform 1906-1914</a:t>
                      </a:r>
                    </a:p>
                    <a:p>
                      <a:pPr marL="171450" lvl="0" indent="-171450" algn="l" fontAlgn="base">
                        <a:buFont typeface="Arial" panose="020B0604020202020204" pitchFamily="34" charset="0"/>
                        <a:buChar char="•"/>
                      </a:pPr>
                      <a:r>
                        <a:rPr lang="en-GB" sz="1000" b="0" i="0" u="none" dirty="0">
                          <a:effectLst/>
                        </a:rPr>
                        <a:t>Describe and evaluate the Constitutional Crisis and Parliamentary Reform of 1911</a:t>
                      </a:r>
                    </a:p>
                    <a:p>
                      <a:pPr marL="171450" lvl="0" indent="-171450" algn="l" fontAlgn="base">
                        <a:buFont typeface="Arial" panose="020B0604020202020204" pitchFamily="34" charset="0"/>
                        <a:buChar char="•"/>
                      </a:pPr>
                      <a:r>
                        <a:rPr lang="en-GB" sz="1000" b="0" i="0" u="none" dirty="0">
                          <a:effectLst/>
                        </a:rPr>
                        <a:t>Evaluate the strengths and weaknesses of the Labour Party from 1906-1914</a:t>
                      </a:r>
                    </a:p>
                    <a:p>
                      <a:pPr marL="171450" lvl="0" indent="-171450" algn="l" fontAlgn="base">
                        <a:buFont typeface="Arial" panose="020B0604020202020204" pitchFamily="34" charset="0"/>
                        <a:buChar char="•"/>
                      </a:pPr>
                      <a:endParaRPr lang="en-GB" sz="1000" b="0" i="0" u="none" dirty="0">
                        <a:effectLst/>
                      </a:endParaRPr>
                    </a:p>
                    <a:p>
                      <a:pPr marL="0" lvl="0" indent="0" algn="l" fontAlgn="base">
                        <a:buFont typeface="Arial" panose="020B0604020202020204" pitchFamily="34" charset="0"/>
                        <a:buNone/>
                      </a:pPr>
                      <a:r>
                        <a:rPr lang="en-GB" sz="1000" b="1" i="0" u="sng" dirty="0">
                          <a:effectLst/>
                        </a:rPr>
                        <a:t>Economic developments 1886-1914</a:t>
                      </a:r>
                    </a:p>
                    <a:p>
                      <a:pPr marL="171450" lvl="0" indent="-171450" algn="l" fontAlgn="base">
                        <a:buFont typeface="Arial" panose="020B0604020202020204" pitchFamily="34" charset="0"/>
                        <a:buChar char="•"/>
                      </a:pPr>
                      <a:r>
                        <a:rPr lang="en-GB" sz="1000" b="0" i="0" u="none" dirty="0">
                          <a:effectLst/>
                        </a:rPr>
                        <a:t>Analyse the reasons for and extent of the Great Depression and its aftermath</a:t>
                      </a:r>
                    </a:p>
                    <a:p>
                      <a:pPr marL="171450" lvl="0" indent="-171450" algn="l" fontAlgn="base">
                        <a:buFont typeface="Arial" panose="020B0604020202020204" pitchFamily="34" charset="0"/>
                        <a:buChar char="•"/>
                      </a:pPr>
                      <a:r>
                        <a:rPr lang="en-GB" sz="1000" b="0" i="0" u="none" dirty="0">
                          <a:effectLst/>
                        </a:rPr>
                        <a:t>Understand the problems facing British industry and agriculture in this period</a:t>
                      </a:r>
                    </a:p>
                    <a:p>
                      <a:pPr marL="171450" lvl="0" indent="-171450" algn="l" fontAlgn="base">
                        <a:buFont typeface="Arial" panose="020B0604020202020204" pitchFamily="34" charset="0"/>
                        <a:buChar char="•"/>
                      </a:pPr>
                      <a:r>
                        <a:rPr lang="en-GB" sz="1000" b="0" i="0" u="none" dirty="0">
                          <a:effectLst/>
                        </a:rPr>
                        <a:t>Outline and evaluate the debates surrounding protectionism, tariff reform and free trade</a:t>
                      </a:r>
                    </a:p>
                    <a:p>
                      <a:pPr marL="171450" lvl="0" indent="-171450" algn="l" fontAlgn="base">
                        <a:buFont typeface="Arial" panose="020B0604020202020204" pitchFamily="34" charset="0"/>
                        <a:buChar char="•"/>
                      </a:pPr>
                      <a:endParaRPr lang="en-GB" sz="1000" b="0" i="0" u="none" dirty="0">
                        <a:effectLst/>
                      </a:endParaRPr>
                    </a:p>
                    <a:p>
                      <a:pPr marL="0" lvl="0" indent="0" algn="l" fontAlgn="base">
                        <a:buFont typeface="Arial" panose="020B0604020202020204" pitchFamily="34" charset="0"/>
                        <a:buNone/>
                      </a:pPr>
                      <a:r>
                        <a:rPr lang="en-GB" sz="1000" b="1" i="0" u="sng" dirty="0">
                          <a:effectLst/>
                        </a:rPr>
                        <a:t>Social Change 1886-1905</a:t>
                      </a:r>
                    </a:p>
                    <a:p>
                      <a:pPr marL="171450" lvl="0" indent="-171450" algn="l" fontAlgn="base">
                        <a:buFont typeface="Arial" panose="020B0604020202020204" pitchFamily="34" charset="0"/>
                        <a:buChar char="•"/>
                      </a:pPr>
                      <a:r>
                        <a:rPr lang="en-GB" sz="1000" b="0" i="0" u="none" dirty="0">
                          <a:effectLst/>
                        </a:rPr>
                        <a:t>Evaluate the extent to which the Suffragettes were a threat to the Liberal Party</a:t>
                      </a:r>
                    </a:p>
                    <a:p>
                      <a:pPr marL="171450" lvl="0" indent="-171450" algn="l" fontAlgn="base">
                        <a:buFont typeface="Arial" panose="020B0604020202020204" pitchFamily="34" charset="0"/>
                        <a:buChar char="•"/>
                      </a:pPr>
                      <a:r>
                        <a:rPr lang="en-GB" sz="1000" b="0" i="0" u="none" dirty="0">
                          <a:effectLst/>
                        </a:rPr>
                        <a:t>Evaluate the impact of the growth of urban population and the growth of the service industries</a:t>
                      </a:r>
                    </a:p>
                    <a:p>
                      <a:pPr marL="171450" lvl="0" indent="-171450" algn="l" fontAlgn="base">
                        <a:buFont typeface="Arial" panose="020B0604020202020204" pitchFamily="34" charset="0"/>
                        <a:buChar char="•"/>
                      </a:pPr>
                      <a:r>
                        <a:rPr lang="en-GB" sz="1000" b="0" i="0" u="none" dirty="0">
                          <a:effectLst/>
                        </a:rPr>
                        <a:t>Outline the changes in standards of living 1886-1914</a:t>
                      </a:r>
                    </a:p>
                    <a:p>
                      <a:pPr marL="171450" lvl="0" indent="-171450" algn="l" fontAlgn="base">
                        <a:buFont typeface="Arial" panose="020B0604020202020204" pitchFamily="34" charset="0"/>
                        <a:buChar char="•"/>
                      </a:pPr>
                      <a:r>
                        <a:rPr lang="en-GB" sz="1000" b="0" i="0" u="none" dirty="0">
                          <a:effectLst/>
                        </a:rPr>
                        <a:t>Evaluate the extent to which the Liberal Party was weakened by 1914</a:t>
                      </a:r>
                    </a:p>
                    <a:p>
                      <a:pPr marL="0" lvl="0" indent="0" algn="l" fontAlgn="base">
                        <a:buFont typeface="Arial" panose="020B0604020202020204" pitchFamily="34" charset="0"/>
                        <a:buNone/>
                      </a:pPr>
                      <a:endParaRPr lang="en-GB" sz="1000" b="0" i="0" u="none" dirty="0">
                        <a:effectLst/>
                      </a:endParaRPr>
                    </a:p>
                  </a:txBody>
                  <a:tcPr marL="48075" marR="48075" marT="0" marB="0" anchor="ctr"/>
                </a:tc>
                <a:extLst>
                  <a:ext uri="{0D108BD9-81ED-4DB2-BD59-A6C34878D82A}">
                    <a16:rowId xmlns:a16="http://schemas.microsoft.com/office/drawing/2014/main" val="4275247734"/>
                  </a:ext>
                </a:extLst>
              </a:tr>
              <a:tr h="599439">
                <a:tc>
                  <a:txBody>
                    <a:bodyPr/>
                    <a:lstStyle/>
                    <a:p>
                      <a:pPr algn="ctr"/>
                      <a:r>
                        <a:rPr lang="en-US" sz="900" b="1" dirty="0">
                          <a:effectLst/>
                        </a:rPr>
                        <a:t>Learning Outcomes </a:t>
                      </a:r>
                      <a:endParaRPr lang="en-GB" sz="900" b="1" dirty="0">
                        <a:effectLst/>
                      </a:endParaRPr>
                    </a:p>
                    <a:p>
                      <a:pPr algn="ctr"/>
                      <a:r>
                        <a:rPr lang="en-US" sz="900" b="1" dirty="0">
                          <a:effectLst/>
                        </a:rPr>
                        <a:t>(Most Powerful Knowledge)</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vMerge="1">
                  <a:txBody>
                    <a:bodyPr/>
                    <a:lstStyle/>
                    <a:p>
                      <a:endParaRPr lang="en-GB"/>
                    </a:p>
                  </a:txBody>
                  <a:tcPr/>
                </a:tc>
                <a:extLst>
                  <a:ext uri="{0D108BD9-81ED-4DB2-BD59-A6C34878D82A}">
                    <a16:rowId xmlns:a16="http://schemas.microsoft.com/office/drawing/2014/main" val="991013169"/>
                  </a:ext>
                </a:extLst>
              </a:tr>
            </a:tbl>
          </a:graphicData>
        </a:graphic>
      </p:graphicFrame>
      <p:graphicFrame>
        <p:nvGraphicFramePr>
          <p:cNvPr id="2" name="Table 1">
            <a:extLst>
              <a:ext uri="{FF2B5EF4-FFF2-40B4-BE49-F238E27FC236}">
                <a16:creationId xmlns:a16="http://schemas.microsoft.com/office/drawing/2014/main" id="{D6FACA67-63C4-4E3A-A02F-6C3AF68156F4}"/>
              </a:ext>
            </a:extLst>
          </p:cNvPr>
          <p:cNvGraphicFramePr>
            <a:graphicFrameLocks noGrp="1"/>
          </p:cNvGraphicFramePr>
          <p:nvPr>
            <p:extLst>
              <p:ext uri="{D42A27DB-BD31-4B8C-83A1-F6EECF244321}">
                <p14:modId xmlns:p14="http://schemas.microsoft.com/office/powerpoint/2010/main" val="3453887157"/>
              </p:ext>
            </p:extLst>
          </p:nvPr>
        </p:nvGraphicFramePr>
        <p:xfrm>
          <a:off x="134937" y="8612334"/>
          <a:ext cx="6588126" cy="1040991"/>
        </p:xfrm>
        <a:graphic>
          <a:graphicData uri="http://schemas.openxmlformats.org/drawingml/2006/table">
            <a:tbl>
              <a:tblPr firstRow="1" firstCol="1" bandRow="1">
                <a:tableStyleId>{5940675A-B579-460E-94D1-54222C63F5DA}</a:tableStyleId>
              </a:tblPr>
              <a:tblGrid>
                <a:gridCol w="1021273">
                  <a:extLst>
                    <a:ext uri="{9D8B030D-6E8A-4147-A177-3AD203B41FA5}">
                      <a16:colId xmlns:a16="http://schemas.microsoft.com/office/drawing/2014/main" val="2373275569"/>
                    </a:ext>
                  </a:extLst>
                </a:gridCol>
                <a:gridCol w="5566853">
                  <a:extLst>
                    <a:ext uri="{9D8B030D-6E8A-4147-A177-3AD203B41FA5}">
                      <a16:colId xmlns:a16="http://schemas.microsoft.com/office/drawing/2014/main" val="3524163942"/>
                    </a:ext>
                  </a:extLst>
                </a:gridCol>
              </a:tblGrid>
              <a:tr h="163881">
                <a:tc>
                  <a:txBody>
                    <a:bodyPr/>
                    <a:lstStyle/>
                    <a:p>
                      <a:pPr algn="ctr"/>
                      <a:r>
                        <a:rPr lang="en-US" sz="900" b="1" dirty="0">
                          <a:effectLst/>
                        </a:rPr>
                        <a:t>Current learning to be developed in the future within:</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US" sz="1000" dirty="0">
                          <a:effectLst/>
                        </a:rPr>
                        <a:t>All topics and themes will be covered again in Y13 when students will build on understanding for the second half of the course.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tc>
                <a:extLst>
                  <a:ext uri="{0D108BD9-81ED-4DB2-BD59-A6C34878D82A}">
                    <a16:rowId xmlns:a16="http://schemas.microsoft.com/office/drawing/2014/main" val="1907788399"/>
                  </a:ext>
                </a:extLst>
              </a:tr>
              <a:tr h="382417">
                <a:tc>
                  <a:txBody>
                    <a:bodyPr/>
                    <a:lstStyle/>
                    <a:p>
                      <a:pPr algn="ctr"/>
                      <a:r>
                        <a:rPr lang="en-US" sz="900" b="1" dirty="0">
                          <a:effectLst/>
                        </a:rPr>
                        <a:t>Assessment</a:t>
                      </a:r>
                      <a:endParaRPr lang="en-GB" sz="900" b="1"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bg2"/>
                    </a:solidFill>
                  </a:tcPr>
                </a:tc>
                <a:tc>
                  <a:txBody>
                    <a:bodyPr/>
                    <a:lstStyle/>
                    <a:p>
                      <a:pPr algn="l" fontAlgn="base"/>
                      <a:r>
                        <a:rPr lang="en-GB" sz="1000" dirty="0">
                          <a:effectLst/>
                        </a:rPr>
                        <a:t>Refer to assessment maps for formative and summative assessment opportunities.</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653868056"/>
                  </a:ext>
                </a:extLst>
              </a:tr>
              <a:tr h="247094">
                <a:tc>
                  <a:txBody>
                    <a:bodyPr/>
                    <a:lstStyle/>
                    <a:p>
                      <a:pPr algn="ctr"/>
                      <a:r>
                        <a:rPr lang="en-US" sz="900" b="1" dirty="0">
                          <a:solidFill>
                            <a:schemeClr val="bg1"/>
                          </a:solidFill>
                          <a:effectLst/>
                        </a:rPr>
                        <a:t>Impact</a:t>
                      </a:r>
                      <a:endParaRPr lang="en-GB" sz="9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solidFill>
                      <a:schemeClr val="tx1"/>
                    </a:solidFill>
                  </a:tcPr>
                </a:tc>
                <a:tc>
                  <a:txBody>
                    <a:bodyPr/>
                    <a:lstStyle/>
                    <a:p>
                      <a:pPr marL="457200" algn="l"/>
                      <a:r>
                        <a:rPr lang="en-US" sz="1000" dirty="0">
                          <a:effectLst/>
                        </a:rPr>
                        <a:t>Attainment and Progress – Refer to assessment results / data review documentation.</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075" marR="48075" marT="0" marB="0" anchor="ctr"/>
                </a:tc>
                <a:extLst>
                  <a:ext uri="{0D108BD9-81ED-4DB2-BD59-A6C34878D82A}">
                    <a16:rowId xmlns:a16="http://schemas.microsoft.com/office/drawing/2014/main" val="1423731465"/>
                  </a:ext>
                </a:extLst>
              </a:tr>
            </a:tbl>
          </a:graphicData>
        </a:graphic>
      </p:graphicFrame>
    </p:spTree>
    <p:extLst>
      <p:ext uri="{BB962C8B-B14F-4D97-AF65-F5344CB8AC3E}">
        <p14:creationId xmlns:p14="http://schemas.microsoft.com/office/powerpoint/2010/main" val="130171324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9C9308F21A5F409A96D89CF0958B36" ma:contentTypeVersion="4" ma:contentTypeDescription="Create a new document." ma:contentTypeScope="" ma:versionID="9be72be8c4a6be1cddb6c24eb0216021">
  <xsd:schema xmlns:xsd="http://www.w3.org/2001/XMLSchema" xmlns:xs="http://www.w3.org/2001/XMLSchema" xmlns:p="http://schemas.microsoft.com/office/2006/metadata/properties" xmlns:ns2="631622c4-eb09-4ab9-a714-ed1efaed0d17" targetNamespace="http://schemas.microsoft.com/office/2006/metadata/properties" ma:root="true" ma:fieldsID="22d3652ad1f1b4ce2a19f4c585587b85" ns2:_="">
    <xsd:import namespace="631622c4-eb09-4ab9-a714-ed1efaed0d1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1622c4-eb09-4ab9-a714-ed1efaed0d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173C695-B911-4F09-B454-C21D79620FC0}"/>
</file>

<file path=customXml/itemProps2.xml><?xml version="1.0" encoding="utf-8"?>
<ds:datastoreItem xmlns:ds="http://schemas.openxmlformats.org/officeDocument/2006/customXml" ds:itemID="{F1751A52-C147-4222-8271-A2EC6846B815}"/>
</file>

<file path=customXml/itemProps3.xml><?xml version="1.0" encoding="utf-8"?>
<ds:datastoreItem xmlns:ds="http://schemas.openxmlformats.org/officeDocument/2006/customXml" ds:itemID="{EC8146E5-1F2C-4189-9B9E-082E6E7BCF89}"/>
</file>

<file path=docProps/app.xml><?xml version="1.0" encoding="utf-8"?>
<Properties xmlns="http://schemas.openxmlformats.org/officeDocument/2006/extended-properties" xmlns:vt="http://schemas.openxmlformats.org/officeDocument/2006/docPropsVTypes">
  <Template>Office 2013 - 2022 Theme</Template>
  <TotalTime>1310</TotalTime>
  <Words>709</Words>
  <Application>Microsoft Office PowerPoint</Application>
  <PresentationFormat>A4 Paper (210x297 mm)</PresentationFormat>
  <Paragraphs>60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Crompton House C of E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K.Power</dc:creator>
  <cp:lastModifiedBy>Kieran Power</cp:lastModifiedBy>
  <cp:revision>1</cp:revision>
  <dcterms:created xsi:type="dcterms:W3CDTF">2024-07-10T11:19:19Z</dcterms:created>
  <dcterms:modified xsi:type="dcterms:W3CDTF">2024-07-11T09:09:43Z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0x0101009F9C9308F21A5F409A96D89CF0958B36</vt:lpwstr>
  </property>
</Properties>
</file>