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5" d="100"/>
          <a:sy n="75" d="100"/>
        </p:scale>
        <p:origin x="180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3.xml"/><Relationship Id="rId5" Type="http://schemas.openxmlformats.org/officeDocument/2006/relationships/viewProps" Target="viewProps.xml"/><Relationship Id="rId10" Type="http://schemas.openxmlformats.org/officeDocument/2006/relationships/customXml" Target="../customXml/item2.xml"/><Relationship Id="rId4" Type="http://schemas.openxmlformats.org/officeDocument/2006/relationships/presProps" Target="presProps.xml"/><Relationship Id="rId9"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eran Power" userId="d33a0f86-987d-4d19-8dc4-81aef1872868" providerId="ADAL" clId="{39797472-FAD6-4C1B-ADA6-1F7E9D56C73A}"/>
    <pc:docChg chg="modSld">
      <pc:chgData name="Kieran Power" userId="d33a0f86-987d-4d19-8dc4-81aef1872868" providerId="ADAL" clId="{39797472-FAD6-4C1B-ADA6-1F7E9D56C73A}" dt="2024-07-11T08:37:20.481" v="1" actId="20577"/>
      <pc:docMkLst>
        <pc:docMk/>
      </pc:docMkLst>
      <pc:sldChg chg="modSp mod">
        <pc:chgData name="Kieran Power" userId="d33a0f86-987d-4d19-8dc4-81aef1872868" providerId="ADAL" clId="{39797472-FAD6-4C1B-ADA6-1F7E9D56C73A}" dt="2024-07-11T08:37:20.481" v="1" actId="20577"/>
        <pc:sldMkLst>
          <pc:docMk/>
          <pc:sldMk cId="1301713244" sldId="256"/>
        </pc:sldMkLst>
        <pc:graphicFrameChg chg="modGraphic">
          <ac:chgData name="Kieran Power" userId="d33a0f86-987d-4d19-8dc4-81aef1872868" providerId="ADAL" clId="{39797472-FAD6-4C1B-ADA6-1F7E9D56C73A}" dt="2024-07-11T08:37:20.481" v="1" actId="20577"/>
          <ac:graphicFrameMkLst>
            <pc:docMk/>
            <pc:sldMk cId="1301713244" sldId="256"/>
            <ac:graphicFrameMk id="4" creationId="{FB1BA93E-EC2C-C98A-2BE5-89B514FEA357}"/>
          </ac:graphicFrameMkLst>
        </pc:graphicFrameChg>
      </pc:sldChg>
    </pc:docChg>
  </pc:docChgLst>
  <pc:docChgLst>
    <pc:chgData name="K.Power" userId="d33a0f86-987d-4d19-8dc4-81aef1872868" providerId="ADAL" clId="{39797472-FAD6-4C1B-ADA6-1F7E9D56C73A}"/>
    <pc:docChg chg="modSld">
      <pc:chgData name="K.Power" userId="d33a0f86-987d-4d19-8dc4-81aef1872868" providerId="ADAL" clId="{39797472-FAD6-4C1B-ADA6-1F7E9D56C73A}" dt="2024-07-10T10:47:51.413" v="5" actId="6549"/>
      <pc:docMkLst>
        <pc:docMk/>
      </pc:docMkLst>
      <pc:sldChg chg="modSp mod">
        <pc:chgData name="K.Power" userId="d33a0f86-987d-4d19-8dc4-81aef1872868" providerId="ADAL" clId="{39797472-FAD6-4C1B-ADA6-1F7E9D56C73A}" dt="2024-07-10T10:47:51.413" v="5" actId="6549"/>
        <pc:sldMkLst>
          <pc:docMk/>
          <pc:sldMk cId="1301713244" sldId="256"/>
        </pc:sldMkLst>
        <pc:graphicFrameChg chg="modGraphic">
          <ac:chgData name="K.Power" userId="d33a0f86-987d-4d19-8dc4-81aef1872868" providerId="ADAL" clId="{39797472-FAD6-4C1B-ADA6-1F7E9D56C73A}" dt="2024-07-10T10:47:51.413" v="5" actId="6549"/>
          <ac:graphicFrameMkLst>
            <pc:docMk/>
            <pc:sldMk cId="1301713244" sldId="256"/>
            <ac:graphicFrameMk id="4" creationId="{FB1BA93E-EC2C-C98A-2BE5-89B514FEA357}"/>
          </ac:graphicFrameMkLst>
        </pc:graphicFrameChg>
      </pc:sldChg>
      <pc:sldChg chg="modSp mod">
        <pc:chgData name="K.Power" userId="d33a0f86-987d-4d19-8dc4-81aef1872868" providerId="ADAL" clId="{39797472-FAD6-4C1B-ADA6-1F7E9D56C73A}" dt="2024-07-10T10:47:43.279" v="1" actId="6549"/>
        <pc:sldMkLst>
          <pc:docMk/>
          <pc:sldMk cId="227895428" sldId="257"/>
        </pc:sldMkLst>
        <pc:graphicFrameChg chg="modGraphic">
          <ac:chgData name="K.Power" userId="d33a0f86-987d-4d19-8dc4-81aef1872868" providerId="ADAL" clId="{39797472-FAD6-4C1B-ADA6-1F7E9D56C73A}" dt="2024-07-10T10:47:43.279" v="1" actId="6549"/>
          <ac:graphicFrameMkLst>
            <pc:docMk/>
            <pc:sldMk cId="227895428" sldId="257"/>
            <ac:graphicFrameMk id="2" creationId="{F71CD2D5-2DB4-BFED-0F34-F22A590A27EE}"/>
          </ac:graphicFrameMkLst>
        </pc:graphicFrameChg>
      </pc:sldChg>
    </pc:docChg>
  </pc:docChgLst>
  <pc:docChgLst>
    <pc:chgData name="Kieran Power" userId="d33a0f86-987d-4d19-8dc4-81aef1872868" providerId="ADAL" clId="{4DD0313E-F961-4909-841E-8DABAE3338B6}"/>
    <pc:docChg chg="custSel addSld modSld">
      <pc:chgData name="Kieran Power" userId="d33a0f86-987d-4d19-8dc4-81aef1872868" providerId="ADAL" clId="{4DD0313E-F961-4909-841E-8DABAE3338B6}" dt="2024-02-06T15:28:04.101" v="906" actId="20577"/>
      <pc:docMkLst>
        <pc:docMk/>
      </pc:docMkLst>
      <pc:sldChg chg="modSp mod">
        <pc:chgData name="Kieran Power" userId="d33a0f86-987d-4d19-8dc4-81aef1872868" providerId="ADAL" clId="{4DD0313E-F961-4909-841E-8DABAE3338B6}" dt="2024-02-06T15:28:04.101" v="906" actId="20577"/>
        <pc:sldMkLst>
          <pc:docMk/>
          <pc:sldMk cId="1301713244" sldId="256"/>
        </pc:sldMkLst>
        <pc:graphicFrameChg chg="mod modGraphic">
          <ac:chgData name="Kieran Power" userId="d33a0f86-987d-4d19-8dc4-81aef1872868" providerId="ADAL" clId="{4DD0313E-F961-4909-841E-8DABAE3338B6}" dt="2024-02-06T15:28:04.101" v="906" actId="20577"/>
          <ac:graphicFrameMkLst>
            <pc:docMk/>
            <pc:sldMk cId="1301713244" sldId="256"/>
            <ac:graphicFrameMk id="4" creationId="{FB1BA93E-EC2C-C98A-2BE5-89B514FEA357}"/>
          </ac:graphicFrameMkLst>
        </pc:graphicFrameChg>
      </pc:sldChg>
      <pc:sldChg chg="addSp modSp new mod">
        <pc:chgData name="Kieran Power" userId="d33a0f86-987d-4d19-8dc4-81aef1872868" providerId="ADAL" clId="{4DD0313E-F961-4909-841E-8DABAE3338B6}" dt="2024-02-06T15:27:54.712" v="890" actId="14100"/>
        <pc:sldMkLst>
          <pc:docMk/>
          <pc:sldMk cId="227895428" sldId="257"/>
        </pc:sldMkLst>
        <pc:graphicFrameChg chg="add mod modGraphic">
          <ac:chgData name="Kieran Power" userId="d33a0f86-987d-4d19-8dc4-81aef1872868" providerId="ADAL" clId="{4DD0313E-F961-4909-841E-8DABAE3338B6}" dt="2024-02-06T15:27:54.712" v="890" actId="14100"/>
          <ac:graphicFrameMkLst>
            <pc:docMk/>
            <pc:sldMk cId="227895428" sldId="257"/>
            <ac:graphicFrameMk id="2" creationId="{F71CD2D5-2DB4-BFED-0F34-F22A590A27EE}"/>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11/07/2024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33340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11/07/2024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96200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11/07/2024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112788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11/07/2024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912558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AE598DB-C49E-443E-9D8C-6650DA2DE527}" type="datetimeFigureOut">
              <a:rPr lang="en-GB" smtClean="0"/>
              <a:t>11/07/2024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04058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AE598DB-C49E-443E-9D8C-6650DA2DE527}" type="datetimeFigureOut">
              <a:rPr lang="en-GB" smtClean="0"/>
              <a:t>11/07/2024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2225062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AE598DB-C49E-443E-9D8C-6650DA2DE527}" type="datetimeFigureOut">
              <a:rPr lang="en-GB" smtClean="0"/>
              <a:t>11/07/2024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251592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AE598DB-C49E-443E-9D8C-6650DA2DE527}" type="datetimeFigureOut">
              <a:rPr lang="en-GB" smtClean="0"/>
              <a:t>11/07/2024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01169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598DB-C49E-443E-9D8C-6650DA2DE527}" type="datetimeFigureOut">
              <a:rPr lang="en-GB" smtClean="0"/>
              <a:t>11/07/2024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538855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11/07/2024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86428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11/07/2024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76225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AE598DB-C49E-443E-9D8C-6650DA2DE527}" type="datetimeFigureOut">
              <a:rPr lang="en-GB" smtClean="0"/>
              <a:t>11/07/2024</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411F031-3BB7-4E05-8484-A6AF2EB2CAFC}" type="slidenum">
              <a:rPr lang="en-GB" smtClean="0"/>
              <a:t>‹#›</a:t>
            </a:fld>
            <a:endParaRPr lang="en-GB"/>
          </a:p>
        </p:txBody>
      </p:sp>
    </p:spTree>
    <p:extLst>
      <p:ext uri="{BB962C8B-B14F-4D97-AF65-F5344CB8AC3E}">
        <p14:creationId xmlns:p14="http://schemas.microsoft.com/office/powerpoint/2010/main" val="2836845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7CF013CD-85E3-B3CA-8F19-3AB0AC535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30187" y="0"/>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35015D-42D8-4F06-B1C4-D8CAB7375E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4458" y="0"/>
            <a:ext cx="518605" cy="5889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a:extLst>
              <a:ext uri="{FF2B5EF4-FFF2-40B4-BE49-F238E27FC236}">
                <a16:creationId xmlns:a16="http://schemas.microsoft.com/office/drawing/2014/main" id="{FB1BA93E-EC2C-C98A-2BE5-89B514FEA357}"/>
              </a:ext>
            </a:extLst>
          </p:cNvPr>
          <p:cNvGraphicFramePr>
            <a:graphicFrameLocks noGrp="1"/>
          </p:cNvGraphicFramePr>
          <p:nvPr>
            <p:extLst>
              <p:ext uri="{D42A27DB-BD31-4B8C-83A1-F6EECF244321}">
                <p14:modId xmlns:p14="http://schemas.microsoft.com/office/powerpoint/2010/main" val="2848576354"/>
              </p:ext>
            </p:extLst>
          </p:nvPr>
        </p:nvGraphicFramePr>
        <p:xfrm>
          <a:off x="134937" y="4763"/>
          <a:ext cx="6588126" cy="9521971"/>
        </p:xfrm>
        <a:graphic>
          <a:graphicData uri="http://schemas.openxmlformats.org/drawingml/2006/table">
            <a:tbl>
              <a:tblPr firstRow="1" firstCol="1" bandRow="1">
                <a:tableStyleId>{5940675A-B579-460E-94D1-54222C63F5DA}</a:tableStyleId>
              </a:tblPr>
              <a:tblGrid>
                <a:gridCol w="1021272">
                  <a:extLst>
                    <a:ext uri="{9D8B030D-6E8A-4147-A177-3AD203B41FA5}">
                      <a16:colId xmlns:a16="http://schemas.microsoft.com/office/drawing/2014/main" val="2753041058"/>
                    </a:ext>
                  </a:extLst>
                </a:gridCol>
                <a:gridCol w="5566854">
                  <a:extLst>
                    <a:ext uri="{9D8B030D-6E8A-4147-A177-3AD203B41FA5}">
                      <a16:colId xmlns:a16="http://schemas.microsoft.com/office/drawing/2014/main" val="4161664347"/>
                    </a:ext>
                  </a:extLst>
                </a:gridCol>
              </a:tblGrid>
              <a:tr h="658812">
                <a:tc gridSpan="2">
                  <a:txBody>
                    <a:bodyPr/>
                    <a:lstStyle/>
                    <a:p>
                      <a:pPr algn="ctr"/>
                      <a:r>
                        <a:rPr lang="en-US" sz="1000" b="1" dirty="0">
                          <a:effectLst/>
                        </a:rPr>
                        <a:t>YEAR 12 2023-2024 Autumn TERM</a:t>
                      </a:r>
                      <a:endParaRPr lang="en-GB" sz="1000" b="1" dirty="0">
                        <a:effectLst/>
                      </a:endParaRPr>
                    </a:p>
                    <a:p>
                      <a:pPr algn="ctr"/>
                      <a:r>
                        <a:rPr lang="en-US" sz="1000" dirty="0">
                          <a:effectLst/>
                        </a:rPr>
                        <a:t>‘An ambitious curriculum that meets the needs of all’</a:t>
                      </a:r>
                      <a:endParaRPr lang="en-GB" sz="1000" dirty="0">
                        <a:effectLst/>
                      </a:endParaRPr>
                    </a:p>
                    <a:p>
                      <a:pPr algn="ctr"/>
                      <a:r>
                        <a:rPr lang="en-US" sz="1000" dirty="0">
                          <a:effectLst/>
                        </a:rPr>
                        <a:t>Medium Term Planning - Topic: British History – Democracy, Social Reform and the Economy 1851-1886</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183926">
                <a:tc>
                  <a:txBody>
                    <a:bodyPr/>
                    <a:lstStyle/>
                    <a:p>
                      <a:pPr algn="ctr"/>
                      <a:r>
                        <a:rPr lang="en-US" sz="900" b="1" dirty="0">
                          <a:solidFill>
                            <a:schemeClr val="bg1"/>
                          </a:solidFill>
                          <a:effectLst/>
                        </a:rPr>
                        <a:t>Curriculum Intent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1000" b="1" dirty="0">
                          <a:effectLst/>
                        </a:rPr>
                        <a:t>In addition to working further on objectives from Year 11, pupils will be taught, following National Curriculum guidelines, the following this term:</a:t>
                      </a:r>
                      <a:endParaRPr lang="en-GB" sz="1000" b="1" dirty="0">
                        <a:effectLst/>
                      </a:endParaRPr>
                    </a:p>
                    <a:p>
                      <a:pPr algn="l"/>
                      <a:r>
                        <a:rPr lang="en-GB" sz="10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endParaRPr lang="en-GB" sz="1000" dirty="0">
                        <a:effectLst/>
                      </a:endParaRPr>
                    </a:p>
                    <a:p>
                      <a:pPr algn="l"/>
                      <a:r>
                        <a:rPr lang="en-GB" sz="1000" kern="1200" dirty="0">
                          <a:solidFill>
                            <a:schemeClr val="tx1"/>
                          </a:solidFill>
                          <a:effectLst/>
                          <a:latin typeface="+mn-lt"/>
                          <a:ea typeface="+mn-ea"/>
                          <a:cs typeface="+mn-cs"/>
                        </a:rPr>
                        <a:t>AO3 - Analyse and evaluate, in relation to the historical context, different ways in which aspects of the past have been interpreted.</a:t>
                      </a:r>
                    </a:p>
                  </a:txBody>
                  <a:tcPr marL="48075" marR="48075" marT="0" marB="0" anchor="ctr"/>
                </a:tc>
                <a:extLst>
                  <a:ext uri="{0D108BD9-81ED-4DB2-BD59-A6C34878D82A}">
                    <a16:rowId xmlns:a16="http://schemas.microsoft.com/office/drawing/2014/main" val="772928590"/>
                  </a:ext>
                </a:extLst>
              </a:tr>
              <a:tr h="413536">
                <a:tc>
                  <a:txBody>
                    <a:bodyPr/>
                    <a:lstStyle/>
                    <a:p>
                      <a:pPr algn="ctr"/>
                      <a:r>
                        <a:rPr lang="en-US" sz="900" b="1" dirty="0">
                          <a:effectLst/>
                        </a:rPr>
                        <a:t>Skills/Assessment Objective Links</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350841">
                <a:tc>
                  <a:txBody>
                    <a:bodyPr/>
                    <a:lstStyle/>
                    <a:p>
                      <a:pPr algn="ctr"/>
                      <a:r>
                        <a:rPr lang="en-US" sz="900" b="1" dirty="0">
                          <a:effectLst/>
                        </a:rPr>
                        <a:t> Spiritual, moral, social, and cultural development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SMSC: Discussion of religious toleration and beliefs, e.g. Gladstonian Liberalism and the foundation of this in Gladstone’s Christianity. Relationship between Church and state.</a:t>
                      </a:r>
                      <a:endParaRPr lang="en-GB" sz="1000" dirty="0">
                        <a:effectLst/>
                      </a:endParaRPr>
                    </a:p>
                    <a:p>
                      <a:pPr algn="l"/>
                      <a:r>
                        <a:rPr lang="en-US" sz="1000" dirty="0">
                          <a:effectLst/>
                        </a:rPr>
                        <a:t>PSHE/British Values:  Toleration, comparisons of modern British systems and values with those in 1851. </a:t>
                      </a:r>
                      <a:endParaRPr lang="en-GB" sz="1000" dirty="0">
                        <a:effectLst/>
                      </a:endParaRPr>
                    </a:p>
                    <a:p>
                      <a:pPr algn="l"/>
                      <a:r>
                        <a:rPr lang="en-US" sz="1000" dirty="0">
                          <a:effectLst/>
                        </a:rPr>
                        <a:t>Skills Builder: Transferable skills e.g. research, debate, analysis, interpretation.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206839">
                <a:tc>
                  <a:txBody>
                    <a:bodyPr/>
                    <a:lstStyle/>
                    <a:p>
                      <a:pPr algn="ctr"/>
                      <a:r>
                        <a:rPr lang="en-US" sz="900" b="1" dirty="0">
                          <a:effectLst/>
                        </a:rPr>
                        <a:t>Numeracy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a:effectLst/>
                        </a:rPr>
                        <a:t>Understanding of population, chronology.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813212">
                <a:tc>
                  <a:txBody>
                    <a:bodyPr/>
                    <a:lstStyle/>
                    <a:p>
                      <a:pPr algn="ctr"/>
                      <a:r>
                        <a:rPr lang="en-US" sz="900" b="1" dirty="0">
                          <a:effectLst/>
                        </a:rPr>
                        <a:t>Literacy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b="1" dirty="0">
                          <a:effectLst/>
                        </a:rPr>
                        <a:t>Vocabulary Tier 2: </a:t>
                      </a:r>
                      <a:r>
                        <a:rPr lang="en-GB" sz="1000" dirty="0">
                          <a:effectLst/>
                        </a:rPr>
                        <a:t>Analyse, value, significance, diverse, context, conformity, authority, exemplify, hierarchical, ideology, inferred, pivotal, renounce, subsequent.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effectLst/>
                        </a:rPr>
                        <a:t>Vocabulary Tier 3: </a:t>
                      </a:r>
                      <a:r>
                        <a:rPr lang="en-GB" sz="1000" dirty="0">
                          <a:effectLst/>
                        </a:rPr>
                        <a:t>Democracy, landed classes, aristocracy, non-conformists, radicalism, laissez-faire, self-help, protectionism, Gladstonian Liberalism, Tory Democracy, reform, conservatism, ministry, Trade Unions</a:t>
                      </a:r>
                    </a:p>
                    <a:p>
                      <a:pPr algn="l"/>
                      <a:r>
                        <a:rPr lang="en-US" sz="1000" b="1" dirty="0">
                          <a:effectLst/>
                        </a:rPr>
                        <a:t>Reading: </a:t>
                      </a:r>
                      <a:r>
                        <a:rPr lang="en-US" sz="1000" dirty="0">
                          <a:effectLst/>
                        </a:rPr>
                        <a:t>Extended historians’ interpretations, historical articles, primary source material.</a:t>
                      </a:r>
                      <a:endParaRPr lang="en-GB" sz="1000" dirty="0">
                        <a:effectLst/>
                      </a:endParaRPr>
                    </a:p>
                    <a:p>
                      <a:pPr algn="l"/>
                      <a:r>
                        <a:rPr lang="en-US" sz="1000" b="1" dirty="0">
                          <a:effectLst/>
                        </a:rPr>
                        <a:t>Writing: </a:t>
                      </a:r>
                      <a:r>
                        <a:rPr lang="en-US" sz="1000" dirty="0">
                          <a:effectLst/>
                        </a:rPr>
                        <a:t>Questions are essay based, 30 mark and 25 mark. Students are taught specific essay writing skills e.g. intros, body paragraphs and conclusions.</a:t>
                      </a:r>
                      <a:endParaRPr lang="en-GB" sz="1000" dirty="0">
                        <a:effectLst/>
                      </a:endParaRPr>
                    </a:p>
                    <a:p>
                      <a:pPr algn="l"/>
                      <a:r>
                        <a:rPr lang="en-US" sz="1000" b="1" dirty="0">
                          <a:effectLst/>
                        </a:rPr>
                        <a:t>Oracy: </a:t>
                      </a:r>
                      <a:r>
                        <a:rPr lang="en-US" sz="1000" dirty="0">
                          <a:effectLst/>
                        </a:rPr>
                        <a:t>Regular debate and discussion encouraged during lesson.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192963">
                <a:tc>
                  <a:txBody>
                    <a:bodyPr/>
                    <a:lstStyle/>
                    <a:p>
                      <a:pPr algn="ctr"/>
                      <a:r>
                        <a:rPr lang="en-US" sz="900" b="1" dirty="0">
                          <a:effectLst/>
                        </a:rPr>
                        <a:t>Becoming future ready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1000" b="1" dirty="0">
                          <a:effectLst/>
                        </a:rPr>
                        <a:t>Careers/Employability: </a:t>
                      </a:r>
                      <a:r>
                        <a:rPr lang="en-US" sz="1000" dirty="0">
                          <a:effectLst/>
                        </a:rPr>
                        <a:t> Transferable skills e.g. research, debate, analysis.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69616">
                <a:tc>
                  <a:txBody>
                    <a:bodyPr/>
                    <a:lstStyle/>
                    <a:p>
                      <a:pPr algn="ctr"/>
                      <a:r>
                        <a:rPr lang="en-US" sz="900" b="1" dirty="0">
                          <a:solidFill>
                            <a:schemeClr val="bg1"/>
                          </a:solidFill>
                          <a:effectLst/>
                        </a:rPr>
                        <a:t>Adaptation</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1000" dirty="0">
                          <a:effectLst/>
                        </a:rPr>
                        <a:t>Throughout this topic, quality first teaching will provide differentiation:</a:t>
                      </a:r>
                    </a:p>
                    <a:p>
                      <a:pPr algn="l" fontAlgn="base"/>
                      <a:r>
                        <a:rPr lang="en-US" sz="1000" dirty="0">
                          <a:effectLst/>
                        </a:rPr>
                        <a:t>By product: Booklets provide both scaffolding and challenge. </a:t>
                      </a:r>
                      <a:endParaRPr lang="en-GB" sz="1000" dirty="0">
                        <a:effectLst/>
                      </a:endParaRPr>
                    </a:p>
                    <a:p>
                      <a:pPr algn="l" fontAlgn="base"/>
                      <a:r>
                        <a:rPr lang="en-US" sz="1000" dirty="0">
                          <a:effectLst/>
                        </a:rPr>
                        <a:t>By resource: additional reading provided for higher ability, support provided for lower ability e.g. glossaries and diagrams. </a:t>
                      </a:r>
                      <a:endParaRPr lang="en-GB" sz="1000" dirty="0">
                        <a:effectLst/>
                      </a:endParaRPr>
                    </a:p>
                    <a:p>
                      <a:pPr algn="l" fontAlgn="base"/>
                      <a:r>
                        <a:rPr lang="en-US" sz="1000" dirty="0">
                          <a:effectLst/>
                        </a:rPr>
                        <a:t>By Intervention: by providing different levels of supervision and support</a:t>
                      </a:r>
                      <a:endParaRPr lang="en-GB" sz="1000" dirty="0">
                        <a:effectLst/>
                      </a:endParaRPr>
                    </a:p>
                    <a:p>
                      <a:pPr algn="l" fontAlgn="base"/>
                      <a:r>
                        <a:rPr lang="en-GB" sz="1000" dirty="0">
                          <a:effectLst/>
                        </a:rPr>
                        <a:t>By Progressive Questioning: exploring pupils’ understanding through interactive dialogue. </a:t>
                      </a:r>
                    </a:p>
                    <a:p>
                      <a:pPr algn="l" fontAlgn="base"/>
                      <a:r>
                        <a:rPr lang="en-GB" sz="1000" dirty="0">
                          <a:effectLst/>
                        </a:rPr>
                        <a:t>By Grouping: according to prior attainment, gender, social preference, preferred learning style. </a:t>
                      </a:r>
                    </a:p>
                    <a:p>
                      <a:pPr algn="l" fontAlgn="base"/>
                      <a:r>
                        <a:rPr lang="en-GB" sz="1000" dirty="0">
                          <a:effectLst/>
                        </a:rPr>
                        <a:t>By Task: Pupils should be involved in the identification of targets which are meaningful to them and in the selection of an appropriate task from the given range. </a:t>
                      </a:r>
                    </a:p>
                    <a:p>
                      <a:pPr algn="l"/>
                      <a:r>
                        <a:rPr lang="en-GB" sz="1000" dirty="0">
                          <a:effectLst/>
                        </a:rPr>
                        <a:t>By Offering Optional Activities: In class or as homework, to extend learning. </a:t>
                      </a:r>
                    </a:p>
                    <a:p>
                      <a:pPr algn="l"/>
                      <a:r>
                        <a:rPr lang="en-GB" sz="1000" dirty="0">
                          <a:effectLst/>
                        </a:rPr>
                        <a:t>This QFT/SEND provision will be explicit within the lesson-by-lesson schemes of work.</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992116">
                <a:tc>
                  <a:txBody>
                    <a:bodyPr/>
                    <a:lstStyle/>
                    <a:p>
                      <a:pPr algn="ctr"/>
                      <a:r>
                        <a:rPr lang="en-GB" sz="900" b="1" dirty="0">
                          <a:effectLst/>
                        </a:rPr>
                        <a:t>QFT/Send Provision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678465">
                <a:tc>
                  <a:txBody>
                    <a:bodyPr/>
                    <a:lstStyle/>
                    <a:p>
                      <a:pPr algn="ctr"/>
                      <a:r>
                        <a:rPr lang="en-US" sz="900" b="1" dirty="0">
                          <a:solidFill>
                            <a:schemeClr val="bg1"/>
                          </a:solidFill>
                          <a:effectLst/>
                        </a:rPr>
                        <a:t>Implementation</a:t>
                      </a:r>
                      <a:r>
                        <a:rPr lang="en-GB" sz="900" b="1" dirty="0">
                          <a:solidFill>
                            <a:schemeClr val="bg1"/>
                          </a:solidFill>
                          <a:effectLst/>
                        </a:rPr>
                        <a:t> </a:t>
                      </a:r>
                      <a:r>
                        <a:rPr lang="en-US" sz="900" b="1" dirty="0">
                          <a:solidFill>
                            <a:schemeClr val="bg1"/>
                          </a:solidFill>
                          <a:effectLst/>
                        </a:rPr>
                        <a:t>Curriculum Delivery</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US" sz="1000" b="1" u="sng" dirty="0">
                          <a:effectLst/>
                        </a:rPr>
                        <a:t>Democracy:</a:t>
                      </a:r>
                    </a:p>
                    <a:p>
                      <a:pPr marL="342900" lvl="0" indent="-342900" algn="l" fontAlgn="base">
                        <a:buFont typeface="Symbol" panose="05050102010706020507" pitchFamily="18" charset="2"/>
                        <a:buChar char=""/>
                      </a:pPr>
                      <a:r>
                        <a:rPr lang="en-GB" sz="1000" dirty="0">
                          <a:effectLst/>
                        </a:rPr>
                        <a:t>Describe key features of life in 1851; the differences between working, middle and upper classes and explain the characteristics of each group.</a:t>
                      </a:r>
                    </a:p>
                    <a:p>
                      <a:pPr marL="342900" lvl="0" indent="-342900" algn="l" fontAlgn="base">
                        <a:buFont typeface="Symbol" panose="05050102010706020507" pitchFamily="18" charset="2"/>
                        <a:buChar char=""/>
                      </a:pPr>
                      <a:r>
                        <a:rPr lang="en-GB" sz="1000" dirty="0">
                          <a:effectLst/>
                        </a:rPr>
                        <a:t>Explain what the industrial revolution was and some of the key consequences of this</a:t>
                      </a:r>
                    </a:p>
                    <a:p>
                      <a:pPr marL="342900" lvl="0" indent="-342900" algn="l" fontAlgn="base">
                        <a:buFont typeface="Symbol" panose="05050102010706020507" pitchFamily="18" charset="2"/>
                        <a:buChar char=""/>
                      </a:pPr>
                      <a:r>
                        <a:rPr lang="en-GB" sz="1000" dirty="0">
                          <a:effectLst/>
                        </a:rPr>
                        <a:t>Explain how the British political system worked in 1851.</a:t>
                      </a:r>
                    </a:p>
                    <a:p>
                      <a:pPr marL="342900" lvl="0" indent="-342900" algn="l" fontAlgn="base">
                        <a:buFont typeface="Symbol" panose="05050102010706020507" pitchFamily="18" charset="2"/>
                        <a:buChar char=""/>
                      </a:pPr>
                      <a:r>
                        <a:rPr lang="en-GB" sz="1000" dirty="0">
                          <a:effectLst/>
                        </a:rPr>
                        <a:t>Recognise who the key ministers were between 1851 and 1867 and which political parties they belonged to. </a:t>
                      </a:r>
                    </a:p>
                    <a:p>
                      <a:pPr marL="342900" lvl="0" indent="-342900" algn="l" fontAlgn="base">
                        <a:buFont typeface="Symbol" panose="05050102010706020507" pitchFamily="18" charset="2"/>
                        <a:buChar char=""/>
                      </a:pPr>
                      <a:r>
                        <a:rPr lang="en-GB" sz="1000" dirty="0">
                          <a:effectLst/>
                        </a:rPr>
                        <a:t>Understand and explain Tory Party political beliefs. </a:t>
                      </a:r>
                    </a:p>
                    <a:p>
                      <a:pPr marL="342900" lvl="0" indent="-342900" algn="l" fontAlgn="base">
                        <a:buFont typeface="Symbol" panose="05050102010706020507" pitchFamily="18" charset="2"/>
                        <a:buChar char=""/>
                      </a:pPr>
                      <a:r>
                        <a:rPr lang="en-GB" sz="1000" dirty="0">
                          <a:effectLst/>
                        </a:rPr>
                        <a:t>Explain how and why the Liberal party was formed and the different social makeup of the party, as well as their aims in 1851. </a:t>
                      </a:r>
                    </a:p>
                    <a:p>
                      <a:pPr marL="342900" lvl="0" indent="-342900" algn="l" fontAlgn="base">
                        <a:buFont typeface="Symbol" panose="05050102010706020507" pitchFamily="18" charset="2"/>
                        <a:buChar char=""/>
                      </a:pPr>
                      <a:r>
                        <a:rPr lang="en-GB" sz="1000" dirty="0">
                          <a:effectLst/>
                        </a:rPr>
                        <a:t>Explain why there was a demand for political change in 1867.</a:t>
                      </a:r>
                    </a:p>
                    <a:p>
                      <a:pPr marL="342900" lvl="0" indent="-342900" algn="l" fontAlgn="base">
                        <a:buFont typeface="Symbol" panose="05050102010706020507" pitchFamily="18" charset="2"/>
                        <a:buChar char=""/>
                      </a:pPr>
                      <a:r>
                        <a:rPr lang="en-GB" sz="1000" dirty="0">
                          <a:effectLst/>
                        </a:rPr>
                        <a:t>Know how the 1867 Reform Act was passed and its consequences, including assessing different interpretations about why it was passed.</a:t>
                      </a:r>
                    </a:p>
                    <a:p>
                      <a:pPr marL="342900" lvl="0" indent="-342900" algn="l" fontAlgn="base">
                        <a:buFont typeface="Symbol" panose="05050102010706020507" pitchFamily="18" charset="2"/>
                        <a:buChar char=""/>
                      </a:pPr>
                      <a:r>
                        <a:rPr lang="en-GB" sz="1000" dirty="0">
                          <a:effectLst/>
                        </a:rPr>
                        <a:t>Identify the reasons why Gladstone introduced the Third Reform Act and the Redistribution of Seats Act, explain the significance of these and evaluate their successes.</a:t>
                      </a:r>
                    </a:p>
                    <a:p>
                      <a:pPr marL="0" lvl="0" indent="0" algn="l" fontAlgn="base">
                        <a:buFont typeface="Symbol" panose="05050102010706020507" pitchFamily="18" charset="2"/>
                        <a:buNone/>
                      </a:pPr>
                      <a:endParaRPr lang="en-GB" sz="1000" u="sng" dirty="0">
                        <a:effectLst/>
                      </a:endParaRPr>
                    </a:p>
                    <a:p>
                      <a:pPr marL="0" lvl="0" indent="0" algn="l" fontAlgn="base">
                        <a:buFont typeface="Symbol" panose="05050102010706020507" pitchFamily="18" charset="2"/>
                        <a:buNone/>
                      </a:pPr>
                      <a:r>
                        <a:rPr lang="en-GB" sz="1000" b="1" u="sng" dirty="0">
                          <a:effectLst/>
                        </a:rPr>
                        <a:t>Social Reform:</a:t>
                      </a:r>
                    </a:p>
                    <a:p>
                      <a:pPr marL="342900" lvl="0" indent="-342900" algn="l" fontAlgn="base">
                        <a:buFont typeface="Symbol" panose="05050102010706020507" pitchFamily="18" charset="2"/>
                        <a:buChar char=""/>
                      </a:pPr>
                      <a:r>
                        <a:rPr lang="en-GB" sz="1000" dirty="0">
                          <a:effectLst/>
                        </a:rPr>
                        <a:t>Describe what Gladstonian Liberalism is.</a:t>
                      </a:r>
                    </a:p>
                    <a:p>
                      <a:pPr marL="342900" lvl="0" indent="-342900" algn="l" fontAlgn="base">
                        <a:buFont typeface="Symbol" panose="05050102010706020507" pitchFamily="18" charset="2"/>
                        <a:buChar char=""/>
                      </a:pPr>
                      <a:r>
                        <a:rPr lang="en-GB" sz="1000" dirty="0">
                          <a:effectLst/>
                        </a:rPr>
                        <a:t>Analyse the strengths and weaknesses of the Acts passed within Gladstone’s First Ministry.</a:t>
                      </a:r>
                    </a:p>
                    <a:p>
                      <a:pPr marL="342900" lvl="0" indent="-342900" algn="l" fontAlgn="base">
                        <a:buFont typeface="Symbol" panose="05050102010706020507" pitchFamily="18" charset="2"/>
                        <a:buChar char=""/>
                      </a:pPr>
                      <a:r>
                        <a:rPr lang="en-GB" sz="1000" dirty="0">
                          <a:effectLst/>
                        </a:rPr>
                        <a:t>Understand and explain why some people turned against Gladstone after his First Ministry.</a:t>
                      </a:r>
                    </a:p>
                    <a:p>
                      <a:pPr marL="342900" lvl="0" indent="-342900" algn="l" fontAlgn="base">
                        <a:buFont typeface="Symbol" panose="05050102010706020507" pitchFamily="18" charset="2"/>
                        <a:buChar char=""/>
                      </a:pPr>
                      <a:r>
                        <a:rPr lang="en-GB" sz="1000" dirty="0">
                          <a:effectLst/>
                        </a:rPr>
                        <a:t>Know and understand what is meant by the term Tory Democracy.</a:t>
                      </a:r>
                    </a:p>
                    <a:p>
                      <a:pPr marL="342900" lvl="0" indent="-342900" algn="l" fontAlgn="base">
                        <a:buFont typeface="Symbol" panose="05050102010706020507" pitchFamily="18" charset="2"/>
                        <a:buChar char=""/>
                      </a:pPr>
                      <a:r>
                        <a:rPr lang="en-GB" sz="1000" dirty="0">
                          <a:effectLst/>
                        </a:rPr>
                        <a:t>Analyse the strengths and weaknesses of the Acts passed within Benjamin Disraeli’s Ministry.</a:t>
                      </a:r>
                    </a:p>
                    <a:p>
                      <a:pPr marL="0" lvl="0" indent="0" algn="l" fontAlgn="base">
                        <a:buFont typeface="Symbol" panose="05050102010706020507" pitchFamily="18" charset="2"/>
                        <a:buNone/>
                      </a:pPr>
                      <a:endParaRPr lang="en-GB" sz="1000" dirty="0">
                        <a:effectLst/>
                      </a:endParaRPr>
                    </a:p>
                  </a:txBody>
                  <a:tcPr marL="48075" marR="48075" marT="0" marB="0" anchor="ctr"/>
                </a:tc>
                <a:extLst>
                  <a:ext uri="{0D108BD9-81ED-4DB2-BD59-A6C34878D82A}">
                    <a16:rowId xmlns:a16="http://schemas.microsoft.com/office/drawing/2014/main" val="4275247734"/>
                  </a:ext>
                </a:extLst>
              </a:tr>
              <a:tr h="599439">
                <a:tc>
                  <a:txBody>
                    <a:bodyPr/>
                    <a:lstStyle/>
                    <a:p>
                      <a:pPr algn="ctr"/>
                      <a:r>
                        <a:rPr lang="en-US" sz="900" b="1" dirty="0">
                          <a:effectLst/>
                        </a:rPr>
                        <a:t>Learning Outcomes </a:t>
                      </a:r>
                      <a:endParaRPr lang="en-GB" sz="900" b="1" dirty="0">
                        <a:effectLst/>
                      </a:endParaRPr>
                    </a:p>
                    <a:p>
                      <a:pPr algn="ctr"/>
                      <a:r>
                        <a:rPr lang="en-US" sz="900" b="1" dirty="0">
                          <a:effectLst/>
                        </a:rPr>
                        <a:t>(Most Powerful Knowledge)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bl>
          </a:graphicData>
        </a:graphic>
      </p:graphicFrame>
    </p:spTree>
    <p:extLst>
      <p:ext uri="{BB962C8B-B14F-4D97-AF65-F5344CB8AC3E}">
        <p14:creationId xmlns:p14="http://schemas.microsoft.com/office/powerpoint/2010/main" val="1301713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71CD2D5-2DB4-BFED-0F34-F22A590A27EE}"/>
              </a:ext>
            </a:extLst>
          </p:cNvPr>
          <p:cNvGraphicFramePr>
            <a:graphicFrameLocks noGrp="1"/>
          </p:cNvGraphicFramePr>
          <p:nvPr>
            <p:extLst>
              <p:ext uri="{D42A27DB-BD31-4B8C-83A1-F6EECF244321}">
                <p14:modId xmlns:p14="http://schemas.microsoft.com/office/powerpoint/2010/main" val="397123923"/>
              </p:ext>
            </p:extLst>
          </p:nvPr>
        </p:nvGraphicFramePr>
        <p:xfrm>
          <a:off x="152400" y="134938"/>
          <a:ext cx="6527800" cy="3479391"/>
        </p:xfrm>
        <a:graphic>
          <a:graphicData uri="http://schemas.openxmlformats.org/drawingml/2006/table">
            <a:tbl>
              <a:tblPr firstRow="1" firstCol="1" bandRow="1">
                <a:tableStyleId>{5940675A-B579-460E-94D1-54222C63F5DA}</a:tableStyleId>
              </a:tblPr>
              <a:tblGrid>
                <a:gridCol w="1011921">
                  <a:extLst>
                    <a:ext uri="{9D8B030D-6E8A-4147-A177-3AD203B41FA5}">
                      <a16:colId xmlns:a16="http://schemas.microsoft.com/office/drawing/2014/main" val="2373275569"/>
                    </a:ext>
                  </a:extLst>
                </a:gridCol>
                <a:gridCol w="5515879">
                  <a:extLst>
                    <a:ext uri="{9D8B030D-6E8A-4147-A177-3AD203B41FA5}">
                      <a16:colId xmlns:a16="http://schemas.microsoft.com/office/drawing/2014/main" val="3524163942"/>
                    </a:ext>
                  </a:extLst>
                </a:gridCol>
              </a:tblGrid>
              <a:tr h="678465">
                <a:tc>
                  <a:txBody>
                    <a:bodyPr/>
                    <a:lstStyle/>
                    <a:p>
                      <a:pPr algn="ctr"/>
                      <a:r>
                        <a:rPr lang="en-US" sz="900" b="1" dirty="0">
                          <a:solidFill>
                            <a:schemeClr val="bg1"/>
                          </a:solidFill>
                          <a:effectLst/>
                        </a:rPr>
                        <a:t>Implementation</a:t>
                      </a:r>
                      <a:r>
                        <a:rPr lang="en-GB" sz="900" b="1" dirty="0">
                          <a:solidFill>
                            <a:schemeClr val="bg1"/>
                          </a:solidFill>
                          <a:effectLst/>
                        </a:rPr>
                        <a:t> </a:t>
                      </a:r>
                      <a:r>
                        <a:rPr lang="en-US" sz="900" b="1" dirty="0">
                          <a:solidFill>
                            <a:schemeClr val="bg1"/>
                          </a:solidFill>
                          <a:effectLst/>
                        </a:rPr>
                        <a:t>Curriculum Delivery</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marL="0" lvl="0" indent="0" algn="l" fontAlgn="base">
                        <a:buFont typeface="Symbol" panose="05050102010706020507" pitchFamily="18" charset="2"/>
                        <a:buNone/>
                      </a:pPr>
                      <a:r>
                        <a:rPr lang="en-GB" sz="1000" b="1" u="sng" dirty="0">
                          <a:effectLst/>
                        </a:rPr>
                        <a:t>Economy:</a:t>
                      </a:r>
                    </a:p>
                    <a:p>
                      <a:pPr marL="342900" lvl="0" indent="-342900" algn="l" fontAlgn="base">
                        <a:buFont typeface="Symbol" panose="05050102010706020507" pitchFamily="18" charset="2"/>
                        <a:buChar char=""/>
                      </a:pPr>
                      <a:r>
                        <a:rPr lang="en-GB" sz="1000" dirty="0">
                          <a:effectLst/>
                        </a:rPr>
                        <a:t>Explain why Britain was referred to as the ‘Workshop of the World’</a:t>
                      </a:r>
                    </a:p>
                    <a:p>
                      <a:pPr marL="342900" lvl="0" indent="-342900" algn="l" fontAlgn="base">
                        <a:buFont typeface="Symbol" panose="05050102010706020507" pitchFamily="18" charset="2"/>
                        <a:buChar char=""/>
                      </a:pPr>
                      <a:r>
                        <a:rPr lang="en-GB" sz="1000" dirty="0">
                          <a:effectLst/>
                        </a:rPr>
                        <a:t>Describe the features of the Industrial Boom 1851-86</a:t>
                      </a:r>
                    </a:p>
                    <a:p>
                      <a:pPr marL="342900" lvl="0" indent="-342900" algn="l" fontAlgn="base">
                        <a:buFont typeface="Symbol" panose="05050102010706020507" pitchFamily="18" charset="2"/>
                        <a:buChar char=""/>
                      </a:pPr>
                      <a:r>
                        <a:rPr lang="en-GB" sz="1000" dirty="0">
                          <a:effectLst/>
                        </a:rPr>
                        <a:t>Describe the key features of the Golden Age of Agriculture up until 1873</a:t>
                      </a:r>
                    </a:p>
                    <a:p>
                      <a:pPr marL="342900" lvl="0" indent="-342900" algn="l" fontAlgn="base">
                        <a:buFont typeface="Symbol" panose="05050102010706020507" pitchFamily="18" charset="2"/>
                        <a:buChar char=""/>
                      </a:pPr>
                      <a:r>
                        <a:rPr lang="en-GB" sz="1000" dirty="0">
                          <a:effectLst/>
                        </a:rPr>
                        <a:t>Understand the principles of laissez faire and self-help </a:t>
                      </a:r>
                    </a:p>
                    <a:p>
                      <a:pPr marL="342900" lvl="0" indent="-342900" algn="l" fontAlgn="base">
                        <a:buFont typeface="Symbol" panose="05050102010706020507" pitchFamily="18" charset="2"/>
                        <a:buChar char=""/>
                      </a:pPr>
                      <a:r>
                        <a:rPr lang="en-GB" sz="1000" dirty="0">
                          <a:effectLst/>
                        </a:rPr>
                        <a:t>Explain the ways in which people experienced and increased standard of living and prosperity in the period 1851-1886</a:t>
                      </a:r>
                    </a:p>
                    <a:p>
                      <a:pPr marL="342900" lvl="0" indent="-342900" algn="l" fontAlgn="base">
                        <a:buFont typeface="Symbol" panose="05050102010706020507" pitchFamily="18" charset="2"/>
                        <a:buChar char=""/>
                      </a:pPr>
                      <a:r>
                        <a:rPr lang="en-GB" sz="1000" dirty="0">
                          <a:effectLst/>
                        </a:rPr>
                        <a:t>Analyse the reasons why people experienced poverty in the period 1851-1886</a:t>
                      </a:r>
                    </a:p>
                    <a:p>
                      <a:pPr marL="342900" lvl="0" indent="-342900" algn="l" fontAlgn="base">
                        <a:buFont typeface="Symbol" panose="05050102010706020507" pitchFamily="18" charset="2"/>
                        <a:buChar char=""/>
                      </a:pPr>
                      <a:r>
                        <a:rPr lang="en-GB" sz="1000" dirty="0">
                          <a:effectLst/>
                        </a:rPr>
                        <a:t>Know and understand why Trade Unions began to be formed in this period</a:t>
                      </a:r>
                    </a:p>
                    <a:p>
                      <a:pPr marL="342900" lvl="0" indent="-342900" algn="l" fontAlgn="base">
                        <a:buFont typeface="Symbol" panose="05050102010706020507" pitchFamily="18" charset="2"/>
                        <a:buChar char=""/>
                      </a:pPr>
                      <a:r>
                        <a:rPr lang="en-GB" sz="1000" dirty="0">
                          <a:effectLst/>
                        </a:rPr>
                        <a:t>Analyse how successful Trade Unions were in this period</a:t>
                      </a:r>
                    </a:p>
                    <a:p>
                      <a:pPr algn="l" fontAlgn="base"/>
                      <a:endParaRPr lang="en-GB" sz="1000" dirty="0">
                        <a:effectLst/>
                      </a:endParaRPr>
                    </a:p>
                    <a:p>
                      <a:pPr algn="l" fontAlgn="base"/>
                      <a:endParaRPr lang="en-GB" sz="1000" dirty="0">
                        <a:effectLst/>
                      </a:endParaRPr>
                    </a:p>
                    <a:p>
                      <a:pPr algn="l" fontAlgn="base"/>
                      <a:endParaRPr lang="en-GB" sz="1000" dirty="0">
                        <a:effectLst/>
                      </a:endParaRPr>
                    </a:p>
                    <a:p>
                      <a:pPr algn="l" fontAlgn="base"/>
                      <a:endParaRPr lang="en-GB" sz="1000" dirty="0">
                        <a:effectLst/>
                      </a:endParaRPr>
                    </a:p>
                    <a:p>
                      <a:pPr algn="l" fontAlgn="base"/>
                      <a:endParaRPr lang="en-GB" sz="1000" dirty="0">
                        <a:effectLst/>
                      </a:endParaRPr>
                    </a:p>
                    <a:p>
                      <a:pPr algn="l" fontAlgn="base"/>
                      <a:endParaRPr lang="en-GB" sz="1000" dirty="0">
                        <a:effectLst/>
                      </a:endParaRPr>
                    </a:p>
                  </a:txBody>
                  <a:tcPr marL="48075" marR="48075" marT="0" marB="0" anchor="ctr"/>
                </a:tc>
                <a:extLst>
                  <a:ext uri="{0D108BD9-81ED-4DB2-BD59-A6C34878D82A}">
                    <a16:rowId xmlns:a16="http://schemas.microsoft.com/office/drawing/2014/main" val="2610867737"/>
                  </a:ext>
                </a:extLst>
              </a:tr>
              <a:tr h="599439">
                <a:tc>
                  <a:txBody>
                    <a:bodyPr/>
                    <a:lstStyle/>
                    <a:p>
                      <a:pPr algn="ctr"/>
                      <a:r>
                        <a:rPr lang="en-US" sz="900" b="1" dirty="0">
                          <a:effectLst/>
                        </a:rPr>
                        <a:t>Learning Outcomes </a:t>
                      </a:r>
                      <a:endParaRPr lang="en-GB" sz="900" b="1" dirty="0">
                        <a:effectLst/>
                      </a:endParaRPr>
                    </a:p>
                    <a:p>
                      <a:pPr algn="ctr"/>
                      <a:r>
                        <a:rPr lang="en-US" sz="900" b="1" dirty="0">
                          <a:effectLst/>
                        </a:rPr>
                        <a:t>(Most Powerful Knowledge)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279448954"/>
                  </a:ext>
                </a:extLst>
              </a:tr>
              <a:tr h="163881">
                <a:tc>
                  <a:txBody>
                    <a:bodyPr/>
                    <a:lstStyle/>
                    <a:p>
                      <a:pPr algn="ctr"/>
                      <a:r>
                        <a:rPr lang="en-US" sz="900" b="1" dirty="0">
                          <a:effectLst/>
                        </a:rPr>
                        <a:t>Current learning to be developed in the future within: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000" dirty="0">
                          <a:effectLst/>
                        </a:rPr>
                        <a:t>All topics and themes will be covered again in Y13 when students will build on understanding for the second half of the course.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1907788399"/>
                  </a:ext>
                </a:extLst>
              </a:tr>
              <a:tr h="382417">
                <a:tc>
                  <a:txBody>
                    <a:bodyPr/>
                    <a:lstStyle/>
                    <a:p>
                      <a:pPr algn="ctr"/>
                      <a:r>
                        <a:rPr lang="en-US" sz="900" b="1" dirty="0">
                          <a:effectLst/>
                        </a:rPr>
                        <a:t>Assessment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000" dirty="0">
                          <a:effectLst/>
                        </a:rPr>
                        <a:t>Refer to assessment maps for formative and summative assessment opportunities.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653868056"/>
                  </a:ext>
                </a:extLst>
              </a:tr>
              <a:tr h="247094">
                <a:tc>
                  <a:txBody>
                    <a:bodyPr/>
                    <a:lstStyle/>
                    <a:p>
                      <a:pPr algn="ctr"/>
                      <a:r>
                        <a:rPr lang="en-US" sz="900" b="1" dirty="0">
                          <a:solidFill>
                            <a:schemeClr val="bg1"/>
                          </a:solidFill>
                          <a:effectLst/>
                        </a:rPr>
                        <a:t>Impact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a:txBody>
                    <a:bodyPr/>
                    <a:lstStyle/>
                    <a:p>
                      <a:pPr marL="457200" algn="l"/>
                      <a:r>
                        <a:rPr lang="en-US" sz="1000" dirty="0">
                          <a:effectLst/>
                        </a:rPr>
                        <a:t>Attainment and Progress – Refer to assessment results / data review documentation.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423731465"/>
                  </a:ext>
                </a:extLst>
              </a:tr>
            </a:tbl>
          </a:graphicData>
        </a:graphic>
      </p:graphicFrame>
    </p:spTree>
    <p:extLst>
      <p:ext uri="{BB962C8B-B14F-4D97-AF65-F5344CB8AC3E}">
        <p14:creationId xmlns:p14="http://schemas.microsoft.com/office/powerpoint/2010/main" val="2278954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42A06B0-0117-4175-8181-01576B3BCD8A}"/>
</file>

<file path=customXml/itemProps2.xml><?xml version="1.0" encoding="utf-8"?>
<ds:datastoreItem xmlns:ds="http://schemas.openxmlformats.org/officeDocument/2006/customXml" ds:itemID="{536A233C-03E5-4589-BEF6-4611374D142F}"/>
</file>

<file path=customXml/itemProps3.xml><?xml version="1.0" encoding="utf-8"?>
<ds:datastoreItem xmlns:ds="http://schemas.openxmlformats.org/officeDocument/2006/customXml" ds:itemID="{C099C710-9E00-4DAB-A99E-A0D41C2C3BF0}"/>
</file>

<file path=docProps/app.xml><?xml version="1.0" encoding="utf-8"?>
<Properties xmlns="http://schemas.openxmlformats.org/officeDocument/2006/extended-properties" xmlns:vt="http://schemas.openxmlformats.org/officeDocument/2006/docPropsVTypes">
  <Template>Office Theme 2013 - 2022</Template>
  <TotalTime>93</TotalTime>
  <Words>916</Words>
  <Application>Microsoft Office PowerPoint</Application>
  <PresentationFormat>A4 Paper (210x297 mm)</PresentationFormat>
  <Paragraphs>76</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Symbol</vt:lpstr>
      <vt:lpstr>Office Theme</vt:lpstr>
      <vt:lpstr>PowerPoint Presentation</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A.Storah</dc:creator>
  <cp:lastModifiedBy>Kieran Power</cp:lastModifiedBy>
  <cp:revision>3</cp:revision>
  <dcterms:created xsi:type="dcterms:W3CDTF">2023-06-21T08:10:25Z</dcterms:created>
  <dcterms:modified xsi:type="dcterms:W3CDTF">2024-07-11T08:37:28Z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