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055E26-BF08-4C0D-9870-FF174092759A}" v="3" dt="2025-06-09T15:05:09.3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1920" y="-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09/06/2025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09/06/2025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09/06/2025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09/06/2025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3987829041"/>
              </p:ext>
            </p:extLst>
          </p:nvPr>
        </p:nvGraphicFramePr>
        <p:xfrm>
          <a:off x="100013" y="6669"/>
          <a:ext cx="6657974" cy="8957171"/>
        </p:xfrm>
        <a:graphic>
          <a:graphicData uri="http://schemas.openxmlformats.org/drawingml/2006/table">
            <a:tbl>
              <a:tblPr firstRow="1" firstCol="1" bandRow="1">
                <a:tableStyleId>{5940675A-B579-460E-94D1-54222C63F5DA}</a:tableStyleId>
              </a:tblPr>
              <a:tblGrid>
                <a:gridCol w="1265087">
                  <a:extLst>
                    <a:ext uri="{9D8B030D-6E8A-4147-A177-3AD203B41FA5}">
                      <a16:colId xmlns:a16="http://schemas.microsoft.com/office/drawing/2014/main" val="2753041058"/>
                    </a:ext>
                  </a:extLst>
                </a:gridCol>
                <a:gridCol w="5392887">
                  <a:extLst>
                    <a:ext uri="{9D8B030D-6E8A-4147-A177-3AD203B41FA5}">
                      <a16:colId xmlns:a16="http://schemas.microsoft.com/office/drawing/2014/main" val="4161664347"/>
                    </a:ext>
                  </a:extLst>
                </a:gridCol>
              </a:tblGrid>
              <a:tr h="450338">
                <a:tc gridSpan="2">
                  <a:txBody>
                    <a:bodyPr/>
                    <a:lstStyle/>
                    <a:p>
                      <a:pPr algn="ctr"/>
                      <a:endParaRPr lang="en-US" sz="1000" b="1" dirty="0">
                        <a:effectLst/>
                      </a:endParaRPr>
                    </a:p>
                    <a:p>
                      <a:pPr algn="ctr"/>
                      <a:r>
                        <a:rPr lang="en-US" sz="1000" b="1">
                          <a:effectLst/>
                        </a:rPr>
                        <a:t>YEAR 13 </a:t>
                      </a:r>
                      <a:r>
                        <a:rPr lang="en-US" sz="1000" b="1" dirty="0">
                          <a:effectLst/>
                        </a:rPr>
                        <a:t>Spring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Challenges abroad and the issue of the Spanish Succession Crisis</a:t>
                      </a:r>
                    </a:p>
                    <a:p>
                      <a:pPr algn="ct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36718">
                <a:tc>
                  <a:txBody>
                    <a:bodyPr/>
                    <a:lstStyle/>
                    <a:p>
                      <a:pPr algn="ctr"/>
                      <a:r>
                        <a:rPr lang="en-US" sz="1000" b="1" dirty="0">
                          <a:solidFill>
                            <a:schemeClr val="bg1"/>
                          </a:solidFill>
                          <a:effectLst/>
                        </a:rPr>
                        <a:t>Curriculum Intent</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12,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r>
                        <a:rPr lang="en-GB" sz="1000" dirty="0">
                          <a:effectLst/>
                        </a:rPr>
                        <a:t>AO2 - Analyse, and evaluate appropriate source material, primary and/or contemporary to the period, within its historical context.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772928590"/>
                  </a:ext>
                </a:extLst>
              </a:tr>
              <a:tr h="957023">
                <a:tc>
                  <a:txBody>
                    <a:bodyPr/>
                    <a:lstStyle/>
                    <a:p>
                      <a:pPr algn="ctr"/>
                      <a:r>
                        <a:rPr lang="en-US" sz="1000" b="1" dirty="0">
                          <a:effectLst/>
                        </a:rPr>
                        <a:t>Skills/Assessment Objective Links</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546870">
                <a:tc>
                  <a:txBody>
                    <a:bodyPr/>
                    <a:lstStyle/>
                    <a:p>
                      <a:pPr algn="ctr"/>
                      <a:r>
                        <a:rPr lang="en-US" sz="1000" b="1" dirty="0">
                          <a:effectLst/>
                        </a:rPr>
                        <a:t> Spiritual, moral, social, and cultural development</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a:effectLst/>
                        </a:rPr>
                        <a:t>SMSC: Discussion of religious toleration and beliefs, e.g. treatment of Huguenots. Relationship between Church and state.</a:t>
                      </a:r>
                      <a:endParaRPr lang="en-GB" sz="1000">
                        <a:effectLst/>
                      </a:endParaRPr>
                    </a:p>
                    <a:p>
                      <a:pPr algn="l"/>
                      <a:r>
                        <a:rPr lang="en-US" sz="1000">
                          <a:effectLst/>
                        </a:rPr>
                        <a:t>PSHE/British Values:  Toleration, comparisons with British systems. </a:t>
                      </a:r>
                      <a:endParaRPr lang="en-GB" sz="1000">
                        <a:effectLst/>
                      </a:endParaRPr>
                    </a:p>
                    <a:p>
                      <a:pPr algn="l"/>
                      <a:r>
                        <a:rPr lang="en-US" sz="1000">
                          <a:effectLst/>
                        </a:rPr>
                        <a:t>Skills Builder: Transferable skills e.g. research, debate, analysis.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38910">
                <a:tc>
                  <a:txBody>
                    <a:bodyPr/>
                    <a:lstStyle/>
                    <a:p>
                      <a:pPr algn="ctr"/>
                      <a:r>
                        <a:rPr lang="en-US" sz="1000" b="1" dirty="0">
                          <a:effectLst/>
                        </a:rPr>
                        <a:t>Numeracy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a:effectLst/>
                        </a:rPr>
                        <a:t>Understanding of population, chronology.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230458">
                <a:tc>
                  <a:txBody>
                    <a:bodyPr/>
                    <a:lstStyle/>
                    <a:p>
                      <a:pPr algn="ctr"/>
                      <a:r>
                        <a:rPr lang="en-US" sz="1000" b="1" dirty="0">
                          <a:effectLst/>
                        </a:rPr>
                        <a:t>Literacy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US" sz="1000" b="0" dirty="0">
                          <a:effectLst/>
                        </a:rPr>
                        <a:t>Scorched earth, Divine Right, </a:t>
                      </a:r>
                      <a:r>
                        <a:rPr lang="en-US" sz="1000" dirty="0">
                          <a:effectLst/>
                        </a:rPr>
                        <a:t>Huguenots, Jansenists, absolutism, provinces, intendant, </a:t>
                      </a:r>
                      <a:r>
                        <a:rPr lang="en-US" sz="1000" dirty="0" err="1">
                          <a:effectLst/>
                        </a:rPr>
                        <a:t>parlement</a:t>
                      </a:r>
                      <a:r>
                        <a:rPr lang="en-US" sz="1000" dirty="0">
                          <a:effectLst/>
                        </a:rPr>
                        <a:t>, provenance, taille, capitation, </a:t>
                      </a:r>
                      <a:r>
                        <a:rPr lang="en-US" sz="1000" dirty="0" err="1">
                          <a:effectLst/>
                        </a:rPr>
                        <a:t>dixieme</a:t>
                      </a:r>
                      <a:r>
                        <a:rPr lang="en-US" sz="1000" dirty="0">
                          <a:effectLst/>
                        </a:rPr>
                        <a:t>, Protestant, Catholic, Glorious Revolution, propaganda, partition treaty</a:t>
                      </a:r>
                      <a:endParaRPr lang="en-GB" sz="1000" dirty="0">
                        <a:effectLst/>
                      </a:endParaRPr>
                    </a:p>
                    <a:p>
                      <a:pPr algn="l"/>
                      <a:r>
                        <a:rPr lang="en-US" sz="1000" b="1" dirty="0">
                          <a:effectLst/>
                        </a:rPr>
                        <a:t>Reading: </a:t>
                      </a:r>
                      <a:r>
                        <a:rPr lang="en-US" sz="1000" dirty="0">
                          <a:effectLst/>
                        </a:rPr>
                        <a:t>Primary texts, extended historians’ interpretations, historical articles.</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273435">
                <a:tc>
                  <a:txBody>
                    <a:bodyPr/>
                    <a:lstStyle/>
                    <a:p>
                      <a:pPr algn="ctr"/>
                      <a:r>
                        <a:rPr lang="en-US" sz="1000" b="1" dirty="0">
                          <a:effectLst/>
                        </a:rPr>
                        <a:t>Becoming future ready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36718">
                <a:tc>
                  <a:txBody>
                    <a:bodyPr/>
                    <a:lstStyle/>
                    <a:p>
                      <a:pPr algn="ctr"/>
                      <a:r>
                        <a:rPr lang="en-US" sz="1000" b="1" dirty="0">
                          <a:solidFill>
                            <a:schemeClr val="bg1"/>
                          </a:solidFill>
                          <a:effectLst/>
                        </a:rPr>
                        <a:t>Adaptation</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b="1" dirty="0">
                          <a:effectLst/>
                        </a:rPr>
                        <a:t>By product:</a:t>
                      </a:r>
                      <a:r>
                        <a:rPr lang="en-US" sz="1000" dirty="0">
                          <a:effectLst/>
                        </a:rPr>
                        <a:t> </a:t>
                      </a:r>
                    </a:p>
                    <a:p>
                      <a:pPr algn="l" fontAlgn="base"/>
                      <a:r>
                        <a:rPr lang="en-US" sz="1000" b="1" dirty="0">
                          <a:effectLst/>
                        </a:rPr>
                        <a:t>By resource: </a:t>
                      </a:r>
                      <a:r>
                        <a:rPr lang="en-US" sz="1000" dirty="0">
                          <a:effectLst/>
                        </a:rPr>
                        <a:t>additional reading provided for higher ability, support provided for lower ability e.g. glossaries.</a:t>
                      </a:r>
                      <a:endParaRPr lang="en-GB" sz="1000" b="0" dirty="0">
                        <a:effectLst/>
                      </a:endParaRPr>
                    </a:p>
                    <a:p>
                      <a:pPr algn="l" fontAlgn="base"/>
                      <a:r>
                        <a:rPr lang="en-US" sz="1000" b="1" dirty="0">
                          <a:effectLst/>
                        </a:rPr>
                        <a:t>By Intervention:</a:t>
                      </a:r>
                      <a:r>
                        <a:rPr lang="en-US" sz="1000" dirty="0">
                          <a:effectLst/>
                        </a:rPr>
                        <a:t> by providing different levels of supervision and support</a:t>
                      </a:r>
                      <a:endParaRPr lang="en-GB" sz="1000" dirty="0">
                        <a:effectLst/>
                      </a:endParaRPr>
                    </a:p>
                    <a:p>
                      <a:pPr algn="l" fontAlgn="base"/>
                      <a:r>
                        <a:rPr lang="en-GB" sz="1000" b="1" dirty="0">
                          <a:effectLst/>
                        </a:rPr>
                        <a:t>By Progressive Questioning:</a:t>
                      </a:r>
                      <a:r>
                        <a:rPr lang="en-GB" sz="1000" dirty="0">
                          <a:effectLst/>
                        </a:rPr>
                        <a:t> exploring pupils’ understanding through interactive dialogue. </a:t>
                      </a:r>
                    </a:p>
                    <a:p>
                      <a:pPr algn="l" fontAlgn="base"/>
                      <a:r>
                        <a:rPr lang="en-GB" sz="1000" b="1" dirty="0">
                          <a:effectLst/>
                        </a:rPr>
                        <a:t>By Grouping: </a:t>
                      </a:r>
                      <a:r>
                        <a:rPr lang="en-GB" sz="1000" dirty="0">
                          <a:effectLst/>
                        </a:rPr>
                        <a:t>according to prior attainment, gender, social preference, preferred learning style. </a:t>
                      </a:r>
                    </a:p>
                    <a:p>
                      <a:pPr algn="l" fontAlgn="base"/>
                      <a:r>
                        <a:rPr lang="en-GB" sz="1000" b="1" dirty="0">
                          <a:effectLst/>
                        </a:rPr>
                        <a:t>By Task:</a:t>
                      </a:r>
                      <a:r>
                        <a:rPr lang="en-GB" sz="1000" dirty="0">
                          <a:effectLst/>
                        </a:rPr>
                        <a:t> Pupils should be involved in the identification of targets which are meaningful to them and in the selection of an appropriate task from the given range. </a:t>
                      </a:r>
                    </a:p>
                    <a:p>
                      <a:pPr algn="l"/>
                      <a:r>
                        <a:rPr lang="en-GB" sz="1000" b="1" dirty="0">
                          <a:effectLst/>
                        </a:rPr>
                        <a:t>By Offering Optional Activities:</a:t>
                      </a:r>
                      <a:r>
                        <a:rPr lang="en-GB" sz="1000" dirty="0">
                          <a:effectLst/>
                        </a:rPr>
                        <a:t>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503893">
                <a:tc>
                  <a:txBody>
                    <a:bodyPr/>
                    <a:lstStyle/>
                    <a:p>
                      <a:pPr marL="457200" algn="l"/>
                      <a:r>
                        <a:rPr lang="en-US" sz="1000" b="1" dirty="0">
                          <a:effectLst/>
                        </a:rPr>
                        <a:t>QFT/SEN Provision</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455647">
                <a:tc>
                  <a:txBody>
                    <a:bodyPr/>
                    <a:lstStyle/>
                    <a:p>
                      <a:pPr algn="ctr"/>
                      <a:r>
                        <a:rPr lang="en-US" sz="1000" b="1" dirty="0">
                          <a:solidFill>
                            <a:schemeClr val="bg1"/>
                          </a:solidFill>
                          <a:effectLst/>
                        </a:rPr>
                        <a:t>Implementation</a:t>
                      </a:r>
                      <a:r>
                        <a:rPr lang="en-GB" sz="1000" b="1" dirty="0">
                          <a:solidFill>
                            <a:schemeClr val="bg1"/>
                          </a:solidFill>
                          <a:effectLst/>
                        </a:rPr>
                        <a:t> </a:t>
                      </a:r>
                      <a:r>
                        <a:rPr lang="en-US" sz="1000" b="1" dirty="0">
                          <a:solidFill>
                            <a:schemeClr val="bg1"/>
                          </a:solidFill>
                          <a:effectLst/>
                        </a:rPr>
                        <a:t>Curriculum Delivery</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1000" dirty="0">
                          <a:effectLst/>
                        </a:rPr>
                        <a:t>To be able to:</a:t>
                      </a:r>
                    </a:p>
                    <a:p>
                      <a:pPr marL="0" indent="0" algn="l" fontAlgn="base">
                        <a:buFont typeface="Arial" panose="020B0604020202020204" pitchFamily="34" charset="0"/>
                        <a:buChar char="•"/>
                      </a:pPr>
                      <a:r>
                        <a:rPr lang="en-GB" sz="1000" dirty="0">
                          <a:effectLst/>
                        </a:rPr>
                        <a:t>Understand the significance and implications of the Glorious Revolution 1688</a:t>
                      </a:r>
                    </a:p>
                    <a:p>
                      <a:pPr marL="0" indent="0" algn="l" fontAlgn="base">
                        <a:buFont typeface="Arial" panose="020B0604020202020204" pitchFamily="34" charset="0"/>
                        <a:buChar char="•"/>
                      </a:pPr>
                      <a:r>
                        <a:rPr lang="en-GB" sz="1000" dirty="0">
                          <a:effectLst/>
                        </a:rPr>
                        <a:t>Explain why the Grand Alliance and the League of Augsburg formed against Louis</a:t>
                      </a:r>
                    </a:p>
                    <a:p>
                      <a:pPr marL="0" indent="0" algn="l" fontAlgn="base">
                        <a:buFont typeface="Arial" panose="020B0604020202020204" pitchFamily="34" charset="0"/>
                        <a:buChar char="•"/>
                      </a:pPr>
                      <a:r>
                        <a:rPr lang="en-GB" sz="1000" dirty="0">
                          <a:effectLst/>
                        </a:rPr>
                        <a:t>Understand how the Nine Years War began, who contributed to it’s commencement</a:t>
                      </a:r>
                    </a:p>
                    <a:p>
                      <a:pPr marL="0" indent="0" algn="l" fontAlgn="base">
                        <a:buFont typeface="Arial" panose="020B0604020202020204" pitchFamily="34" charset="0"/>
                        <a:buChar char="•"/>
                      </a:pPr>
                      <a:r>
                        <a:rPr lang="en-GB" sz="1000" dirty="0">
                          <a:effectLst/>
                        </a:rPr>
                        <a:t>Explain the key events of the Nine Years War in Europe</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the key events of the Nine Years War in the Americas and Asia</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the strengths and weaknesses of the Treaty of Ryswick</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Understand the significance of the partition treaties and Louis’ changing relationship with the HRE</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how the War of Spanish Succession began</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the key events of the War of Spanish Succession</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the key events of the War of Spanish Succession in the Americas and Asia</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Explain the strengths and weaknesses of the Treaty of Utrecht </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dirty="0">
                          <a:effectLst/>
                        </a:rPr>
                        <a:t>Understand the challenges of Louis’ final few years and the problems he left behind.</a:t>
                      </a:r>
                    </a:p>
                  </a:txBody>
                  <a:tcPr marL="48075" marR="48075" marT="0" marB="0" anchor="ctr"/>
                </a:tc>
                <a:extLst>
                  <a:ext uri="{0D108BD9-81ED-4DB2-BD59-A6C34878D82A}">
                    <a16:rowId xmlns:a16="http://schemas.microsoft.com/office/drawing/2014/main" val="4275247734"/>
                  </a:ext>
                </a:extLst>
              </a:tr>
              <a:tr h="1458399">
                <a:tc>
                  <a:txBody>
                    <a:bodyPr/>
                    <a:lstStyle/>
                    <a:p>
                      <a:pPr algn="ctr"/>
                      <a:r>
                        <a:rPr lang="en-US" sz="1000" b="1" dirty="0">
                          <a:effectLst/>
                        </a:rPr>
                        <a:t>Learning Outcomes </a:t>
                      </a:r>
                      <a:endParaRPr lang="en-GB" sz="1000" b="1" dirty="0">
                        <a:effectLst/>
                      </a:endParaRPr>
                    </a:p>
                    <a:p>
                      <a:pPr algn="ctr"/>
                      <a:r>
                        <a:rPr lang="en-US" sz="1000" b="1" dirty="0">
                          <a:effectLst/>
                        </a:rPr>
                        <a:t>(Most Powerful Knowledge)</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410153">
                <a:tc>
                  <a:txBody>
                    <a:bodyPr/>
                    <a:lstStyle/>
                    <a:p>
                      <a:pPr algn="ctr"/>
                      <a:r>
                        <a:rPr lang="en-US" sz="1000" b="1" dirty="0">
                          <a:effectLst/>
                        </a:rPr>
                        <a:t>Current learning to be developed in the future within:</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will be </a:t>
                      </a:r>
                      <a:r>
                        <a:rPr lang="en-US" sz="1000" dirty="0" err="1">
                          <a:effectLst/>
                        </a:rPr>
                        <a:t>analysed</a:t>
                      </a:r>
                      <a:r>
                        <a:rPr lang="en-US" sz="1000" dirty="0">
                          <a:effectLst/>
                        </a:rPr>
                        <a:t> across the two year course to draw out enquiry points but also to explore the rise and fall of Louis’ policies.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193309283"/>
                  </a:ext>
                </a:extLst>
              </a:tr>
              <a:tr h="256826">
                <a:tc>
                  <a:txBody>
                    <a:bodyPr/>
                    <a:lstStyle/>
                    <a:p>
                      <a:pPr algn="ctr"/>
                      <a:r>
                        <a:rPr lang="en-US" sz="1000" b="1" dirty="0">
                          <a:effectLst/>
                        </a:rPr>
                        <a:t>Assessment</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329192803"/>
                  </a:ext>
                </a:extLst>
              </a:tr>
              <a:tr h="165945">
                <a:tc>
                  <a:txBody>
                    <a:bodyPr/>
                    <a:lstStyle/>
                    <a:p>
                      <a:pPr algn="ctr"/>
                      <a:r>
                        <a:rPr lang="en-US" sz="1000" b="1" dirty="0">
                          <a:solidFill>
                            <a:schemeClr val="bg1"/>
                          </a:solidFill>
                          <a:effectLst/>
                        </a:rPr>
                        <a:t>Impact</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916404795"/>
                  </a:ext>
                </a:extLst>
              </a:tr>
            </a:tbl>
          </a:graphicData>
        </a:graphic>
      </p:graphicFrame>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5883" y="33338"/>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48272" y="25718"/>
            <a:ext cx="518605" cy="588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281F2DD-F682-4269-AB14-C1D52981BE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1622c4-eb09-4ab9-a714-ed1efaed0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F9B9AC-7446-40B7-A374-65F7570C37E8}">
  <ds:schemaRefs>
    <ds:schemaRef ds:uri="http://schemas.microsoft.com/sharepoint/v3/contenttype/forms"/>
  </ds:schemaRefs>
</ds:datastoreItem>
</file>

<file path=customXml/itemProps3.xml><?xml version="1.0" encoding="utf-8"?>
<ds:datastoreItem xmlns:ds="http://schemas.openxmlformats.org/officeDocument/2006/customXml" ds:itemID="{215DCF74-F2DB-49CC-A290-85E4965C682B}">
  <ds:schemaRefs>
    <ds:schemaRef ds:uri="http://www.w3.org/XML/1998/namespace"/>
    <ds:schemaRef ds:uri="http://purl.org/dc/dcmitype/"/>
    <ds:schemaRef ds:uri="http://schemas.microsoft.com/office/2006/documentManagement/types"/>
    <ds:schemaRef ds:uri="631622c4-eb09-4ab9-a714-ed1efaed0d17"/>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37</TotalTime>
  <Words>714</Words>
  <Application>Microsoft Office PowerPoint</Application>
  <PresentationFormat>A4 Paper (210x297 mm)</PresentationFormat>
  <Paragraphs>56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E.Duthie</cp:lastModifiedBy>
  <cp:revision>5</cp:revision>
  <dcterms:created xsi:type="dcterms:W3CDTF">2023-06-21T08:10:25Z</dcterms:created>
  <dcterms:modified xsi:type="dcterms:W3CDTF">2025-06-09T15:05:09Z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