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B7710D-0500-48D8-A956-80C752C3642D}" v="3" dt="2025-06-09T15:04:14.1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192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09/06/2025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09/06/2025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09/06/2025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09/06/2025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09/06/2025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09/06/2025</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3759714794"/>
              </p:ext>
            </p:extLst>
          </p:nvPr>
        </p:nvGraphicFramePr>
        <p:xfrm>
          <a:off x="100013" y="6668"/>
          <a:ext cx="6657974" cy="9928139"/>
        </p:xfrm>
        <a:graphic>
          <a:graphicData uri="http://schemas.openxmlformats.org/drawingml/2006/table">
            <a:tbl>
              <a:tblPr firstRow="1" firstCol="1" bandRow="1">
                <a:tableStyleId>{5940675A-B579-460E-94D1-54222C63F5DA}</a:tableStyleId>
              </a:tblPr>
              <a:tblGrid>
                <a:gridCol w="1265087">
                  <a:extLst>
                    <a:ext uri="{9D8B030D-6E8A-4147-A177-3AD203B41FA5}">
                      <a16:colId xmlns:a16="http://schemas.microsoft.com/office/drawing/2014/main" val="2753041058"/>
                    </a:ext>
                  </a:extLst>
                </a:gridCol>
                <a:gridCol w="5392887">
                  <a:extLst>
                    <a:ext uri="{9D8B030D-6E8A-4147-A177-3AD203B41FA5}">
                      <a16:colId xmlns:a16="http://schemas.microsoft.com/office/drawing/2014/main" val="4161664347"/>
                    </a:ext>
                  </a:extLst>
                </a:gridCol>
              </a:tblGrid>
              <a:tr h="567604">
                <a:tc gridSpan="2">
                  <a:txBody>
                    <a:bodyPr/>
                    <a:lstStyle/>
                    <a:p>
                      <a:pPr algn="ctr"/>
                      <a:r>
                        <a:rPr lang="en-US" sz="1100" b="1" dirty="0">
                          <a:effectLst/>
                        </a:rPr>
                        <a:t>YEAR </a:t>
                      </a:r>
                      <a:r>
                        <a:rPr lang="en-US" sz="1100" b="1">
                          <a:effectLst/>
                        </a:rPr>
                        <a:t>13 Autumn </a:t>
                      </a:r>
                      <a:r>
                        <a:rPr lang="en-US" sz="1100" b="1" dirty="0">
                          <a:effectLst/>
                        </a:rPr>
                        <a:t>TERM</a:t>
                      </a:r>
                      <a:endParaRPr lang="en-GB" sz="1100" b="1" dirty="0">
                        <a:effectLst/>
                      </a:endParaRPr>
                    </a:p>
                    <a:p>
                      <a:pPr algn="ctr"/>
                      <a:r>
                        <a:rPr lang="en-US" sz="1100" dirty="0">
                          <a:effectLst/>
                        </a:rPr>
                        <a:t>‘An ambitious curriculum that meets the needs of all’</a:t>
                      </a:r>
                      <a:endParaRPr lang="en-GB" sz="1100" dirty="0">
                        <a:effectLst/>
                      </a:endParaRPr>
                    </a:p>
                    <a:p>
                      <a:pPr algn="ctr"/>
                      <a:r>
                        <a:rPr lang="en-US" sz="1100" dirty="0">
                          <a:effectLst/>
                        </a:rPr>
                        <a:t>Medium Term Planning - Topic: Challenges at home post-1685 (Influence of key individuals, </a:t>
                      </a:r>
                    </a:p>
                    <a:p>
                      <a:pPr algn="ctr"/>
                      <a:r>
                        <a:rPr lang="en-US" sz="1100" dirty="0">
                          <a:effectLst/>
                        </a:rPr>
                        <a:t>strains on finance and economy, religious stability and pocket rebellions)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55686">
                <a:tc>
                  <a:txBody>
                    <a:bodyPr/>
                    <a:lstStyle/>
                    <a:p>
                      <a:pPr algn="ctr"/>
                      <a:r>
                        <a:rPr lang="en-US" sz="1100" b="1" dirty="0">
                          <a:solidFill>
                            <a:schemeClr val="bg1"/>
                          </a:solidFill>
                          <a:effectLst/>
                        </a:rPr>
                        <a:t>Curriculum Intent</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100" b="1" dirty="0">
                          <a:effectLst/>
                        </a:rPr>
                        <a:t>In addition to working further on objectives from Year 12, pupils will be taught, following National Curriculum guidelines, the following this term:</a:t>
                      </a:r>
                      <a:endParaRPr lang="en-GB" sz="1100" b="1" dirty="0">
                        <a:effectLst/>
                      </a:endParaRPr>
                    </a:p>
                    <a:p>
                      <a:pPr algn="l"/>
                      <a:r>
                        <a:rPr lang="en-GB" sz="11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r>
                        <a:rPr lang="en-GB" sz="1100" dirty="0">
                          <a:effectLst/>
                        </a:rPr>
                        <a:t>AO2 - Analyse, and evaluate appropriate source material, primary and/or contemporary to the period, within its historical context.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772928590"/>
                  </a:ext>
                </a:extLst>
              </a:tr>
              <a:tr h="979521">
                <a:tc>
                  <a:txBody>
                    <a:bodyPr/>
                    <a:lstStyle/>
                    <a:p>
                      <a:pPr algn="ctr"/>
                      <a:r>
                        <a:rPr lang="en-US" sz="1100" b="1" dirty="0">
                          <a:effectLst/>
                        </a:rPr>
                        <a:t>Skills/Assessment Objective Links</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567604">
                <a:tc>
                  <a:txBody>
                    <a:bodyPr/>
                    <a:lstStyle/>
                    <a:p>
                      <a:pPr algn="ctr"/>
                      <a:r>
                        <a:rPr lang="en-US" sz="1100" b="1" dirty="0">
                          <a:effectLst/>
                        </a:rPr>
                        <a:t> Spiritual, moral, social, and cultural development</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100">
                          <a:effectLst/>
                        </a:rPr>
                        <a:t>SMSC: Discussion of religious toleration and beliefs, e.g. treatment of Huguenots. Relationship between Church and state.</a:t>
                      </a:r>
                      <a:endParaRPr lang="en-GB" sz="1100">
                        <a:effectLst/>
                      </a:endParaRPr>
                    </a:p>
                    <a:p>
                      <a:pPr algn="l"/>
                      <a:r>
                        <a:rPr lang="en-US" sz="1100">
                          <a:effectLst/>
                        </a:rPr>
                        <a:t>PSHE/British Values:  Toleration, comparisons with British systems. </a:t>
                      </a:r>
                      <a:endParaRPr lang="en-GB" sz="1100">
                        <a:effectLst/>
                      </a:endParaRPr>
                    </a:p>
                    <a:p>
                      <a:pPr algn="l"/>
                      <a:r>
                        <a:rPr lang="en-US" sz="1100">
                          <a:effectLst/>
                        </a:rPr>
                        <a:t>Skills Builder: Transferable skills e.g. research, debate, analysis.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75081">
                <a:tc>
                  <a:txBody>
                    <a:bodyPr/>
                    <a:lstStyle/>
                    <a:p>
                      <a:pPr algn="ctr"/>
                      <a:r>
                        <a:rPr lang="en-US" sz="1100" b="1" dirty="0">
                          <a:effectLst/>
                        </a:rPr>
                        <a:t>Numeracy</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100">
                          <a:effectLst/>
                        </a:rPr>
                        <a:t>Understanding of population, chronology.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277109">
                <a:tc>
                  <a:txBody>
                    <a:bodyPr/>
                    <a:lstStyle/>
                    <a:p>
                      <a:pPr algn="ctr"/>
                      <a:r>
                        <a:rPr lang="en-US" sz="1100" b="1" dirty="0">
                          <a:effectLst/>
                        </a:rPr>
                        <a:t>Literacy</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100" b="1" dirty="0">
                          <a:effectLst/>
                        </a:rPr>
                        <a:t>Vocabulary Tier 2: </a:t>
                      </a:r>
                      <a:r>
                        <a:rPr lang="en-GB" sz="11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b="1" dirty="0">
                          <a:effectLst/>
                        </a:rPr>
                        <a:t>Vocabulary Tier 3: </a:t>
                      </a:r>
                      <a:r>
                        <a:rPr lang="en-US" sz="1100" b="0" dirty="0">
                          <a:effectLst/>
                        </a:rPr>
                        <a:t>Scorched earth, Divine Right, </a:t>
                      </a:r>
                      <a:r>
                        <a:rPr lang="en-US" sz="1100" dirty="0">
                          <a:effectLst/>
                        </a:rPr>
                        <a:t>Huguenots, Jansenists, absolutism, provinces, intendant, </a:t>
                      </a:r>
                      <a:r>
                        <a:rPr lang="en-US" sz="1100" dirty="0" err="1">
                          <a:effectLst/>
                        </a:rPr>
                        <a:t>parlement</a:t>
                      </a:r>
                      <a:r>
                        <a:rPr lang="en-US" sz="1100" dirty="0">
                          <a:effectLst/>
                        </a:rPr>
                        <a:t>, remonstrance, provenance, Edict, lit de justice, conciliar system, taille, capitation, </a:t>
                      </a:r>
                      <a:r>
                        <a:rPr lang="en-US" sz="1100" dirty="0" err="1">
                          <a:effectLst/>
                        </a:rPr>
                        <a:t>dixieme</a:t>
                      </a:r>
                      <a:endParaRPr lang="en-GB" sz="1100" dirty="0">
                        <a:effectLst/>
                      </a:endParaRPr>
                    </a:p>
                    <a:p>
                      <a:pPr algn="l"/>
                      <a:r>
                        <a:rPr lang="en-US" sz="1100" b="1" dirty="0">
                          <a:effectLst/>
                        </a:rPr>
                        <a:t>Reading: </a:t>
                      </a:r>
                      <a:r>
                        <a:rPr lang="en-US" sz="1100" dirty="0">
                          <a:effectLst/>
                        </a:rPr>
                        <a:t>Primary texts, extended historians’ interpretations, historical articles.</a:t>
                      </a:r>
                      <a:endParaRPr lang="en-GB" sz="1100" dirty="0">
                        <a:effectLst/>
                      </a:endParaRPr>
                    </a:p>
                    <a:p>
                      <a:pPr algn="l"/>
                      <a:r>
                        <a:rPr lang="en-US" sz="1100" b="1" dirty="0">
                          <a:effectLst/>
                        </a:rPr>
                        <a:t>Writing: </a:t>
                      </a:r>
                      <a:r>
                        <a:rPr lang="en-US" sz="1100" dirty="0">
                          <a:effectLst/>
                        </a:rPr>
                        <a:t>Questions are essay based, 30 mark and 25 mark. Students are taught specific essay writing skills e.g. intros, body paragraphs and conclusions.</a:t>
                      </a:r>
                      <a:endParaRPr lang="en-GB" sz="1100" dirty="0">
                        <a:effectLst/>
                      </a:endParaRPr>
                    </a:p>
                    <a:p>
                      <a:pPr algn="l"/>
                      <a:r>
                        <a:rPr lang="en-US" sz="1100" b="1" dirty="0">
                          <a:effectLst/>
                        </a:rPr>
                        <a:t>Oracy: </a:t>
                      </a:r>
                      <a:r>
                        <a:rPr lang="en-US" sz="1100" dirty="0">
                          <a:effectLst/>
                        </a:rPr>
                        <a:t>Regular debate and discussion encouraged during lesson.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283802">
                <a:tc>
                  <a:txBody>
                    <a:bodyPr/>
                    <a:lstStyle/>
                    <a:p>
                      <a:pPr algn="ctr"/>
                      <a:r>
                        <a:rPr lang="en-US" sz="1100" b="1" dirty="0">
                          <a:effectLst/>
                        </a:rPr>
                        <a:t>Becoming future ready</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100" b="1" dirty="0">
                          <a:effectLst/>
                        </a:rPr>
                        <a:t>Careers/Employability: </a:t>
                      </a:r>
                      <a:r>
                        <a:rPr lang="en-US" sz="1100" dirty="0">
                          <a:effectLst/>
                        </a:rPr>
                        <a:t> Transferable skills e.g. research, debate, analysis.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43574">
                <a:tc>
                  <a:txBody>
                    <a:bodyPr/>
                    <a:lstStyle/>
                    <a:p>
                      <a:pPr algn="ctr"/>
                      <a:r>
                        <a:rPr lang="en-US" sz="1100" b="1" dirty="0">
                          <a:solidFill>
                            <a:schemeClr val="bg1"/>
                          </a:solidFill>
                          <a:effectLst/>
                        </a:rPr>
                        <a:t>Adaptation</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100" dirty="0">
                          <a:effectLst/>
                        </a:rPr>
                        <a:t>Throughout this topic, quality first teaching will provide differentiation:</a:t>
                      </a:r>
                    </a:p>
                    <a:p>
                      <a:pPr algn="l" fontAlgn="base"/>
                      <a:r>
                        <a:rPr lang="en-US" sz="1100" b="1" dirty="0">
                          <a:effectLst/>
                        </a:rPr>
                        <a:t>By product:</a:t>
                      </a:r>
                      <a:r>
                        <a:rPr lang="en-US" sz="1100" dirty="0">
                          <a:effectLst/>
                        </a:rPr>
                        <a:t> </a:t>
                      </a:r>
                    </a:p>
                    <a:p>
                      <a:pPr algn="l" fontAlgn="base"/>
                      <a:r>
                        <a:rPr lang="en-US" sz="1100" b="1" dirty="0">
                          <a:effectLst/>
                        </a:rPr>
                        <a:t>By resource: </a:t>
                      </a:r>
                      <a:r>
                        <a:rPr lang="en-US" sz="1100" dirty="0">
                          <a:effectLst/>
                        </a:rPr>
                        <a:t>additional reading provided for higher ability, support provided for lower ability e.g. glossaries.</a:t>
                      </a:r>
                      <a:endParaRPr lang="en-GB" sz="1100" b="0" dirty="0">
                        <a:effectLst/>
                      </a:endParaRPr>
                    </a:p>
                    <a:p>
                      <a:pPr algn="l" fontAlgn="base"/>
                      <a:r>
                        <a:rPr lang="en-US" sz="1100" b="1" dirty="0">
                          <a:effectLst/>
                        </a:rPr>
                        <a:t>By Intervention:</a:t>
                      </a:r>
                      <a:r>
                        <a:rPr lang="en-US" sz="1100" dirty="0">
                          <a:effectLst/>
                        </a:rPr>
                        <a:t> by providing different levels of supervision and support</a:t>
                      </a:r>
                      <a:endParaRPr lang="en-GB" sz="1100" dirty="0">
                        <a:effectLst/>
                      </a:endParaRPr>
                    </a:p>
                    <a:p>
                      <a:pPr algn="l" fontAlgn="base"/>
                      <a:r>
                        <a:rPr lang="en-GB" sz="1100" b="1" dirty="0">
                          <a:effectLst/>
                        </a:rPr>
                        <a:t>By Progressive Questioning:</a:t>
                      </a:r>
                      <a:r>
                        <a:rPr lang="en-GB" sz="1100" dirty="0">
                          <a:effectLst/>
                        </a:rPr>
                        <a:t> exploring pupils’ understanding through interactive dialogue. </a:t>
                      </a:r>
                    </a:p>
                    <a:p>
                      <a:pPr algn="l" fontAlgn="base"/>
                      <a:r>
                        <a:rPr lang="en-GB" sz="1100" b="1" dirty="0">
                          <a:effectLst/>
                        </a:rPr>
                        <a:t>By Grouping: </a:t>
                      </a:r>
                      <a:r>
                        <a:rPr lang="en-GB" sz="1100" dirty="0">
                          <a:effectLst/>
                        </a:rPr>
                        <a:t>according to prior attainment, gender, social preference, preferred learning style. </a:t>
                      </a:r>
                    </a:p>
                    <a:p>
                      <a:pPr algn="l" fontAlgn="base"/>
                      <a:r>
                        <a:rPr lang="en-GB" sz="1100" b="1" dirty="0">
                          <a:effectLst/>
                        </a:rPr>
                        <a:t>By Task:</a:t>
                      </a:r>
                      <a:r>
                        <a:rPr lang="en-GB" sz="1100" dirty="0">
                          <a:effectLst/>
                        </a:rPr>
                        <a:t> Pupils should be involved in the identification of targets which are meaningful to them and in the selection of an appropriate task from the given range. </a:t>
                      </a:r>
                    </a:p>
                    <a:p>
                      <a:pPr algn="l"/>
                      <a:r>
                        <a:rPr lang="en-GB" sz="1100" b="1" dirty="0">
                          <a:effectLst/>
                        </a:rPr>
                        <a:t>By Offering Optional Activities:</a:t>
                      </a:r>
                      <a:r>
                        <a:rPr lang="en-GB" sz="1100" dirty="0">
                          <a:effectLst/>
                        </a:rPr>
                        <a:t> In class or as homework, to extend learning. </a:t>
                      </a:r>
                    </a:p>
                    <a:p>
                      <a:pPr algn="l"/>
                      <a:r>
                        <a:rPr lang="en-GB" sz="1100" dirty="0">
                          <a:effectLst/>
                        </a:rPr>
                        <a:t>This QFT/SEND provision will be explicit within the lesson-by-lesson schemes of work.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559238">
                <a:tc>
                  <a:txBody>
                    <a:bodyPr/>
                    <a:lstStyle/>
                    <a:p>
                      <a:pPr marL="457200" algn="l"/>
                      <a:r>
                        <a:rPr lang="en-US" sz="1100" b="1" dirty="0">
                          <a:effectLst/>
                        </a:rPr>
                        <a:t>QFT/SEN Provision</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574295">
                <a:tc>
                  <a:txBody>
                    <a:bodyPr/>
                    <a:lstStyle/>
                    <a:p>
                      <a:pPr algn="ctr"/>
                      <a:r>
                        <a:rPr lang="en-US" sz="1100" b="1" dirty="0">
                          <a:solidFill>
                            <a:schemeClr val="bg1"/>
                          </a:solidFill>
                          <a:effectLst/>
                        </a:rPr>
                        <a:t>Implementation</a:t>
                      </a:r>
                      <a:r>
                        <a:rPr lang="en-GB" sz="1100" b="1" dirty="0">
                          <a:solidFill>
                            <a:schemeClr val="bg1"/>
                          </a:solidFill>
                          <a:effectLst/>
                        </a:rPr>
                        <a:t> </a:t>
                      </a:r>
                      <a:r>
                        <a:rPr lang="en-US" sz="1100" b="1" dirty="0">
                          <a:solidFill>
                            <a:schemeClr val="bg1"/>
                          </a:solidFill>
                          <a:effectLst/>
                        </a:rPr>
                        <a:t>Curriculum Delivery</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1100" dirty="0">
                          <a:effectLst/>
                        </a:rPr>
                        <a:t>To be able to:</a:t>
                      </a:r>
                    </a:p>
                    <a:p>
                      <a:pPr marL="0" indent="0" algn="l" fontAlgn="base">
                        <a:buFont typeface="Arial" panose="020B0604020202020204" pitchFamily="34" charset="0"/>
                        <a:buChar char="•"/>
                      </a:pPr>
                      <a:r>
                        <a:rPr lang="en-US" sz="1100" dirty="0" err="1">
                          <a:effectLst/>
                        </a:rPr>
                        <a:t>Analyse</a:t>
                      </a:r>
                      <a:r>
                        <a:rPr lang="en-US" sz="1100" dirty="0">
                          <a:effectLst/>
                        </a:rPr>
                        <a:t> the strengths and weaknesses of Louis’ personal monarchy, but also the influence of key individuals around him</a:t>
                      </a:r>
                    </a:p>
                    <a:p>
                      <a:pPr marL="0" indent="0" algn="l" fontAlgn="base">
                        <a:buFont typeface="Arial" panose="020B0604020202020204" pitchFamily="34" charset="0"/>
                        <a:buChar char="•"/>
                      </a:pPr>
                      <a:r>
                        <a:rPr lang="en-US" sz="1100" dirty="0">
                          <a:effectLst/>
                        </a:rPr>
                        <a:t>Explain how far Maintenon shaped Louis’ policies</a:t>
                      </a:r>
                    </a:p>
                    <a:p>
                      <a:pPr marL="0" indent="0" algn="l" fontAlgn="base">
                        <a:buFont typeface="Arial" panose="020B0604020202020204" pitchFamily="34" charset="0"/>
                        <a:buChar char="•"/>
                      </a:pPr>
                      <a:r>
                        <a:rPr lang="en-US" sz="1100" dirty="0">
                          <a:effectLst/>
                        </a:rPr>
                        <a:t>Explain the economic problems after Colbert</a:t>
                      </a:r>
                    </a:p>
                    <a:p>
                      <a:pPr marL="0" indent="0" algn="l" fontAlgn="base">
                        <a:buFont typeface="Arial" panose="020B0604020202020204" pitchFamily="34" charset="0"/>
                        <a:buChar char="•"/>
                      </a:pPr>
                      <a:r>
                        <a:rPr lang="en-US" sz="1100" dirty="0">
                          <a:effectLst/>
                        </a:rPr>
                        <a:t>Explain the changes to finance after Colbert</a:t>
                      </a:r>
                    </a:p>
                    <a:p>
                      <a:pPr marL="0" indent="0" algn="l" fontAlgn="base">
                        <a:buFont typeface="Arial" panose="020B0604020202020204" pitchFamily="34" charset="0"/>
                        <a:buChar char="•"/>
                      </a:pPr>
                      <a:r>
                        <a:rPr lang="en-US" sz="1100" dirty="0">
                          <a:effectLst/>
                        </a:rPr>
                        <a:t>Explain the cost of war on France’s economy and finance</a:t>
                      </a:r>
                    </a:p>
                    <a:p>
                      <a:pPr marL="0" indent="0" algn="l" fontAlgn="base">
                        <a:buFont typeface="Arial" panose="020B0604020202020204" pitchFamily="34" charset="0"/>
                        <a:buChar char="•"/>
                      </a:pPr>
                      <a:r>
                        <a:rPr lang="en-US" sz="1100" dirty="0">
                          <a:effectLst/>
                        </a:rPr>
                        <a:t>Explain Louis’ policies towards Gallicanism post-1685</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rPr>
                        <a:t>Explain Louis’ policies towards Jansenism post-1685</a:t>
                      </a:r>
                      <a:endParaRPr lang="en-GB" sz="1100" dirty="0">
                        <a:effectLst/>
                      </a:endParaRP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rPr>
                        <a:t>Explain Louis’ policies towards the Huguenots post-1685</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rPr>
                        <a:t>Explain Louis’ policies towards Quietism post-1685</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rPr>
                        <a:t>Understand social divisions after 1685</a:t>
                      </a:r>
                    </a:p>
                    <a:p>
                      <a:pPr marL="0" marR="0" lvl="0" indent="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100" dirty="0">
                          <a:effectLst/>
                        </a:rPr>
                        <a:t>Understand opposition faced by the French Monarchy post-1685</a:t>
                      </a:r>
                      <a:endParaRPr lang="en-GB" sz="1100" dirty="0">
                        <a:effectLst/>
                      </a:endParaRPr>
                    </a:p>
                  </a:txBody>
                  <a:tcPr marL="48075" marR="48075" marT="0" marB="0" anchor="ctr"/>
                </a:tc>
                <a:extLst>
                  <a:ext uri="{0D108BD9-81ED-4DB2-BD59-A6C34878D82A}">
                    <a16:rowId xmlns:a16="http://schemas.microsoft.com/office/drawing/2014/main" val="4275247734"/>
                  </a:ext>
                </a:extLst>
              </a:tr>
              <a:tr h="1270417">
                <a:tc>
                  <a:txBody>
                    <a:bodyPr/>
                    <a:lstStyle/>
                    <a:p>
                      <a:pPr algn="ctr"/>
                      <a:r>
                        <a:rPr lang="en-US" sz="1100" b="1" dirty="0">
                          <a:effectLst/>
                        </a:rPr>
                        <a:t>Learning Outcomes </a:t>
                      </a:r>
                      <a:endParaRPr lang="en-GB" sz="1100" b="1" dirty="0">
                        <a:effectLst/>
                      </a:endParaRPr>
                    </a:p>
                    <a:p>
                      <a:pPr algn="ctr"/>
                      <a:r>
                        <a:rPr lang="en-US" sz="1100" b="1" dirty="0">
                          <a:effectLst/>
                        </a:rPr>
                        <a:t>(Most Powerful Knowledge)</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425703">
                <a:tc>
                  <a:txBody>
                    <a:bodyPr/>
                    <a:lstStyle/>
                    <a:p>
                      <a:pPr algn="ctr"/>
                      <a:r>
                        <a:rPr lang="en-US" sz="1100" b="1" dirty="0">
                          <a:effectLst/>
                        </a:rPr>
                        <a:t>Current learning to be developed in the future within:</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100" dirty="0">
                          <a:effectLst/>
                        </a:rPr>
                        <a:t>All topics will be </a:t>
                      </a:r>
                      <a:r>
                        <a:rPr lang="en-US" sz="1100" dirty="0" err="1">
                          <a:effectLst/>
                        </a:rPr>
                        <a:t>analysed</a:t>
                      </a:r>
                      <a:r>
                        <a:rPr lang="en-US" sz="1100" dirty="0">
                          <a:effectLst/>
                        </a:rPr>
                        <a:t> across the two year course to draw out enquiry points but also to explore the rise and fall of Louis’ policies.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193309283"/>
                  </a:ext>
                </a:extLst>
              </a:tr>
              <a:tr h="323702">
                <a:tc>
                  <a:txBody>
                    <a:bodyPr/>
                    <a:lstStyle/>
                    <a:p>
                      <a:pPr algn="ctr"/>
                      <a:r>
                        <a:rPr lang="en-US" sz="1100" b="1" dirty="0">
                          <a:effectLst/>
                        </a:rPr>
                        <a:t>Assessment</a:t>
                      </a:r>
                      <a:endParaRPr lang="en-GB"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100">
                          <a:effectLst/>
                        </a:rPr>
                        <a:t>Refer to assessment maps for formative and summative assessment opportunities.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329192803"/>
                  </a:ext>
                </a:extLst>
              </a:tr>
              <a:tr h="209156">
                <a:tc>
                  <a:txBody>
                    <a:bodyPr/>
                    <a:lstStyle/>
                    <a:p>
                      <a:pPr algn="ctr"/>
                      <a:r>
                        <a:rPr lang="en-US" sz="1100" b="1" dirty="0">
                          <a:solidFill>
                            <a:schemeClr val="bg1"/>
                          </a:solidFill>
                          <a:effectLst/>
                        </a:rPr>
                        <a:t>Impact</a:t>
                      </a:r>
                      <a:endParaRPr lang="en-GB"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100" dirty="0">
                          <a:effectLst/>
                        </a:rPr>
                        <a:t>Attainment and Progress – Refer to assessment results / data review documentation.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916404795"/>
                  </a:ext>
                </a:extLst>
              </a:tr>
            </a:tbl>
          </a:graphicData>
        </a:graphic>
      </p:graphicFrame>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7783" y="71438"/>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01612" y="71438"/>
            <a:ext cx="518605" cy="588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9B1804-607D-4D06-88CA-FEC27DA7DA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1622c4-eb09-4ab9-a714-ed1efaed0d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4692E02-2336-459C-9A3E-3BC5A27857DC}">
  <ds:schemaRefs>
    <ds:schemaRef ds:uri="http://schemas.microsoft.com/sharepoint/v3/contenttype/forms"/>
  </ds:schemaRefs>
</ds:datastoreItem>
</file>

<file path=customXml/itemProps3.xml><?xml version="1.0" encoding="utf-8"?>
<ds:datastoreItem xmlns:ds="http://schemas.openxmlformats.org/officeDocument/2006/customXml" ds:itemID="{2708A4CF-4DE3-41B6-A3E5-BD21936C965C}">
  <ds:schemaRefs>
    <ds:schemaRef ds:uri="http://schemas.openxmlformats.org/package/2006/metadata/core-properties"/>
    <ds:schemaRef ds:uri="http://purl.org/dc/dcmitype/"/>
    <ds:schemaRef ds:uri="http://purl.org/dc/terms/"/>
    <ds:schemaRef ds:uri="http://schemas.microsoft.com/office/2006/documentManagement/types"/>
    <ds:schemaRef ds:uri="631622c4-eb09-4ab9-a714-ed1efaed0d17"/>
    <ds:schemaRef ds:uri="http://schemas.microsoft.com/office/2006/metadata/properties"/>
    <ds:schemaRef ds:uri="http://purl.org/dc/elements/1.1/"/>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28</TotalTime>
  <Words>673</Words>
  <Application>Microsoft Office PowerPoint</Application>
  <PresentationFormat>A4 Paper (210x297 mm)</PresentationFormat>
  <Paragraphs>55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E.Duthie</cp:lastModifiedBy>
  <cp:revision>4</cp:revision>
  <dcterms:created xsi:type="dcterms:W3CDTF">2023-06-21T08:10:25Z</dcterms:created>
  <dcterms:modified xsi:type="dcterms:W3CDTF">2025-06-09T15:04:14Z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