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F872C6B-587B-42E8-8907-61908FE8F66B}" v="7" dt="2024-07-18T09:54:32.99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50" d="100"/>
          <a:sy n="50" d="100"/>
        </p:scale>
        <p:origin x="594" y="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tableStyles" Target="tableStyle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11" Type="http://schemas.openxmlformats.org/officeDocument/2006/relationships/customXml" Target="../customXml/item2.xml"/><Relationship Id="rId5" Type="http://schemas.openxmlformats.org/officeDocument/2006/relationships/viewProps" Target="viewProps.xml"/><Relationship Id="rId10" Type="http://schemas.openxmlformats.org/officeDocument/2006/relationships/customXml" Target="../customXml/item1.xml"/><Relationship Id="rId4" Type="http://schemas.openxmlformats.org/officeDocument/2006/relationships/presProps" Target="presProps.xml"/><Relationship Id="rId9"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ieran Power" userId="d33a0f86-987d-4d19-8dc4-81aef1872868" providerId="ADAL" clId="{8F872C6B-587B-42E8-8907-61908FE8F66B}"/>
    <pc:docChg chg="custSel addSld modSld">
      <pc:chgData name="Kieran Power" userId="d33a0f86-987d-4d19-8dc4-81aef1872868" providerId="ADAL" clId="{8F872C6B-587B-42E8-8907-61908FE8F66B}" dt="2024-07-18T09:54:25.812" v="2790" actId="14734"/>
      <pc:docMkLst>
        <pc:docMk/>
      </pc:docMkLst>
      <pc:sldChg chg="modSp mod">
        <pc:chgData name="Kieran Power" userId="d33a0f86-987d-4d19-8dc4-81aef1872868" providerId="ADAL" clId="{8F872C6B-587B-42E8-8907-61908FE8F66B}" dt="2024-07-18T09:54:25.812" v="2790" actId="14734"/>
        <pc:sldMkLst>
          <pc:docMk/>
          <pc:sldMk cId="1001428403" sldId="256"/>
        </pc:sldMkLst>
        <pc:graphicFrameChg chg="mod modGraphic">
          <ac:chgData name="Kieran Power" userId="d33a0f86-987d-4d19-8dc4-81aef1872868" providerId="ADAL" clId="{8F872C6B-587B-42E8-8907-61908FE8F66B}" dt="2024-07-18T09:54:25.812" v="2790" actId="14734"/>
          <ac:graphicFrameMkLst>
            <pc:docMk/>
            <pc:sldMk cId="1001428403" sldId="256"/>
            <ac:graphicFrameMk id="6" creationId="{4A50F5BD-CD03-50BC-45C1-49E75AA80676}"/>
          </ac:graphicFrameMkLst>
        </pc:graphicFrameChg>
      </pc:sldChg>
      <pc:sldChg chg="addSp delSp modSp new mod">
        <pc:chgData name="Kieran Power" userId="d33a0f86-987d-4d19-8dc4-81aef1872868" providerId="ADAL" clId="{8F872C6B-587B-42E8-8907-61908FE8F66B}" dt="2024-07-18T09:53:29.015" v="2747" actId="20577"/>
        <pc:sldMkLst>
          <pc:docMk/>
          <pc:sldMk cId="292678871" sldId="257"/>
        </pc:sldMkLst>
        <pc:spChg chg="del">
          <ac:chgData name="Kieran Power" userId="d33a0f86-987d-4d19-8dc4-81aef1872868" providerId="ADAL" clId="{8F872C6B-587B-42E8-8907-61908FE8F66B}" dt="2024-07-15T13:40:19.499" v="1655" actId="478"/>
          <ac:spMkLst>
            <pc:docMk/>
            <pc:sldMk cId="292678871" sldId="257"/>
            <ac:spMk id="2" creationId="{AC0A9E12-8287-DD27-C0E5-AD701646619A}"/>
          </ac:spMkLst>
        </pc:spChg>
        <pc:spChg chg="del">
          <ac:chgData name="Kieran Power" userId="d33a0f86-987d-4d19-8dc4-81aef1872868" providerId="ADAL" clId="{8F872C6B-587B-42E8-8907-61908FE8F66B}" dt="2024-07-15T13:40:19.499" v="1655" actId="478"/>
          <ac:spMkLst>
            <pc:docMk/>
            <pc:sldMk cId="292678871" sldId="257"/>
            <ac:spMk id="3" creationId="{ECE924CA-22D6-A629-2BE3-1B4066301FC5}"/>
          </ac:spMkLst>
        </pc:spChg>
        <pc:graphicFrameChg chg="add">
          <ac:chgData name="Kieran Power" userId="d33a0f86-987d-4d19-8dc4-81aef1872868" providerId="ADAL" clId="{8F872C6B-587B-42E8-8907-61908FE8F66B}" dt="2024-07-15T13:40:21.702" v="1656"/>
          <ac:graphicFrameMkLst>
            <pc:docMk/>
            <pc:sldMk cId="292678871" sldId="257"/>
            <ac:graphicFrameMk id="4" creationId="{EA9FC830-C2EC-D646-0BEE-6A1C157CB42E}"/>
          </ac:graphicFrameMkLst>
        </pc:graphicFrameChg>
        <pc:graphicFrameChg chg="add mod modGraphic">
          <ac:chgData name="Kieran Power" userId="d33a0f86-987d-4d19-8dc4-81aef1872868" providerId="ADAL" clId="{8F872C6B-587B-42E8-8907-61908FE8F66B}" dt="2024-07-18T09:53:29.015" v="2747" actId="20577"/>
          <ac:graphicFrameMkLst>
            <pc:docMk/>
            <pc:sldMk cId="292678871" sldId="257"/>
            <ac:graphicFrameMk id="5" creationId="{AC63AB2A-054E-EBD3-0F5C-AEB108E80E22}"/>
          </ac:graphicFrameMkLst>
        </pc:graphicFrame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GB"/>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36D6D5FE-2C44-4D6B-8016-D723A780C240}" type="datetimeFigureOut">
              <a:rPr lang="en-GB" smtClean="0"/>
              <a:t>15/07/2024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2F3CA0-FD9B-438E-8FF1-EFD56BCC459B}" type="slidenum">
              <a:rPr lang="en-GB" smtClean="0"/>
              <a:t>‹#›</a:t>
            </a:fld>
            <a:endParaRPr lang="en-GB"/>
          </a:p>
        </p:txBody>
      </p:sp>
    </p:spTree>
    <p:extLst>
      <p:ext uri="{BB962C8B-B14F-4D97-AF65-F5344CB8AC3E}">
        <p14:creationId xmlns:p14="http://schemas.microsoft.com/office/powerpoint/2010/main" val="36353543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36D6D5FE-2C44-4D6B-8016-D723A780C240}" type="datetimeFigureOut">
              <a:rPr lang="en-GB" smtClean="0"/>
              <a:t>15/07/2024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2F3CA0-FD9B-438E-8FF1-EFD56BCC459B}" type="slidenum">
              <a:rPr lang="en-GB" smtClean="0"/>
              <a:t>‹#›</a:t>
            </a:fld>
            <a:endParaRPr lang="en-GB"/>
          </a:p>
        </p:txBody>
      </p:sp>
    </p:spTree>
    <p:extLst>
      <p:ext uri="{BB962C8B-B14F-4D97-AF65-F5344CB8AC3E}">
        <p14:creationId xmlns:p14="http://schemas.microsoft.com/office/powerpoint/2010/main" val="8747105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36D6D5FE-2C44-4D6B-8016-D723A780C240}" type="datetimeFigureOut">
              <a:rPr lang="en-GB" smtClean="0"/>
              <a:t>15/07/2024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2F3CA0-FD9B-438E-8FF1-EFD56BCC459B}" type="slidenum">
              <a:rPr lang="en-GB" smtClean="0"/>
              <a:t>‹#›</a:t>
            </a:fld>
            <a:endParaRPr lang="en-GB"/>
          </a:p>
        </p:txBody>
      </p:sp>
    </p:spTree>
    <p:extLst>
      <p:ext uri="{BB962C8B-B14F-4D97-AF65-F5344CB8AC3E}">
        <p14:creationId xmlns:p14="http://schemas.microsoft.com/office/powerpoint/2010/main" val="30070193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36D6D5FE-2C44-4D6B-8016-D723A780C240}" type="datetimeFigureOut">
              <a:rPr lang="en-GB" smtClean="0"/>
              <a:t>15/07/2024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2F3CA0-FD9B-438E-8FF1-EFD56BCC459B}" type="slidenum">
              <a:rPr lang="en-GB" smtClean="0"/>
              <a:t>‹#›</a:t>
            </a:fld>
            <a:endParaRPr lang="en-GB"/>
          </a:p>
        </p:txBody>
      </p:sp>
    </p:spTree>
    <p:extLst>
      <p:ext uri="{BB962C8B-B14F-4D97-AF65-F5344CB8AC3E}">
        <p14:creationId xmlns:p14="http://schemas.microsoft.com/office/powerpoint/2010/main" val="2543247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GB"/>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36D6D5FE-2C44-4D6B-8016-D723A780C240}" type="datetimeFigureOut">
              <a:rPr lang="en-GB" smtClean="0"/>
              <a:t>15/07/2024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2F3CA0-FD9B-438E-8FF1-EFD56BCC459B}" type="slidenum">
              <a:rPr lang="en-GB" smtClean="0"/>
              <a:t>‹#›</a:t>
            </a:fld>
            <a:endParaRPr lang="en-GB"/>
          </a:p>
        </p:txBody>
      </p:sp>
    </p:spTree>
    <p:extLst>
      <p:ext uri="{BB962C8B-B14F-4D97-AF65-F5344CB8AC3E}">
        <p14:creationId xmlns:p14="http://schemas.microsoft.com/office/powerpoint/2010/main" val="1309626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36D6D5FE-2C44-4D6B-8016-D723A780C240}" type="datetimeFigureOut">
              <a:rPr lang="en-GB" smtClean="0"/>
              <a:t>15/07/2024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52F3CA0-FD9B-438E-8FF1-EFD56BCC459B}" type="slidenum">
              <a:rPr lang="en-GB" smtClean="0"/>
              <a:t>‹#›</a:t>
            </a:fld>
            <a:endParaRPr lang="en-GB"/>
          </a:p>
        </p:txBody>
      </p:sp>
    </p:spTree>
    <p:extLst>
      <p:ext uri="{BB962C8B-B14F-4D97-AF65-F5344CB8AC3E}">
        <p14:creationId xmlns:p14="http://schemas.microsoft.com/office/powerpoint/2010/main" val="27224677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GB"/>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36D6D5FE-2C44-4D6B-8016-D723A780C240}" type="datetimeFigureOut">
              <a:rPr lang="en-GB" smtClean="0"/>
              <a:t>15/07/2024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52F3CA0-FD9B-438E-8FF1-EFD56BCC459B}" type="slidenum">
              <a:rPr lang="en-GB" smtClean="0"/>
              <a:t>‹#›</a:t>
            </a:fld>
            <a:endParaRPr lang="en-GB"/>
          </a:p>
        </p:txBody>
      </p:sp>
    </p:spTree>
    <p:extLst>
      <p:ext uri="{BB962C8B-B14F-4D97-AF65-F5344CB8AC3E}">
        <p14:creationId xmlns:p14="http://schemas.microsoft.com/office/powerpoint/2010/main" val="34744448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36D6D5FE-2C44-4D6B-8016-D723A780C240}" type="datetimeFigureOut">
              <a:rPr lang="en-GB" smtClean="0"/>
              <a:t>15/07/2024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52F3CA0-FD9B-438E-8FF1-EFD56BCC459B}" type="slidenum">
              <a:rPr lang="en-GB" smtClean="0"/>
              <a:t>‹#›</a:t>
            </a:fld>
            <a:endParaRPr lang="en-GB"/>
          </a:p>
        </p:txBody>
      </p:sp>
    </p:spTree>
    <p:extLst>
      <p:ext uri="{BB962C8B-B14F-4D97-AF65-F5344CB8AC3E}">
        <p14:creationId xmlns:p14="http://schemas.microsoft.com/office/powerpoint/2010/main" val="33132051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D6D5FE-2C44-4D6B-8016-D723A780C240}" type="datetimeFigureOut">
              <a:rPr lang="en-GB" smtClean="0"/>
              <a:t>15/07/2024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52F3CA0-FD9B-438E-8FF1-EFD56BCC459B}" type="slidenum">
              <a:rPr lang="en-GB" smtClean="0"/>
              <a:t>‹#›</a:t>
            </a:fld>
            <a:endParaRPr lang="en-GB"/>
          </a:p>
        </p:txBody>
      </p:sp>
    </p:spTree>
    <p:extLst>
      <p:ext uri="{BB962C8B-B14F-4D97-AF65-F5344CB8AC3E}">
        <p14:creationId xmlns:p14="http://schemas.microsoft.com/office/powerpoint/2010/main" val="23956113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GB"/>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36D6D5FE-2C44-4D6B-8016-D723A780C240}" type="datetimeFigureOut">
              <a:rPr lang="en-GB" smtClean="0"/>
              <a:t>15/07/2024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52F3CA0-FD9B-438E-8FF1-EFD56BCC459B}" type="slidenum">
              <a:rPr lang="en-GB" smtClean="0"/>
              <a:t>‹#›</a:t>
            </a:fld>
            <a:endParaRPr lang="en-GB"/>
          </a:p>
        </p:txBody>
      </p:sp>
    </p:spTree>
    <p:extLst>
      <p:ext uri="{BB962C8B-B14F-4D97-AF65-F5344CB8AC3E}">
        <p14:creationId xmlns:p14="http://schemas.microsoft.com/office/powerpoint/2010/main" val="41426791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GB"/>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GB"/>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36D6D5FE-2C44-4D6B-8016-D723A780C240}" type="datetimeFigureOut">
              <a:rPr lang="en-GB" smtClean="0"/>
              <a:t>15/07/2024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52F3CA0-FD9B-438E-8FF1-EFD56BCC459B}" type="slidenum">
              <a:rPr lang="en-GB" smtClean="0"/>
              <a:t>‹#›</a:t>
            </a:fld>
            <a:endParaRPr lang="en-GB"/>
          </a:p>
        </p:txBody>
      </p:sp>
    </p:spTree>
    <p:extLst>
      <p:ext uri="{BB962C8B-B14F-4D97-AF65-F5344CB8AC3E}">
        <p14:creationId xmlns:p14="http://schemas.microsoft.com/office/powerpoint/2010/main" val="27462802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36D6D5FE-2C44-4D6B-8016-D723A780C240}" type="datetimeFigureOut">
              <a:rPr lang="en-GB" smtClean="0"/>
              <a:t>15/07/2024</a:t>
            </a:fld>
            <a:endParaRPr lang="en-GB"/>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F52F3CA0-FD9B-438E-8FF1-EFD56BCC459B}" type="slidenum">
              <a:rPr lang="en-GB" smtClean="0"/>
              <a:t>‹#›</a:t>
            </a:fld>
            <a:endParaRPr lang="en-GB"/>
          </a:p>
        </p:txBody>
      </p:sp>
    </p:spTree>
    <p:extLst>
      <p:ext uri="{BB962C8B-B14F-4D97-AF65-F5344CB8AC3E}">
        <p14:creationId xmlns:p14="http://schemas.microsoft.com/office/powerpoint/2010/main" val="36649224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FE3DD89-90F6-9EFD-2AAA-03CFFD3484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230187" y="0"/>
            <a:ext cx="518605" cy="58896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a:extLst>
              <a:ext uri="{FF2B5EF4-FFF2-40B4-BE49-F238E27FC236}">
                <a16:creationId xmlns:a16="http://schemas.microsoft.com/office/drawing/2014/main" id="{8699E201-A766-5E97-8719-CA9CB4217DA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04458" y="0"/>
            <a:ext cx="518605" cy="588962"/>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 name="Table 5">
            <a:extLst>
              <a:ext uri="{FF2B5EF4-FFF2-40B4-BE49-F238E27FC236}">
                <a16:creationId xmlns:a16="http://schemas.microsoft.com/office/drawing/2014/main" id="{4A50F5BD-CD03-50BC-45C1-49E75AA80676}"/>
              </a:ext>
            </a:extLst>
          </p:cNvPr>
          <p:cNvGraphicFramePr>
            <a:graphicFrameLocks noGrp="1"/>
          </p:cNvGraphicFramePr>
          <p:nvPr>
            <p:extLst>
              <p:ext uri="{D42A27DB-BD31-4B8C-83A1-F6EECF244321}">
                <p14:modId xmlns:p14="http://schemas.microsoft.com/office/powerpoint/2010/main" val="4166621399"/>
              </p:ext>
            </p:extLst>
          </p:nvPr>
        </p:nvGraphicFramePr>
        <p:xfrm>
          <a:off x="0" y="4763"/>
          <a:ext cx="6858000" cy="9948978"/>
        </p:xfrm>
        <a:graphic>
          <a:graphicData uri="http://schemas.openxmlformats.org/drawingml/2006/table">
            <a:tbl>
              <a:tblPr firstRow="1" firstCol="1" bandRow="1">
                <a:tableStyleId>{5940675A-B579-460E-94D1-54222C63F5DA}</a:tableStyleId>
              </a:tblPr>
              <a:tblGrid>
                <a:gridCol w="1200150">
                  <a:extLst>
                    <a:ext uri="{9D8B030D-6E8A-4147-A177-3AD203B41FA5}">
                      <a16:colId xmlns:a16="http://schemas.microsoft.com/office/drawing/2014/main" val="2753041058"/>
                    </a:ext>
                  </a:extLst>
                </a:gridCol>
                <a:gridCol w="5657850">
                  <a:extLst>
                    <a:ext uri="{9D8B030D-6E8A-4147-A177-3AD203B41FA5}">
                      <a16:colId xmlns:a16="http://schemas.microsoft.com/office/drawing/2014/main" val="4161664347"/>
                    </a:ext>
                  </a:extLst>
                </a:gridCol>
              </a:tblGrid>
              <a:tr h="552866">
                <a:tc gridSpan="2">
                  <a:txBody>
                    <a:bodyPr/>
                    <a:lstStyle/>
                    <a:p>
                      <a:pPr algn="ctr"/>
                      <a:r>
                        <a:rPr lang="en-US" sz="1000" b="1" dirty="0">
                          <a:effectLst/>
                        </a:rPr>
                        <a:t>YEAR 13 2023-2024 SPRING TERM</a:t>
                      </a:r>
                      <a:endParaRPr lang="en-GB" sz="1000" b="1" dirty="0">
                        <a:effectLst/>
                      </a:endParaRPr>
                    </a:p>
                    <a:p>
                      <a:pPr algn="ctr"/>
                      <a:r>
                        <a:rPr lang="en-US" sz="1000" dirty="0">
                          <a:effectLst/>
                        </a:rPr>
                        <a:t>‘An ambitious curriculum that meets the needs of all’</a:t>
                      </a:r>
                      <a:endParaRPr lang="en-GB" sz="1000" dirty="0">
                        <a:effectLst/>
                      </a:endParaRPr>
                    </a:p>
                    <a:p>
                      <a:pPr algn="ctr"/>
                      <a:r>
                        <a:rPr lang="en-US" sz="1000" dirty="0">
                          <a:effectLst/>
                        </a:rPr>
                        <a:t>Medium Term Planning - Topic: British History</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tc hMerge="1">
                  <a:txBody>
                    <a:bodyPr/>
                    <a:lstStyle/>
                    <a:p>
                      <a:endParaRPr lang="en-GB"/>
                    </a:p>
                  </a:txBody>
                  <a:tcPr/>
                </a:tc>
                <a:extLst>
                  <a:ext uri="{0D108BD9-81ED-4DB2-BD59-A6C34878D82A}">
                    <a16:rowId xmlns:a16="http://schemas.microsoft.com/office/drawing/2014/main" val="686506043"/>
                  </a:ext>
                </a:extLst>
              </a:tr>
              <a:tr h="154348">
                <a:tc>
                  <a:txBody>
                    <a:bodyPr/>
                    <a:lstStyle/>
                    <a:p>
                      <a:pPr algn="ctr"/>
                      <a:r>
                        <a:rPr lang="en-US" sz="900" b="1" dirty="0">
                          <a:solidFill>
                            <a:schemeClr val="bg1"/>
                          </a:solidFill>
                          <a:effectLst/>
                        </a:rPr>
                        <a:t>Curriculum Intent</a:t>
                      </a:r>
                      <a:endParaRPr lang="en-GB" sz="9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tx1"/>
                    </a:solidFill>
                  </a:tcPr>
                </a:tc>
                <a:tc rowSpan="2">
                  <a:txBody>
                    <a:bodyPr/>
                    <a:lstStyle/>
                    <a:p>
                      <a:pPr algn="ctr"/>
                      <a:r>
                        <a:rPr lang="en-US" sz="1000" b="1" dirty="0">
                          <a:effectLst/>
                        </a:rPr>
                        <a:t>In addition to working further on objectives from Year 12, pupils will be taught, following National Curriculum guidelines, the following this term:</a:t>
                      </a:r>
                      <a:endParaRPr lang="en-GB" sz="1000" b="1" dirty="0">
                        <a:effectLst/>
                      </a:endParaRPr>
                    </a:p>
                    <a:p>
                      <a:pPr algn="l"/>
                      <a:r>
                        <a:rPr lang="en-GB" sz="1000" dirty="0">
                          <a:effectLst/>
                        </a:rPr>
                        <a:t>AO1 -  Demonstrate, organise and communicate knowledge and understanding to analyse and evaluate the key features related to the periods studied, making substantiated judgements and exploring concepts, as relevant, of cause, consequence, change, continuity, similarity, difference and significance.</a:t>
                      </a:r>
                    </a:p>
                    <a:p>
                      <a:pPr algn="l"/>
                      <a:endParaRPr lang="en-GB" sz="1000" dirty="0">
                        <a:effectLst/>
                      </a:endParaRPr>
                    </a:p>
                    <a:p>
                      <a:pPr algn="l"/>
                      <a:r>
                        <a:rPr lang="en-GB" sz="1000" kern="1200" dirty="0">
                          <a:solidFill>
                            <a:schemeClr val="tx1"/>
                          </a:solidFill>
                          <a:effectLst/>
                          <a:latin typeface="+mn-lt"/>
                          <a:ea typeface="+mn-ea"/>
                          <a:cs typeface="+mn-cs"/>
                        </a:rPr>
                        <a:t>AO3 - Analyse and evaluate, in relation to the historical context, different ways in which aspects of the past have been interpreted.</a:t>
                      </a:r>
                    </a:p>
                  </a:txBody>
                  <a:tcPr marL="48075" marR="48075" marT="0" marB="0" anchor="ctr"/>
                </a:tc>
                <a:extLst>
                  <a:ext uri="{0D108BD9-81ED-4DB2-BD59-A6C34878D82A}">
                    <a16:rowId xmlns:a16="http://schemas.microsoft.com/office/drawing/2014/main" val="772928590"/>
                  </a:ext>
                </a:extLst>
              </a:tr>
              <a:tr h="1058193">
                <a:tc>
                  <a:txBody>
                    <a:bodyPr/>
                    <a:lstStyle/>
                    <a:p>
                      <a:pPr algn="ctr"/>
                      <a:r>
                        <a:rPr lang="en-US" sz="900" b="1" dirty="0">
                          <a:effectLst/>
                        </a:rPr>
                        <a:t>Skills/Assessment Objective Links</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vMerge="1">
                  <a:txBody>
                    <a:bodyPr/>
                    <a:lstStyle/>
                    <a:p>
                      <a:endParaRPr lang="en-GB"/>
                    </a:p>
                  </a:txBody>
                  <a:tcPr/>
                </a:tc>
                <a:extLst>
                  <a:ext uri="{0D108BD9-81ED-4DB2-BD59-A6C34878D82A}">
                    <a16:rowId xmlns:a16="http://schemas.microsoft.com/office/drawing/2014/main" val="984280934"/>
                  </a:ext>
                </a:extLst>
              </a:tr>
              <a:tr h="757838">
                <a:tc>
                  <a:txBody>
                    <a:bodyPr/>
                    <a:lstStyle/>
                    <a:p>
                      <a:pPr algn="ctr"/>
                      <a:r>
                        <a:rPr lang="en-US" sz="900" b="1" dirty="0">
                          <a:effectLst/>
                        </a:rPr>
                        <a:t> Spiritual, moral, social, and cultural development</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a:r>
                        <a:rPr lang="en-US" sz="1000" dirty="0">
                          <a:effectLst/>
                        </a:rPr>
                        <a:t>SMSC: Discussion of religious toleration and beliefs, e.g. </a:t>
                      </a:r>
                      <a:r>
                        <a:rPr lang="en-GB" sz="1000" dirty="0">
                          <a:effectLst/>
                        </a:rPr>
                        <a:t>the changing attitudes of the public towards the Church and traditional power structures. </a:t>
                      </a:r>
                    </a:p>
                    <a:p>
                      <a:pPr algn="l"/>
                      <a:r>
                        <a:rPr lang="en-US" sz="1000" dirty="0">
                          <a:effectLst/>
                        </a:rPr>
                        <a:t>PSHE/British Values:  Democracy – especially with the extending of the franchise to women and working-class men after 1918. </a:t>
                      </a:r>
                      <a:endParaRPr lang="en-GB" sz="1000" dirty="0">
                        <a:effectLst/>
                      </a:endParaRPr>
                    </a:p>
                    <a:p>
                      <a:pPr algn="l"/>
                      <a:r>
                        <a:rPr lang="en-US" sz="1000" dirty="0">
                          <a:effectLst/>
                        </a:rPr>
                        <a:t>Skills Builder: Transferable skills e.g. research, debate, analysis, interpretation.</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4293290362"/>
                  </a:ext>
                </a:extLst>
              </a:tr>
              <a:tr h="173577">
                <a:tc>
                  <a:txBody>
                    <a:bodyPr/>
                    <a:lstStyle/>
                    <a:p>
                      <a:pPr algn="ctr"/>
                      <a:r>
                        <a:rPr lang="en-US" sz="900" b="1" dirty="0">
                          <a:effectLst/>
                        </a:rPr>
                        <a:t>Numeracy</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a:r>
                        <a:rPr lang="en-US" sz="1000" dirty="0">
                          <a:effectLst/>
                        </a:rPr>
                        <a:t>Understanding of population, chronology, economic fluctuations and use of graphs and charts.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2637911297"/>
                  </a:ext>
                </a:extLst>
              </a:tr>
              <a:tr h="1212541">
                <a:tc>
                  <a:txBody>
                    <a:bodyPr/>
                    <a:lstStyle/>
                    <a:p>
                      <a:pPr algn="ctr"/>
                      <a:r>
                        <a:rPr lang="en-US" sz="900" b="1" dirty="0">
                          <a:effectLst/>
                        </a:rPr>
                        <a:t>Literacy</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a:r>
                        <a:rPr lang="en-US" sz="1000" b="1" dirty="0">
                          <a:effectLst/>
                        </a:rPr>
                        <a:t>Vocabulary Tier 2: </a:t>
                      </a:r>
                      <a:r>
                        <a:rPr lang="en-GB" sz="1000" dirty="0">
                          <a:effectLst/>
                        </a:rPr>
                        <a:t>Analyse, value, significance, diverse, context, conformity, authority, exemplify, hierarchical, ideology, inferred, pivotal, renounce, subsequent.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000" b="1" dirty="0">
                          <a:effectLst/>
                        </a:rPr>
                        <a:t>Vocabulary Tier 3: </a:t>
                      </a:r>
                      <a:r>
                        <a:rPr lang="en-GB" sz="1000" dirty="0">
                          <a:effectLst/>
                        </a:rPr>
                        <a:t>Interwar Britain, depression, Hungry Thirties, working class,  Unionist, Loyalist, Republican, insurrection, Irish Republican Army, Sinn Fein, Partition, Tricolour Riots, the Establishment, political consensus</a:t>
                      </a:r>
                    </a:p>
                    <a:p>
                      <a:pPr algn="l"/>
                      <a:r>
                        <a:rPr lang="en-US" sz="1000" b="1" dirty="0">
                          <a:effectLst/>
                        </a:rPr>
                        <a:t>Reading: </a:t>
                      </a:r>
                      <a:r>
                        <a:rPr lang="en-US" sz="1000" dirty="0">
                          <a:effectLst/>
                        </a:rPr>
                        <a:t>Extended historians’ interpretations, historical articles, primary source material.</a:t>
                      </a:r>
                      <a:endParaRPr lang="en-GB" sz="1000" dirty="0">
                        <a:effectLst/>
                      </a:endParaRPr>
                    </a:p>
                    <a:p>
                      <a:pPr algn="l"/>
                      <a:r>
                        <a:rPr lang="en-US" sz="1000" b="1" dirty="0">
                          <a:effectLst/>
                        </a:rPr>
                        <a:t>Writing: </a:t>
                      </a:r>
                      <a:r>
                        <a:rPr lang="en-US" sz="1000" dirty="0">
                          <a:effectLst/>
                        </a:rPr>
                        <a:t>Questions are essay based, 30 mark and 25 mark. Students are taught specific essay writing skills e.g. intros, body paragraphs and conclusions.</a:t>
                      </a:r>
                      <a:endParaRPr lang="en-GB" sz="1000" dirty="0">
                        <a:effectLst/>
                      </a:endParaRPr>
                    </a:p>
                    <a:p>
                      <a:pPr algn="l"/>
                      <a:r>
                        <a:rPr lang="en-US" sz="1000" b="1" dirty="0">
                          <a:effectLst/>
                        </a:rPr>
                        <a:t>Oracy: </a:t>
                      </a:r>
                      <a:r>
                        <a:rPr lang="en-US" sz="1000" dirty="0">
                          <a:effectLst/>
                        </a:rPr>
                        <a:t>Regular debate and discussion encouraged during lesson.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192458998"/>
                  </a:ext>
                </a:extLst>
              </a:tr>
              <a:tr h="161933">
                <a:tc>
                  <a:txBody>
                    <a:bodyPr/>
                    <a:lstStyle/>
                    <a:p>
                      <a:pPr algn="ctr"/>
                      <a:r>
                        <a:rPr lang="en-US" sz="900" b="1" dirty="0">
                          <a:effectLst/>
                        </a:rPr>
                        <a:t>Becoming future ready</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a:r>
                        <a:rPr lang="en-GB" sz="1000" b="1" dirty="0">
                          <a:effectLst/>
                        </a:rPr>
                        <a:t>Careers/Employability: </a:t>
                      </a:r>
                      <a:r>
                        <a:rPr lang="en-US" sz="1000" dirty="0">
                          <a:effectLst/>
                        </a:rPr>
                        <a:t> Transferable skills e.g. research, debate, analysis.</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3298646381"/>
                  </a:ext>
                </a:extLst>
              </a:tr>
              <a:tr h="142339">
                <a:tc>
                  <a:txBody>
                    <a:bodyPr/>
                    <a:lstStyle/>
                    <a:p>
                      <a:pPr algn="ctr"/>
                      <a:r>
                        <a:rPr lang="en-US" sz="900" b="1" dirty="0">
                          <a:solidFill>
                            <a:schemeClr val="bg1"/>
                          </a:solidFill>
                          <a:effectLst/>
                        </a:rPr>
                        <a:t>Adaptation</a:t>
                      </a:r>
                      <a:endParaRPr lang="en-GB" sz="9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tx1"/>
                    </a:solidFill>
                  </a:tcPr>
                </a:tc>
                <a:tc rowSpan="2">
                  <a:txBody>
                    <a:bodyPr/>
                    <a:lstStyle/>
                    <a:p>
                      <a:pPr algn="l" fontAlgn="base"/>
                      <a:r>
                        <a:rPr lang="en-GB" sz="1000" dirty="0">
                          <a:effectLst/>
                        </a:rPr>
                        <a:t>Throughout this topic, quality first teaching will provide differentiation:</a:t>
                      </a:r>
                    </a:p>
                    <a:p>
                      <a:pPr algn="l" fontAlgn="base"/>
                      <a:r>
                        <a:rPr lang="en-US" sz="1000" dirty="0">
                          <a:effectLst/>
                        </a:rPr>
                        <a:t>By product: Booklets provide both scaffolding and challenge. </a:t>
                      </a:r>
                      <a:endParaRPr lang="en-GB" sz="1000" dirty="0">
                        <a:effectLst/>
                      </a:endParaRPr>
                    </a:p>
                    <a:p>
                      <a:pPr algn="l" fontAlgn="base"/>
                      <a:r>
                        <a:rPr lang="en-US" sz="1000" dirty="0">
                          <a:effectLst/>
                        </a:rPr>
                        <a:t>By resource: additional reading provided for higher ability, support provided for lower ability e.g. glossaries and diagrams. </a:t>
                      </a:r>
                      <a:endParaRPr lang="en-GB" sz="1000" dirty="0">
                        <a:effectLst/>
                      </a:endParaRPr>
                    </a:p>
                    <a:p>
                      <a:pPr algn="l" fontAlgn="base"/>
                      <a:r>
                        <a:rPr lang="en-US" sz="1000" dirty="0">
                          <a:effectLst/>
                        </a:rPr>
                        <a:t>By Intervention: by providing different levels of supervision and support</a:t>
                      </a:r>
                      <a:endParaRPr lang="en-GB" sz="1000" dirty="0">
                        <a:effectLst/>
                      </a:endParaRPr>
                    </a:p>
                    <a:p>
                      <a:pPr algn="l" fontAlgn="base"/>
                      <a:r>
                        <a:rPr lang="en-GB" sz="1000" dirty="0">
                          <a:effectLst/>
                        </a:rPr>
                        <a:t>By Progressive Questioning: exploring pupils’ understanding through interactive dialogue. </a:t>
                      </a:r>
                    </a:p>
                    <a:p>
                      <a:pPr algn="l" fontAlgn="base"/>
                      <a:r>
                        <a:rPr lang="en-GB" sz="1000" dirty="0">
                          <a:effectLst/>
                        </a:rPr>
                        <a:t>By Grouping: according to prior attainment, gender, social preference, preferred learning style. </a:t>
                      </a:r>
                    </a:p>
                    <a:p>
                      <a:pPr algn="l" fontAlgn="base"/>
                      <a:r>
                        <a:rPr lang="en-GB" sz="1000" dirty="0">
                          <a:effectLst/>
                        </a:rPr>
                        <a:t>By Task: Pupils should be involved in the identification of targets which are meaningful to them and in the selection of an appropriate task from the given range. </a:t>
                      </a:r>
                    </a:p>
                    <a:p>
                      <a:pPr algn="l"/>
                      <a:r>
                        <a:rPr lang="en-GB" sz="1000" dirty="0">
                          <a:effectLst/>
                        </a:rPr>
                        <a:t>By Offering Optional Activities: In class or as homework, to extend learning. </a:t>
                      </a:r>
                    </a:p>
                    <a:p>
                      <a:pPr algn="l"/>
                      <a:r>
                        <a:rPr lang="en-GB" sz="1000" dirty="0">
                          <a:effectLst/>
                        </a:rPr>
                        <a:t>This QFT/SEND provision will be explicit within the lesson-by-lesson schemes of work.</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1855702136"/>
                  </a:ext>
                </a:extLst>
              </a:tr>
              <a:tr h="1524905">
                <a:tc>
                  <a:txBody>
                    <a:bodyPr/>
                    <a:lstStyle/>
                    <a:p>
                      <a:pPr algn="ctr"/>
                      <a:r>
                        <a:rPr lang="en-GB" sz="900" b="1" dirty="0">
                          <a:effectLst/>
                        </a:rPr>
                        <a:t>QFT/Send Provision</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vMerge="1">
                  <a:txBody>
                    <a:bodyPr/>
                    <a:lstStyle/>
                    <a:p>
                      <a:endParaRPr lang="en-GB"/>
                    </a:p>
                  </a:txBody>
                  <a:tcPr/>
                </a:tc>
                <a:extLst>
                  <a:ext uri="{0D108BD9-81ED-4DB2-BD59-A6C34878D82A}">
                    <a16:rowId xmlns:a16="http://schemas.microsoft.com/office/drawing/2014/main" val="1826832951"/>
                  </a:ext>
                </a:extLst>
              </a:tr>
              <a:tr h="569358">
                <a:tc>
                  <a:txBody>
                    <a:bodyPr/>
                    <a:lstStyle/>
                    <a:p>
                      <a:pPr algn="ctr"/>
                      <a:r>
                        <a:rPr lang="en-US" sz="900" b="1" dirty="0">
                          <a:solidFill>
                            <a:schemeClr val="bg1"/>
                          </a:solidFill>
                          <a:effectLst/>
                        </a:rPr>
                        <a:t>Implementation</a:t>
                      </a:r>
                      <a:r>
                        <a:rPr lang="en-GB" sz="900" b="1" dirty="0">
                          <a:solidFill>
                            <a:schemeClr val="bg1"/>
                          </a:solidFill>
                          <a:effectLst/>
                        </a:rPr>
                        <a:t> </a:t>
                      </a:r>
                      <a:r>
                        <a:rPr lang="en-US" sz="900" b="1" dirty="0">
                          <a:solidFill>
                            <a:schemeClr val="bg1"/>
                          </a:solidFill>
                          <a:effectLst/>
                        </a:rPr>
                        <a:t>Curriculum Delivery</a:t>
                      </a:r>
                      <a:endParaRPr lang="en-GB" sz="9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tx1"/>
                    </a:solidFill>
                  </a:tcPr>
                </a:tc>
                <a:tc rowSpan="2">
                  <a:txBody>
                    <a:bodyPr/>
                    <a:lstStyle/>
                    <a:p>
                      <a:r>
                        <a:rPr lang="en-GB" sz="1000" b="1" u="sng" dirty="0">
                          <a:effectLst/>
                        </a:rPr>
                        <a:t>The Great War and its impact 1914-1939: Social Developments and Social Policy</a:t>
                      </a:r>
                    </a:p>
                    <a:p>
                      <a:pPr marL="171450" indent="-171450">
                        <a:buFont typeface="Arial" panose="020B0604020202020204" pitchFamily="34" charset="0"/>
                        <a:buChar char="•"/>
                      </a:pPr>
                      <a:r>
                        <a:rPr lang="en-GB" sz="1000" b="0" u="none" dirty="0">
                          <a:effectLst/>
                        </a:rPr>
                        <a:t>Assess the extent of change and continuity in the role of women during and after the First World War</a:t>
                      </a:r>
                    </a:p>
                    <a:p>
                      <a:pPr marL="171450" indent="-171450">
                        <a:buFont typeface="Arial" panose="020B0604020202020204" pitchFamily="34" charset="0"/>
                        <a:buChar char="•"/>
                      </a:pPr>
                      <a:r>
                        <a:rPr lang="en-GB" sz="1000" b="0" u="none" dirty="0">
                          <a:effectLst/>
                        </a:rPr>
                        <a:t>Describe the major problems facing the working class in interwar Britain </a:t>
                      </a:r>
                    </a:p>
                    <a:p>
                      <a:pPr marL="171450" indent="-171450">
                        <a:buFont typeface="Arial" panose="020B0604020202020204" pitchFamily="34" charset="0"/>
                        <a:buChar char="•"/>
                      </a:pPr>
                      <a:r>
                        <a:rPr lang="en-GB" sz="1000" b="0" u="none" dirty="0">
                          <a:effectLst/>
                        </a:rPr>
                        <a:t>Describe regional variations when considering the impact of the depression</a:t>
                      </a:r>
                    </a:p>
                    <a:p>
                      <a:pPr marL="171450" indent="-171450">
                        <a:buFont typeface="Arial" panose="020B0604020202020204" pitchFamily="34" charset="0"/>
                        <a:buChar char="•"/>
                      </a:pPr>
                      <a:r>
                        <a:rPr lang="en-GB" sz="1000" b="0" u="none" dirty="0">
                          <a:effectLst/>
                        </a:rPr>
                        <a:t>Describe and provide reasons for the changes in attitudes during the 1920s</a:t>
                      </a:r>
                    </a:p>
                    <a:p>
                      <a:pPr marL="171450" indent="-171450">
                        <a:buFont typeface="Arial" panose="020B0604020202020204" pitchFamily="34" charset="0"/>
                        <a:buChar char="•"/>
                      </a:pPr>
                      <a:r>
                        <a:rPr lang="en-GB" sz="1000" b="0" u="none" dirty="0">
                          <a:effectLst/>
                        </a:rPr>
                        <a:t>Provide evidence to support both sides of the debate surrounding the myth of the Hungry Thirties</a:t>
                      </a:r>
                    </a:p>
                    <a:p>
                      <a:pPr marL="171450" indent="-171450">
                        <a:buFont typeface="Arial" panose="020B0604020202020204" pitchFamily="34" charset="0"/>
                        <a:buChar char="•"/>
                      </a:pPr>
                      <a:r>
                        <a:rPr lang="en-GB" sz="1000" b="0" u="none" dirty="0">
                          <a:effectLst/>
                        </a:rPr>
                        <a:t>Describe the way in which the growth of media changed people’s lives</a:t>
                      </a:r>
                    </a:p>
                    <a:p>
                      <a:pPr marL="171450" indent="-171450">
                        <a:buFont typeface="Arial" panose="020B0604020202020204" pitchFamily="34" charset="0"/>
                        <a:buChar char="•"/>
                      </a:pPr>
                      <a:r>
                        <a:rPr lang="en-GB" sz="1000" b="0" u="none" dirty="0">
                          <a:effectLst/>
                        </a:rPr>
                        <a:t>Assess the strengths and weaknesses of social legislation and reforms in housing, education and welfare in this period.</a:t>
                      </a:r>
                    </a:p>
                    <a:p>
                      <a:pPr marL="0" indent="0">
                        <a:buFont typeface="Arial" panose="020B0604020202020204" pitchFamily="34" charset="0"/>
                        <a:buNone/>
                      </a:pPr>
                      <a:r>
                        <a:rPr lang="en-GB" sz="1000" b="1" u="sng" dirty="0">
                          <a:effectLst/>
                        </a:rPr>
                        <a:t>The condition of Ireland and Anglo-Irish relations 1914-1939</a:t>
                      </a:r>
                    </a:p>
                    <a:p>
                      <a:pPr marL="171450" indent="-171450">
                        <a:buFont typeface="Arial" panose="020B0604020202020204" pitchFamily="34" charset="0"/>
                        <a:buChar char="•"/>
                      </a:pPr>
                      <a:r>
                        <a:rPr lang="en-GB" sz="1000" b="0" u="none" dirty="0">
                          <a:effectLst/>
                        </a:rPr>
                        <a:t>Explain the causes, events and consequences of the Easter Rising in 1916</a:t>
                      </a:r>
                    </a:p>
                    <a:p>
                      <a:pPr marL="171450" indent="-171450">
                        <a:buFont typeface="Arial" panose="020B0604020202020204" pitchFamily="34" charset="0"/>
                        <a:buChar char="•"/>
                      </a:pPr>
                      <a:r>
                        <a:rPr lang="en-GB" sz="1000" b="0" u="none" dirty="0">
                          <a:effectLst/>
                        </a:rPr>
                        <a:t>Describe the key features of the Anglo-Irish war</a:t>
                      </a:r>
                    </a:p>
                    <a:p>
                      <a:pPr marL="171450" indent="-171450">
                        <a:buFont typeface="Arial" panose="020B0604020202020204" pitchFamily="34" charset="0"/>
                        <a:buChar char="•"/>
                      </a:pPr>
                      <a:r>
                        <a:rPr lang="en-GB" sz="1000" b="0" u="none" dirty="0">
                          <a:effectLst/>
                        </a:rPr>
                        <a:t>Outline the key terms of the Government of Ireland Act 1920 and the Anglo-Irish Treaty in 1921</a:t>
                      </a:r>
                    </a:p>
                    <a:p>
                      <a:pPr marL="171450" indent="-171450">
                        <a:buFont typeface="Arial" panose="020B0604020202020204" pitchFamily="34" charset="0"/>
                        <a:buChar char="•"/>
                      </a:pPr>
                      <a:r>
                        <a:rPr lang="en-GB" sz="1000" b="0" u="none" dirty="0">
                          <a:effectLst/>
                        </a:rPr>
                        <a:t>Assess the extent to which Ireland was divided before WW2.</a:t>
                      </a:r>
                    </a:p>
                    <a:p>
                      <a:pPr marL="0" indent="0">
                        <a:buFont typeface="Arial" panose="020B0604020202020204" pitchFamily="34" charset="0"/>
                        <a:buNone/>
                      </a:pPr>
                      <a:r>
                        <a:rPr lang="en-GB" sz="1000" b="1" u="sng" dirty="0">
                          <a:effectLst/>
                        </a:rPr>
                        <a:t>The condition of Ireland and Anglo-Irish relations 1939-1964</a:t>
                      </a:r>
                      <a:endParaRPr lang="en-GB" sz="1000" b="0" u="none" dirty="0">
                        <a:effectLst/>
                      </a:endParaRPr>
                    </a:p>
                    <a:p>
                      <a:pPr marL="171450" indent="-171450">
                        <a:buFont typeface="Arial" panose="020B0604020202020204" pitchFamily="34" charset="0"/>
                        <a:buChar char="•"/>
                      </a:pPr>
                      <a:r>
                        <a:rPr lang="en-GB" sz="1000" b="0" u="none" dirty="0">
                          <a:effectLst/>
                        </a:rPr>
                        <a:t>Describe a range of reasons for friction between North and South</a:t>
                      </a:r>
                    </a:p>
                    <a:p>
                      <a:pPr marL="171450" indent="-171450">
                        <a:buFont typeface="Arial" panose="020B0604020202020204" pitchFamily="34" charset="0"/>
                        <a:buChar char="•"/>
                      </a:pPr>
                      <a:r>
                        <a:rPr lang="en-GB" sz="1000" b="0" u="none" dirty="0">
                          <a:effectLst/>
                        </a:rPr>
                        <a:t>Describe the causes, events and consequences of the Sept 1964 riots</a:t>
                      </a:r>
                    </a:p>
                    <a:p>
                      <a:pPr marL="171450" indent="-171450">
                        <a:buFont typeface="Arial" panose="020B0604020202020204" pitchFamily="34" charset="0"/>
                        <a:buChar char="•"/>
                      </a:pPr>
                      <a:r>
                        <a:rPr lang="en-GB" sz="1000" b="0" u="none" dirty="0">
                          <a:effectLst/>
                        </a:rPr>
                        <a:t>Explain the reasons for the beginning of the civil rights campaigns in Ulster in particular.   </a:t>
                      </a:r>
                    </a:p>
                  </a:txBody>
                  <a:tcPr marL="48075" marR="48075" marT="0" marB="0" anchor="ctr"/>
                </a:tc>
                <a:extLst>
                  <a:ext uri="{0D108BD9-81ED-4DB2-BD59-A6C34878D82A}">
                    <a16:rowId xmlns:a16="http://schemas.microsoft.com/office/drawing/2014/main" val="4275247734"/>
                  </a:ext>
                </a:extLst>
              </a:tr>
              <a:tr h="2328453">
                <a:tc>
                  <a:txBody>
                    <a:bodyPr/>
                    <a:lstStyle/>
                    <a:p>
                      <a:pPr algn="ctr"/>
                      <a:r>
                        <a:rPr lang="en-US" sz="900" b="1" dirty="0">
                          <a:effectLst/>
                        </a:rPr>
                        <a:t>Learning Outcomes </a:t>
                      </a:r>
                      <a:endParaRPr lang="en-GB" sz="900" b="1" dirty="0">
                        <a:effectLst/>
                      </a:endParaRPr>
                    </a:p>
                    <a:p>
                      <a:pPr algn="ctr"/>
                      <a:r>
                        <a:rPr lang="en-US" sz="900" b="1" dirty="0">
                          <a:effectLst/>
                        </a:rPr>
                        <a:t>(Most Powerful Knowledge)</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vMerge="1">
                  <a:txBody>
                    <a:bodyPr/>
                    <a:lstStyle/>
                    <a:p>
                      <a:endParaRPr lang="en-GB"/>
                    </a:p>
                  </a:txBody>
                  <a:tcPr/>
                </a:tc>
                <a:extLst>
                  <a:ext uri="{0D108BD9-81ED-4DB2-BD59-A6C34878D82A}">
                    <a16:rowId xmlns:a16="http://schemas.microsoft.com/office/drawing/2014/main" val="991013169"/>
                  </a:ext>
                </a:extLst>
              </a:tr>
              <a:tr h="409233">
                <a:tc>
                  <a:txBody>
                    <a:bodyPr/>
                    <a:lstStyle/>
                    <a:p>
                      <a:pPr algn="ctr"/>
                      <a:r>
                        <a:rPr lang="en-US" sz="900" b="1" dirty="0">
                          <a:effectLst/>
                        </a:rPr>
                        <a:t>Current learning to be developed in the future within:</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fontAlgn="base"/>
                      <a:r>
                        <a:rPr lang="en-US" sz="1000" dirty="0">
                          <a:effectLst/>
                        </a:rPr>
                        <a:t>All topics and themes will be covered again in revision sessions later on in the year and tested and revised systematically across the designated revision plan in place.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tc>
                <a:extLst>
                  <a:ext uri="{0D108BD9-81ED-4DB2-BD59-A6C34878D82A}">
                    <a16:rowId xmlns:a16="http://schemas.microsoft.com/office/drawing/2014/main" val="3407884803"/>
                  </a:ext>
                </a:extLst>
              </a:tr>
              <a:tr h="219071">
                <a:tc>
                  <a:txBody>
                    <a:bodyPr/>
                    <a:lstStyle/>
                    <a:p>
                      <a:pPr algn="ctr"/>
                      <a:r>
                        <a:rPr lang="en-US" sz="900" b="1" dirty="0">
                          <a:effectLst/>
                        </a:rPr>
                        <a:t>Assessment</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fontAlgn="base"/>
                      <a:r>
                        <a:rPr lang="en-GB" sz="1000" dirty="0">
                          <a:effectLst/>
                        </a:rPr>
                        <a:t>Refer to assessment maps for formative and summative assessment opportunities.</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1789985399"/>
                  </a:ext>
                </a:extLst>
              </a:tr>
              <a:tr h="503040">
                <a:tc>
                  <a:txBody>
                    <a:bodyPr/>
                    <a:lstStyle/>
                    <a:p>
                      <a:pPr algn="ctr"/>
                      <a:r>
                        <a:rPr lang="en-US" sz="900" b="1" dirty="0">
                          <a:solidFill>
                            <a:schemeClr val="tx1"/>
                          </a:solidFill>
                          <a:effectLst/>
                        </a:rPr>
                        <a:t>Impact</a:t>
                      </a:r>
                      <a:endParaRPr lang="en-GB" sz="9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marL="457200" algn="l"/>
                      <a:r>
                        <a:rPr lang="en-US" sz="1000" dirty="0">
                          <a:effectLst/>
                        </a:rPr>
                        <a:t>Attainment and Progress – Refer to assessment results / data review documentation.</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2809706761"/>
                  </a:ext>
                </a:extLst>
              </a:tr>
            </a:tbl>
          </a:graphicData>
        </a:graphic>
      </p:graphicFrame>
    </p:spTree>
    <p:extLst>
      <p:ext uri="{BB962C8B-B14F-4D97-AF65-F5344CB8AC3E}">
        <p14:creationId xmlns:p14="http://schemas.microsoft.com/office/powerpoint/2010/main" val="10014284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AC63AB2A-054E-EBD3-0F5C-AEB108E80E22}"/>
              </a:ext>
            </a:extLst>
          </p:cNvPr>
          <p:cNvGraphicFramePr>
            <a:graphicFrameLocks noGrp="1"/>
          </p:cNvGraphicFramePr>
          <p:nvPr>
            <p:extLst>
              <p:ext uri="{D42A27DB-BD31-4B8C-83A1-F6EECF244321}">
                <p14:modId xmlns:p14="http://schemas.microsoft.com/office/powerpoint/2010/main" val="3358364060"/>
              </p:ext>
            </p:extLst>
          </p:nvPr>
        </p:nvGraphicFramePr>
        <p:xfrm>
          <a:off x="152400" y="134938"/>
          <a:ext cx="6527800" cy="3936591"/>
        </p:xfrm>
        <a:graphic>
          <a:graphicData uri="http://schemas.openxmlformats.org/drawingml/2006/table">
            <a:tbl>
              <a:tblPr firstRow="1" firstCol="1" bandRow="1">
                <a:tableStyleId>{5940675A-B579-460E-94D1-54222C63F5DA}</a:tableStyleId>
              </a:tblPr>
              <a:tblGrid>
                <a:gridCol w="1011921">
                  <a:extLst>
                    <a:ext uri="{9D8B030D-6E8A-4147-A177-3AD203B41FA5}">
                      <a16:colId xmlns:a16="http://schemas.microsoft.com/office/drawing/2014/main" val="2373275569"/>
                    </a:ext>
                  </a:extLst>
                </a:gridCol>
                <a:gridCol w="5515879">
                  <a:extLst>
                    <a:ext uri="{9D8B030D-6E8A-4147-A177-3AD203B41FA5}">
                      <a16:colId xmlns:a16="http://schemas.microsoft.com/office/drawing/2014/main" val="3524163942"/>
                    </a:ext>
                  </a:extLst>
                </a:gridCol>
              </a:tblGrid>
              <a:tr h="678465">
                <a:tc>
                  <a:txBody>
                    <a:bodyPr/>
                    <a:lstStyle/>
                    <a:p>
                      <a:pPr algn="ctr"/>
                      <a:r>
                        <a:rPr lang="en-US" sz="900" b="1" dirty="0">
                          <a:solidFill>
                            <a:schemeClr val="bg1"/>
                          </a:solidFill>
                          <a:effectLst/>
                        </a:rPr>
                        <a:t>Implementation</a:t>
                      </a:r>
                      <a:r>
                        <a:rPr lang="en-GB" sz="900" b="1" dirty="0">
                          <a:solidFill>
                            <a:schemeClr val="bg1"/>
                          </a:solidFill>
                          <a:effectLst/>
                        </a:rPr>
                        <a:t> </a:t>
                      </a:r>
                      <a:r>
                        <a:rPr lang="en-US" sz="900" b="1" dirty="0">
                          <a:solidFill>
                            <a:schemeClr val="bg1"/>
                          </a:solidFill>
                          <a:effectLst/>
                        </a:rPr>
                        <a:t>Curriculum Delivery</a:t>
                      </a:r>
                      <a:endParaRPr lang="en-GB" sz="9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tx1"/>
                    </a:solidFill>
                  </a:tcPr>
                </a:tc>
                <a:tc rowSpan="2">
                  <a:txBody>
                    <a:bodyPr/>
                    <a:lstStyle/>
                    <a:p>
                      <a:pPr marL="0" marR="0" lvl="0" indent="0" algn="l" defTabSz="685800" rtl="0" eaLnBrk="1" fontAlgn="base" latinLnBrk="0" hangingPunct="1">
                        <a:lnSpc>
                          <a:spcPct val="100000"/>
                        </a:lnSpc>
                        <a:spcBef>
                          <a:spcPts val="0"/>
                        </a:spcBef>
                        <a:spcAft>
                          <a:spcPts val="0"/>
                        </a:spcAft>
                        <a:buClrTx/>
                        <a:buSzTx/>
                        <a:buFontTx/>
                        <a:buNone/>
                        <a:tabLst/>
                        <a:defRPr/>
                      </a:pPr>
                      <a:r>
                        <a:rPr lang="en-GB" sz="1000" b="1" u="sng" dirty="0">
                          <a:effectLst/>
                        </a:rPr>
                        <a:t>The impact of WW2 on British politics </a:t>
                      </a:r>
                    </a:p>
                    <a:p>
                      <a:pPr marL="171450" marR="0" lvl="0" indent="-171450" algn="l" defTabSz="6858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1000" b="0" u="none" dirty="0">
                          <a:effectLst/>
                        </a:rPr>
                        <a:t>Evaluate the strengths of Churchill as a wartime leader</a:t>
                      </a:r>
                    </a:p>
                    <a:p>
                      <a:pPr marL="171450" marR="0" lvl="0" indent="-171450" algn="l" defTabSz="6858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1000" b="0" u="none" dirty="0">
                          <a:effectLst/>
                        </a:rPr>
                        <a:t>Outline the key features, successes and weaknesses of the Butler Act</a:t>
                      </a:r>
                    </a:p>
                    <a:p>
                      <a:pPr marL="171450" marR="0" lvl="0" indent="-171450" algn="l" defTabSz="6858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1000" b="0" u="none" dirty="0">
                          <a:effectLst/>
                        </a:rPr>
                        <a:t>Outline the key findings and suggestions on the Beveridge Report</a:t>
                      </a:r>
                    </a:p>
                    <a:p>
                      <a:pPr marL="171450" marR="0" lvl="0" indent="-171450" algn="l" defTabSz="6858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1000" b="0" u="none" dirty="0">
                          <a:effectLst/>
                        </a:rPr>
                        <a:t>Provide a range of detailed reasons why the Labour Party won the 1945 election</a:t>
                      </a:r>
                    </a:p>
                    <a:p>
                      <a:pPr marL="171450" marR="0" lvl="0" indent="-171450" algn="l" defTabSz="6858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1000" b="0" u="none" dirty="0">
                          <a:effectLst/>
                        </a:rPr>
                        <a:t>Assess the strengths and weaknesses of Labour rule, including the development of the welfare system</a:t>
                      </a:r>
                    </a:p>
                    <a:p>
                      <a:pPr marL="171450" marR="0" lvl="0" indent="-171450" algn="l" defTabSz="6858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1000" b="0" u="none" dirty="0">
                          <a:effectLst/>
                        </a:rPr>
                        <a:t>Provide a range of factors which explain why the Conservatives won the 1951 election</a:t>
                      </a:r>
                    </a:p>
                    <a:p>
                      <a:pPr marL="171450" marR="0" lvl="0" indent="-171450" algn="l" defTabSz="6858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1000" b="0" u="none" dirty="0">
                          <a:effectLst/>
                        </a:rPr>
                        <a:t>Assess the extent to which there was a political consensus in the post war period using evidence for and against the debate </a:t>
                      </a:r>
                    </a:p>
                    <a:p>
                      <a:pPr marL="171450" marR="0" lvl="0" indent="-171450" algn="l" defTabSz="6858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1000" b="0" u="none" dirty="0">
                          <a:effectLst/>
                        </a:rPr>
                        <a:t>Describe Labour weaknesses after 1951</a:t>
                      </a:r>
                    </a:p>
                    <a:p>
                      <a:pPr marL="171450" marR="0" lvl="0" indent="-171450" algn="l" defTabSz="6858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1000" b="0" u="none" dirty="0">
                          <a:effectLst/>
                        </a:rPr>
                        <a:t>Assess the threat posed to the Establishment due to the Profumo affair</a:t>
                      </a:r>
                    </a:p>
                    <a:p>
                      <a:pPr marL="171450" marR="0" lvl="0" indent="-171450" algn="l" defTabSz="6858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1000" b="0" u="none" dirty="0">
                          <a:effectLst/>
                        </a:rPr>
                        <a:t>Provide a range of factors to explain why the Labour Party won the 1964 election. </a:t>
                      </a:r>
                    </a:p>
                    <a:p>
                      <a:pPr algn="l" fontAlgn="base"/>
                      <a:endParaRPr lang="en-GB" sz="1000" dirty="0">
                        <a:effectLst/>
                      </a:endParaRPr>
                    </a:p>
                    <a:p>
                      <a:pPr algn="l" fontAlgn="base"/>
                      <a:endParaRPr lang="en-GB" sz="1000" dirty="0">
                        <a:effectLst/>
                      </a:endParaRPr>
                    </a:p>
                    <a:p>
                      <a:pPr algn="l" fontAlgn="base"/>
                      <a:endParaRPr lang="en-GB" sz="1000" dirty="0">
                        <a:effectLst/>
                      </a:endParaRPr>
                    </a:p>
                    <a:p>
                      <a:pPr algn="l" fontAlgn="base"/>
                      <a:endParaRPr lang="en-GB" sz="1000" dirty="0">
                        <a:effectLst/>
                      </a:endParaRPr>
                    </a:p>
                    <a:p>
                      <a:pPr algn="l" fontAlgn="base"/>
                      <a:endParaRPr lang="en-GB" sz="1000" dirty="0">
                        <a:effectLst/>
                      </a:endParaRPr>
                    </a:p>
                    <a:p>
                      <a:pPr algn="l" fontAlgn="base"/>
                      <a:endParaRPr lang="en-GB" sz="1000" dirty="0">
                        <a:effectLst/>
                      </a:endParaRPr>
                    </a:p>
                  </a:txBody>
                  <a:tcPr marL="48075" marR="48075" marT="0" marB="0" anchor="ctr"/>
                </a:tc>
                <a:extLst>
                  <a:ext uri="{0D108BD9-81ED-4DB2-BD59-A6C34878D82A}">
                    <a16:rowId xmlns:a16="http://schemas.microsoft.com/office/drawing/2014/main" val="2610867737"/>
                  </a:ext>
                </a:extLst>
              </a:tr>
              <a:tr h="599439">
                <a:tc>
                  <a:txBody>
                    <a:bodyPr/>
                    <a:lstStyle/>
                    <a:p>
                      <a:pPr algn="ctr"/>
                      <a:r>
                        <a:rPr lang="en-US" sz="900" b="1" dirty="0">
                          <a:effectLst/>
                        </a:rPr>
                        <a:t>Learning Outcomes </a:t>
                      </a:r>
                      <a:endParaRPr lang="en-GB" sz="900" b="1" dirty="0">
                        <a:effectLst/>
                      </a:endParaRPr>
                    </a:p>
                    <a:p>
                      <a:pPr algn="ctr"/>
                      <a:r>
                        <a:rPr lang="en-US" sz="900" b="1" dirty="0">
                          <a:effectLst/>
                        </a:rPr>
                        <a:t>(Most Powerful Knowledge)</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vMerge="1">
                  <a:txBody>
                    <a:bodyPr/>
                    <a:lstStyle/>
                    <a:p>
                      <a:endParaRPr lang="en-GB"/>
                    </a:p>
                  </a:txBody>
                  <a:tcPr/>
                </a:tc>
                <a:extLst>
                  <a:ext uri="{0D108BD9-81ED-4DB2-BD59-A6C34878D82A}">
                    <a16:rowId xmlns:a16="http://schemas.microsoft.com/office/drawing/2014/main" val="1279448954"/>
                  </a:ext>
                </a:extLst>
              </a:tr>
              <a:tr h="163881">
                <a:tc>
                  <a:txBody>
                    <a:bodyPr/>
                    <a:lstStyle/>
                    <a:p>
                      <a:pPr algn="ctr"/>
                      <a:r>
                        <a:rPr lang="en-US" sz="900" b="1" dirty="0">
                          <a:effectLst/>
                        </a:rPr>
                        <a:t>Current learning to be developed in the future within:</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fontAlgn="base"/>
                      <a:r>
                        <a:rPr lang="en-US" sz="1000" dirty="0">
                          <a:effectLst/>
                        </a:rPr>
                        <a:t>All topics and themes will be covered again in revision sessions later on in the year, and tested and revised systematically across the designated revision plan in place.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tc>
                <a:extLst>
                  <a:ext uri="{0D108BD9-81ED-4DB2-BD59-A6C34878D82A}">
                    <a16:rowId xmlns:a16="http://schemas.microsoft.com/office/drawing/2014/main" val="1907788399"/>
                  </a:ext>
                </a:extLst>
              </a:tr>
              <a:tr h="382417">
                <a:tc>
                  <a:txBody>
                    <a:bodyPr/>
                    <a:lstStyle/>
                    <a:p>
                      <a:pPr algn="ctr"/>
                      <a:r>
                        <a:rPr lang="en-US" sz="900" b="1" dirty="0">
                          <a:effectLst/>
                        </a:rPr>
                        <a:t>Assessment</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fontAlgn="base"/>
                      <a:r>
                        <a:rPr lang="en-GB" sz="1000" dirty="0">
                          <a:effectLst/>
                        </a:rPr>
                        <a:t>Refer to assessment maps for formative and summative assessment opportunities.</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653868056"/>
                  </a:ext>
                </a:extLst>
              </a:tr>
              <a:tr h="247094">
                <a:tc>
                  <a:txBody>
                    <a:bodyPr/>
                    <a:lstStyle/>
                    <a:p>
                      <a:pPr algn="ctr"/>
                      <a:r>
                        <a:rPr lang="en-US" sz="900" b="1" dirty="0">
                          <a:solidFill>
                            <a:schemeClr val="bg1"/>
                          </a:solidFill>
                          <a:effectLst/>
                        </a:rPr>
                        <a:t>Impact</a:t>
                      </a:r>
                      <a:endParaRPr lang="en-GB" sz="9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tx1"/>
                    </a:solidFill>
                  </a:tcPr>
                </a:tc>
                <a:tc>
                  <a:txBody>
                    <a:bodyPr/>
                    <a:lstStyle/>
                    <a:p>
                      <a:pPr marL="457200" algn="l"/>
                      <a:r>
                        <a:rPr lang="en-US" sz="1000" dirty="0">
                          <a:effectLst/>
                        </a:rPr>
                        <a:t>Attainment and Progress – Refer to assessment results / data review documentation.</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1423731465"/>
                  </a:ext>
                </a:extLst>
              </a:tr>
            </a:tbl>
          </a:graphicData>
        </a:graphic>
      </p:graphicFrame>
    </p:spTree>
    <p:extLst>
      <p:ext uri="{BB962C8B-B14F-4D97-AF65-F5344CB8AC3E}">
        <p14:creationId xmlns:p14="http://schemas.microsoft.com/office/powerpoint/2010/main" val="29267887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9C9308F21A5F409A96D89CF0958B36" ma:contentTypeVersion="4" ma:contentTypeDescription="Create a new document." ma:contentTypeScope="" ma:versionID="9be72be8c4a6be1cddb6c24eb0216021">
  <xsd:schema xmlns:xsd="http://www.w3.org/2001/XMLSchema" xmlns:xs="http://www.w3.org/2001/XMLSchema" xmlns:p="http://schemas.microsoft.com/office/2006/metadata/properties" xmlns:ns2="631622c4-eb09-4ab9-a714-ed1efaed0d17" targetNamespace="http://schemas.microsoft.com/office/2006/metadata/properties" ma:root="true" ma:fieldsID="22d3652ad1f1b4ce2a19f4c585587b85" ns2:_="">
    <xsd:import namespace="631622c4-eb09-4ab9-a714-ed1efaed0d17"/>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31622c4-eb09-4ab9-a714-ed1efaed0d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42E8A5B-56BC-4DAC-AC7E-AA6143C2330A}"/>
</file>

<file path=customXml/itemProps2.xml><?xml version="1.0" encoding="utf-8"?>
<ds:datastoreItem xmlns:ds="http://schemas.openxmlformats.org/officeDocument/2006/customXml" ds:itemID="{60B2A6EC-F763-4FF0-8C9D-4415E88978B2}"/>
</file>

<file path=customXml/itemProps3.xml><?xml version="1.0" encoding="utf-8"?>
<ds:datastoreItem xmlns:ds="http://schemas.openxmlformats.org/officeDocument/2006/customXml" ds:itemID="{5B1BDFC0-E02E-473C-BF44-1734F5558A22}"/>
</file>

<file path=docProps/app.xml><?xml version="1.0" encoding="utf-8"?>
<Properties xmlns="http://schemas.openxmlformats.org/officeDocument/2006/extended-properties" xmlns:vt="http://schemas.openxmlformats.org/officeDocument/2006/docPropsVTypes">
  <Template>Office 2013 - 2022 Theme</Template>
  <TotalTime>4110</TotalTime>
  <Words>1023</Words>
  <Application>Microsoft Office PowerPoint</Application>
  <PresentationFormat>A4 Paper (210x297 mm)</PresentationFormat>
  <Paragraphs>84</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PowerPoint Presentation</vt:lpstr>
      <vt:lpstr>PowerPoint Presentation</vt:lpstr>
    </vt:vector>
  </TitlesOfParts>
  <Company>Crompton House C of E School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Kieran Power</dc:creator>
  <cp:lastModifiedBy>K.Power</cp:lastModifiedBy>
  <cp:revision>1</cp:revision>
  <dcterms:created xsi:type="dcterms:W3CDTF">2024-07-15T13:23:46Z</dcterms:created>
  <dcterms:modified xsi:type="dcterms:W3CDTF">2024-07-18T09:54:36Z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0x0101009F9C9308F21A5F409A96D89CF0958B36</vt:lpwstr>
  </property>
</Properties>
</file>