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F173FD-D216-453F-B2EE-09AF3C9FDE38}" v="11" dt="2024-07-15T13:40:02.3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66" d="100"/>
          <a:sy n="66" d="100"/>
        </p:scale>
        <p:origin x="252" y="-9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eran Power" userId="d33a0f86-987d-4d19-8dc4-81aef1872868" providerId="ADAL" clId="{28F173FD-D216-453F-B2EE-09AF3C9FDE38}"/>
    <pc:docChg chg="undo custSel addSld delSld modSld">
      <pc:chgData name="Kieran Power" userId="d33a0f86-987d-4d19-8dc4-81aef1872868" providerId="ADAL" clId="{28F173FD-D216-453F-B2EE-09AF3C9FDE38}" dt="2024-07-15T13:40:05.360" v="1683" actId="47"/>
      <pc:docMkLst>
        <pc:docMk/>
      </pc:docMkLst>
      <pc:sldChg chg="modSp del mod">
        <pc:chgData name="Kieran Power" userId="d33a0f86-987d-4d19-8dc4-81aef1872868" providerId="ADAL" clId="{28F173FD-D216-453F-B2EE-09AF3C9FDE38}" dt="2024-07-15T13:23:34.785" v="1650" actId="47"/>
        <pc:sldMkLst>
          <pc:docMk/>
          <pc:sldMk cId="519041122" sldId="256"/>
        </pc:sldMkLst>
        <pc:spChg chg="mod">
          <ac:chgData name="Kieran Power" userId="d33a0f86-987d-4d19-8dc4-81aef1872868" providerId="ADAL" clId="{28F173FD-D216-453F-B2EE-09AF3C9FDE38}" dt="2024-07-15T12:49:53.248" v="165" actId="14100"/>
          <ac:spMkLst>
            <pc:docMk/>
            <pc:sldMk cId="519041122" sldId="256"/>
            <ac:spMk id="4" creationId="{83C3F11E-0B6F-6CFA-1E86-F6E5B8CB2CDF}"/>
          </ac:spMkLst>
        </pc:spChg>
      </pc:sldChg>
      <pc:sldChg chg="addSp modSp mod">
        <pc:chgData name="Kieran Power" userId="d33a0f86-987d-4d19-8dc4-81aef1872868" providerId="ADAL" clId="{28F173FD-D216-453F-B2EE-09AF3C9FDE38}" dt="2024-07-15T13:40:01.574" v="1682" actId="2165"/>
        <pc:sldMkLst>
          <pc:docMk/>
          <pc:sldMk cId="494685669" sldId="257"/>
        </pc:sldMkLst>
        <pc:graphicFrameChg chg="mod modGraphic">
          <ac:chgData name="Kieran Power" userId="d33a0f86-987d-4d19-8dc4-81aef1872868" providerId="ADAL" clId="{28F173FD-D216-453F-B2EE-09AF3C9FDE38}" dt="2024-07-15T13:40:01.574" v="1682" actId="2165"/>
          <ac:graphicFrameMkLst>
            <pc:docMk/>
            <pc:sldMk cId="494685669" sldId="257"/>
            <ac:graphicFrameMk id="2" creationId="{79D787F4-DC00-2A9E-2498-04219C44E14E}"/>
          </ac:graphicFrameMkLst>
        </pc:graphicFrameChg>
        <pc:picChg chg="add mod">
          <ac:chgData name="Kieran Power" userId="d33a0f86-987d-4d19-8dc4-81aef1872868" providerId="ADAL" clId="{28F173FD-D216-453F-B2EE-09AF3C9FDE38}" dt="2024-07-15T13:22:29.299" v="1631" actId="167"/>
          <ac:picMkLst>
            <pc:docMk/>
            <pc:sldMk cId="494685669" sldId="257"/>
            <ac:picMk id="3" creationId="{793AEE6A-1248-567F-783B-CE49478908A5}"/>
          </ac:picMkLst>
        </pc:picChg>
        <pc:picChg chg="add mod">
          <ac:chgData name="Kieran Power" userId="d33a0f86-987d-4d19-8dc4-81aef1872868" providerId="ADAL" clId="{28F173FD-D216-453F-B2EE-09AF3C9FDE38}" dt="2024-07-15T13:22:29.299" v="1631" actId="167"/>
          <ac:picMkLst>
            <pc:docMk/>
            <pc:sldMk cId="494685669" sldId="257"/>
            <ac:picMk id="4" creationId="{3FD14DE8-99BE-0052-09D9-C17FD65BE27A}"/>
          </ac:picMkLst>
        </pc:picChg>
      </pc:sldChg>
      <pc:sldChg chg="modSp del mod">
        <pc:chgData name="Kieran Power" userId="d33a0f86-987d-4d19-8dc4-81aef1872868" providerId="ADAL" clId="{28F173FD-D216-453F-B2EE-09AF3C9FDE38}" dt="2024-07-15T13:23:32.487" v="1649" actId="47"/>
        <pc:sldMkLst>
          <pc:docMk/>
          <pc:sldMk cId="9933427" sldId="258"/>
        </pc:sldMkLst>
        <pc:graphicFrameChg chg="modGraphic">
          <ac:chgData name="Kieran Power" userId="d33a0f86-987d-4d19-8dc4-81aef1872868" providerId="ADAL" clId="{28F173FD-D216-453F-B2EE-09AF3C9FDE38}" dt="2024-07-15T13:19:40.170" v="1597" actId="20577"/>
          <ac:graphicFrameMkLst>
            <pc:docMk/>
            <pc:sldMk cId="9933427" sldId="258"/>
            <ac:graphicFrameMk id="2" creationId="{B169DD62-83FD-F4CE-CD3C-5930E067527D}"/>
          </ac:graphicFrameMkLst>
        </pc:graphicFrameChg>
      </pc:sldChg>
      <pc:sldChg chg="addSp modSp new del mod">
        <pc:chgData name="Kieran Power" userId="d33a0f86-987d-4d19-8dc4-81aef1872868" providerId="ADAL" clId="{28F173FD-D216-453F-B2EE-09AF3C9FDE38}" dt="2024-07-15T13:40:05.360" v="1683" actId="47"/>
        <pc:sldMkLst>
          <pc:docMk/>
          <pc:sldMk cId="1749547539" sldId="258"/>
        </pc:sldMkLst>
        <pc:graphicFrameChg chg="add mod modGraphic">
          <ac:chgData name="Kieran Power" userId="d33a0f86-987d-4d19-8dc4-81aef1872868" providerId="ADAL" clId="{28F173FD-D216-453F-B2EE-09AF3C9FDE38}" dt="2024-07-15T13:39:56.444" v="1675" actId="207"/>
          <ac:graphicFrameMkLst>
            <pc:docMk/>
            <pc:sldMk cId="1749547539" sldId="258"/>
            <ac:graphicFrameMk id="2" creationId="{2FA377D0-BBA0-89EB-2F24-FA1F61A83C90}"/>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0F5D6033-6211-4802-8ECC-0B05CAF38D77}"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203443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F5D6033-6211-4802-8ECC-0B05CAF38D77}"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54051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F5D6033-6211-4802-8ECC-0B05CAF38D77}"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3340189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F5D6033-6211-4802-8ECC-0B05CAF38D77}"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9534274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F5D6033-6211-4802-8ECC-0B05CAF38D77}"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2572511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0F5D6033-6211-4802-8ECC-0B05CAF38D77}" type="datetimeFigureOut">
              <a:rPr lang="en-GB" smtClean="0"/>
              <a:t>15/07/2024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2170535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F5D6033-6211-4802-8ECC-0B05CAF38D77}" type="datetimeFigureOut">
              <a:rPr lang="en-GB" smtClean="0"/>
              <a:t>15/07/2024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1336518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0F5D6033-6211-4802-8ECC-0B05CAF38D77}" type="datetimeFigureOut">
              <a:rPr lang="en-GB" smtClean="0"/>
              <a:t>15/07/2024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4077066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5D6033-6211-4802-8ECC-0B05CAF38D77}" type="datetimeFigureOut">
              <a:rPr lang="en-GB" smtClean="0"/>
              <a:t>15/07/2024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3537544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0F5D6033-6211-4802-8ECC-0B05CAF38D77}" type="datetimeFigureOut">
              <a:rPr lang="en-GB" smtClean="0"/>
              <a:t>15/07/2024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605024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0F5D6033-6211-4802-8ECC-0B05CAF38D77}" type="datetimeFigureOut">
              <a:rPr lang="en-GB" smtClean="0"/>
              <a:t>15/07/2024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3294933-CBC8-468D-844A-A11B293DE4E2}" type="slidenum">
              <a:rPr lang="en-GB" smtClean="0"/>
              <a:t>‹#›</a:t>
            </a:fld>
            <a:endParaRPr lang="en-GB"/>
          </a:p>
        </p:txBody>
      </p:sp>
    </p:spTree>
    <p:extLst>
      <p:ext uri="{BB962C8B-B14F-4D97-AF65-F5344CB8AC3E}">
        <p14:creationId xmlns:p14="http://schemas.microsoft.com/office/powerpoint/2010/main" val="1266459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F5D6033-6211-4802-8ECC-0B05CAF38D77}" type="datetimeFigureOut">
              <a:rPr lang="en-GB" smtClean="0"/>
              <a:t>15/07/2024</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63294933-CBC8-468D-844A-A11B293DE4E2}" type="slidenum">
              <a:rPr lang="en-GB" smtClean="0"/>
              <a:t>‹#›</a:t>
            </a:fld>
            <a:endParaRPr lang="en-GB"/>
          </a:p>
        </p:txBody>
      </p:sp>
    </p:spTree>
    <p:extLst>
      <p:ext uri="{BB962C8B-B14F-4D97-AF65-F5344CB8AC3E}">
        <p14:creationId xmlns:p14="http://schemas.microsoft.com/office/powerpoint/2010/main" val="9531082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93AEE6A-1248-567F-783B-CE49478908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30187" y="0"/>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3FD14DE8-99BE-0052-09D9-C17FD65BE2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4458" y="0"/>
            <a:ext cx="518605" cy="5889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a:extLst>
              <a:ext uri="{FF2B5EF4-FFF2-40B4-BE49-F238E27FC236}">
                <a16:creationId xmlns:a16="http://schemas.microsoft.com/office/drawing/2014/main" id="{79D787F4-DC00-2A9E-2498-04219C44E14E}"/>
              </a:ext>
            </a:extLst>
          </p:cNvPr>
          <p:cNvGraphicFramePr>
            <a:graphicFrameLocks noGrp="1"/>
          </p:cNvGraphicFramePr>
          <p:nvPr>
            <p:extLst>
              <p:ext uri="{D42A27DB-BD31-4B8C-83A1-F6EECF244321}">
                <p14:modId xmlns:p14="http://schemas.microsoft.com/office/powerpoint/2010/main" val="3251593614"/>
              </p:ext>
            </p:extLst>
          </p:nvPr>
        </p:nvGraphicFramePr>
        <p:xfrm>
          <a:off x="0" y="4763"/>
          <a:ext cx="6858000" cy="9930120"/>
        </p:xfrm>
        <a:graphic>
          <a:graphicData uri="http://schemas.openxmlformats.org/drawingml/2006/table">
            <a:tbl>
              <a:tblPr firstRow="1" firstCol="1" bandRow="1">
                <a:tableStyleId>{5940675A-B579-460E-94D1-54222C63F5DA}</a:tableStyleId>
              </a:tblPr>
              <a:tblGrid>
                <a:gridCol w="1200150">
                  <a:extLst>
                    <a:ext uri="{9D8B030D-6E8A-4147-A177-3AD203B41FA5}">
                      <a16:colId xmlns:a16="http://schemas.microsoft.com/office/drawing/2014/main" val="2753041058"/>
                    </a:ext>
                  </a:extLst>
                </a:gridCol>
                <a:gridCol w="5657850">
                  <a:extLst>
                    <a:ext uri="{9D8B030D-6E8A-4147-A177-3AD203B41FA5}">
                      <a16:colId xmlns:a16="http://schemas.microsoft.com/office/drawing/2014/main" val="4161664347"/>
                    </a:ext>
                  </a:extLst>
                </a:gridCol>
              </a:tblGrid>
              <a:tr h="552866">
                <a:tc gridSpan="2">
                  <a:txBody>
                    <a:bodyPr/>
                    <a:lstStyle/>
                    <a:p>
                      <a:pPr algn="ctr"/>
                      <a:r>
                        <a:rPr lang="en-US" sz="1000" b="1" dirty="0">
                          <a:effectLst/>
                        </a:rPr>
                        <a:t>YEAR 13 2023-2024 Autumn TERM</a:t>
                      </a:r>
                      <a:endParaRPr lang="en-GB" sz="1000" b="1" dirty="0">
                        <a:effectLst/>
                      </a:endParaRPr>
                    </a:p>
                    <a:p>
                      <a:pPr algn="ctr"/>
                      <a:r>
                        <a:rPr lang="en-US" sz="1000" dirty="0">
                          <a:effectLst/>
                        </a:rPr>
                        <a:t>‘An ambitious curriculum that meets the needs of all’</a:t>
                      </a:r>
                      <a:endParaRPr lang="en-GB" sz="1000" dirty="0">
                        <a:effectLst/>
                      </a:endParaRPr>
                    </a:p>
                    <a:p>
                      <a:pPr algn="ctr"/>
                      <a:r>
                        <a:rPr lang="en-US" sz="1000" dirty="0">
                          <a:effectLst/>
                        </a:rPr>
                        <a:t>Medium Term Planning - Topic: British History – Democracy, Social Reform and the Economy 1851-1886</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154348">
                <a:tc>
                  <a:txBody>
                    <a:bodyPr/>
                    <a:lstStyle/>
                    <a:p>
                      <a:pPr algn="ctr"/>
                      <a:r>
                        <a:rPr lang="en-US" sz="900" b="1" dirty="0">
                          <a:solidFill>
                            <a:schemeClr val="bg1"/>
                          </a:solidFill>
                          <a:effectLst/>
                        </a:rPr>
                        <a:t>Curriculum Intent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000" b="1" dirty="0">
                          <a:effectLst/>
                        </a:rPr>
                        <a:t>In addition to working further on objectives from Year 12, pupils will be taught, following National Curriculum guidelines, the following this term:</a:t>
                      </a:r>
                      <a:endParaRPr lang="en-GB" sz="1000" b="1" dirty="0">
                        <a:effectLst/>
                      </a:endParaRPr>
                    </a:p>
                    <a:p>
                      <a:pPr algn="l"/>
                      <a:r>
                        <a:rPr lang="en-GB" sz="10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endParaRPr lang="en-GB" sz="1000" dirty="0">
                        <a:effectLst/>
                      </a:endParaRPr>
                    </a:p>
                    <a:p>
                      <a:pPr algn="l"/>
                      <a:r>
                        <a:rPr lang="en-GB" sz="1000" kern="1200" dirty="0">
                          <a:solidFill>
                            <a:schemeClr val="tx1"/>
                          </a:solidFill>
                          <a:effectLst/>
                          <a:latin typeface="+mn-lt"/>
                          <a:ea typeface="+mn-ea"/>
                          <a:cs typeface="+mn-cs"/>
                        </a:rPr>
                        <a:t>AO3 - Analyse and evaluate, in relation to the historical context, different ways in which aspects of the past have been interpreted.</a:t>
                      </a:r>
                    </a:p>
                  </a:txBody>
                  <a:tcPr marL="48075" marR="48075" marT="0" marB="0" anchor="ctr"/>
                </a:tc>
                <a:extLst>
                  <a:ext uri="{0D108BD9-81ED-4DB2-BD59-A6C34878D82A}">
                    <a16:rowId xmlns:a16="http://schemas.microsoft.com/office/drawing/2014/main" val="772928590"/>
                  </a:ext>
                </a:extLst>
              </a:tr>
              <a:tr h="1058193">
                <a:tc>
                  <a:txBody>
                    <a:bodyPr/>
                    <a:lstStyle/>
                    <a:p>
                      <a:pPr algn="ctr"/>
                      <a:r>
                        <a:rPr lang="en-US" sz="900" b="1" dirty="0">
                          <a:effectLst/>
                        </a:rPr>
                        <a:t>Skills/Assessment Objective Links</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757838">
                <a:tc>
                  <a:txBody>
                    <a:bodyPr/>
                    <a:lstStyle/>
                    <a:p>
                      <a:pPr algn="ctr"/>
                      <a:r>
                        <a:rPr lang="en-US" sz="900" b="1" dirty="0">
                          <a:effectLst/>
                        </a:rPr>
                        <a:t> Spiritual, moral, social, and cultural development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SMSC: Discussion of religious toleration and beliefs, e.g. </a:t>
                      </a:r>
                      <a:r>
                        <a:rPr lang="en-GB" sz="1000" dirty="0">
                          <a:effectLst/>
                        </a:rPr>
                        <a:t>the changing attitudes of the public towards the Church and traditional power structures. </a:t>
                      </a:r>
                    </a:p>
                    <a:p>
                      <a:pPr algn="l"/>
                      <a:r>
                        <a:rPr lang="en-US" sz="1000" dirty="0">
                          <a:effectLst/>
                        </a:rPr>
                        <a:t>PSHE/British Values:  Democracy – especially with the extending of the franchise to women and working-class men after 1918. </a:t>
                      </a:r>
                      <a:endParaRPr lang="en-GB" sz="1000" dirty="0">
                        <a:effectLst/>
                      </a:endParaRPr>
                    </a:p>
                    <a:p>
                      <a:pPr algn="l"/>
                      <a:r>
                        <a:rPr lang="en-US" sz="1000" dirty="0">
                          <a:effectLst/>
                        </a:rPr>
                        <a:t>Skills Builder: Transferable skills e.g. research, debate, analysis, interpretation.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173577">
                <a:tc>
                  <a:txBody>
                    <a:bodyPr/>
                    <a:lstStyle/>
                    <a:p>
                      <a:pPr algn="ctr"/>
                      <a:r>
                        <a:rPr lang="en-US" sz="900" b="1" dirty="0">
                          <a:effectLst/>
                        </a:rPr>
                        <a:t>Numeracy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Understanding of population, chronology, economic fluctuations and use of graphs and charts.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1212541">
                <a:tc>
                  <a:txBody>
                    <a:bodyPr/>
                    <a:lstStyle/>
                    <a:p>
                      <a:pPr algn="ctr"/>
                      <a:r>
                        <a:rPr lang="en-US" sz="900" b="1" dirty="0">
                          <a:effectLst/>
                        </a:rPr>
                        <a:t>Literacy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b="1" dirty="0">
                          <a:effectLst/>
                        </a:rPr>
                        <a:t>Vocabulary Tier 2: </a:t>
                      </a:r>
                      <a:r>
                        <a:rPr lang="en-GB" sz="100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effectLst/>
                        </a:rPr>
                        <a:t>Vocabulary Tier 3: </a:t>
                      </a:r>
                      <a:r>
                        <a:rPr lang="en-GB" sz="1000" dirty="0">
                          <a:effectLst/>
                        </a:rPr>
                        <a:t>Democracy, National Government, abdication, Depression, coalition, conscription, franchise, fascism, communism, staple industries, Gold Standard</a:t>
                      </a:r>
                    </a:p>
                    <a:p>
                      <a:pPr algn="l"/>
                      <a:r>
                        <a:rPr lang="en-US" sz="1000" b="1" dirty="0">
                          <a:effectLst/>
                        </a:rPr>
                        <a:t>Reading: </a:t>
                      </a:r>
                      <a:r>
                        <a:rPr lang="en-US" sz="1000" dirty="0">
                          <a:effectLst/>
                        </a:rPr>
                        <a:t>Extended historians’ interpretations, historical articles, primary source material.</a:t>
                      </a:r>
                      <a:endParaRPr lang="en-GB" sz="1000" dirty="0">
                        <a:effectLst/>
                      </a:endParaRPr>
                    </a:p>
                    <a:p>
                      <a:pPr algn="l"/>
                      <a:r>
                        <a:rPr lang="en-US" sz="1000" b="1" dirty="0">
                          <a:effectLst/>
                        </a:rPr>
                        <a:t>Writing: </a:t>
                      </a:r>
                      <a:r>
                        <a:rPr lang="en-US" sz="1000" dirty="0">
                          <a:effectLst/>
                        </a:rPr>
                        <a:t>Questions are essay based, 30 mark and 25 mark. Students are taught specific essay writing skills e.g. intros, body paragraphs and conclusions.</a:t>
                      </a:r>
                      <a:endParaRPr lang="en-GB" sz="1000" dirty="0">
                        <a:effectLst/>
                      </a:endParaRPr>
                    </a:p>
                    <a:p>
                      <a:pPr algn="l"/>
                      <a:r>
                        <a:rPr lang="en-US" sz="1000" b="1" dirty="0">
                          <a:effectLst/>
                        </a:rPr>
                        <a:t>Oracy: </a:t>
                      </a:r>
                      <a:r>
                        <a:rPr lang="en-US" sz="1000" dirty="0">
                          <a:effectLst/>
                        </a:rPr>
                        <a:t>Regular debate and discussion encouraged during lesson.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161933">
                <a:tc>
                  <a:txBody>
                    <a:bodyPr/>
                    <a:lstStyle/>
                    <a:p>
                      <a:pPr algn="ctr"/>
                      <a:r>
                        <a:rPr lang="en-US" sz="900" b="1" dirty="0">
                          <a:effectLst/>
                        </a:rPr>
                        <a:t>Becoming future ready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000" b="1" dirty="0">
                          <a:effectLst/>
                        </a:rPr>
                        <a:t>Careers/Employability: </a:t>
                      </a:r>
                      <a:r>
                        <a:rPr lang="en-US" sz="1000" dirty="0">
                          <a:effectLst/>
                        </a:rPr>
                        <a:t> Transferable skills e.g. research, debate, analysis.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42339">
                <a:tc>
                  <a:txBody>
                    <a:bodyPr/>
                    <a:lstStyle/>
                    <a:p>
                      <a:pPr algn="ctr"/>
                      <a:r>
                        <a:rPr lang="en-US" sz="900" b="1" dirty="0">
                          <a:solidFill>
                            <a:schemeClr val="bg1"/>
                          </a:solidFill>
                          <a:effectLst/>
                        </a:rPr>
                        <a:t>Adaptation</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000" dirty="0">
                          <a:effectLst/>
                        </a:rPr>
                        <a:t>Throughout this topic, quality first teaching will provide differentiation:</a:t>
                      </a:r>
                    </a:p>
                    <a:p>
                      <a:pPr algn="l" fontAlgn="base"/>
                      <a:r>
                        <a:rPr lang="en-US" sz="1000" dirty="0">
                          <a:effectLst/>
                        </a:rPr>
                        <a:t>By product: Booklets provide both scaffolding and challenge. </a:t>
                      </a:r>
                      <a:endParaRPr lang="en-GB" sz="1000" dirty="0">
                        <a:effectLst/>
                      </a:endParaRPr>
                    </a:p>
                    <a:p>
                      <a:pPr algn="l" fontAlgn="base"/>
                      <a:r>
                        <a:rPr lang="en-US" sz="1000" dirty="0">
                          <a:effectLst/>
                        </a:rPr>
                        <a:t>By resource: additional reading provided for higher ability, support provided for lower ability e.g. glossaries and diagrams. </a:t>
                      </a:r>
                      <a:endParaRPr lang="en-GB" sz="1000" dirty="0">
                        <a:effectLst/>
                      </a:endParaRPr>
                    </a:p>
                    <a:p>
                      <a:pPr algn="l" fontAlgn="base"/>
                      <a:r>
                        <a:rPr lang="en-US" sz="1000" dirty="0">
                          <a:effectLst/>
                        </a:rPr>
                        <a:t>By Intervention: by providing different levels of supervision and support</a:t>
                      </a:r>
                      <a:endParaRPr lang="en-GB" sz="1000" dirty="0">
                        <a:effectLst/>
                      </a:endParaRPr>
                    </a:p>
                    <a:p>
                      <a:pPr algn="l" fontAlgn="base"/>
                      <a:r>
                        <a:rPr lang="en-GB" sz="1000" dirty="0">
                          <a:effectLst/>
                        </a:rPr>
                        <a:t>By Progressive Questioning: exploring pupils’ understanding through interactive dialogue. </a:t>
                      </a:r>
                    </a:p>
                    <a:p>
                      <a:pPr algn="l" fontAlgn="base"/>
                      <a:r>
                        <a:rPr lang="en-GB" sz="1000" dirty="0">
                          <a:effectLst/>
                        </a:rPr>
                        <a:t>By Grouping: according to prior attainment, gender, social preference, preferred learning style. </a:t>
                      </a:r>
                    </a:p>
                    <a:p>
                      <a:pPr algn="l" fontAlgn="base"/>
                      <a:r>
                        <a:rPr lang="en-GB" sz="1000" dirty="0">
                          <a:effectLst/>
                        </a:rPr>
                        <a:t>By Task: Pupils should be involved in the identification of targets which are meaningful to them and in the selection of an appropriate task from the given range. </a:t>
                      </a:r>
                    </a:p>
                    <a:p>
                      <a:pPr algn="l"/>
                      <a:r>
                        <a:rPr lang="en-GB" sz="1000" dirty="0">
                          <a:effectLst/>
                        </a:rPr>
                        <a:t>By Offering Optional Activities: In class or as homework, to extend learning. </a:t>
                      </a:r>
                    </a:p>
                    <a:p>
                      <a:pPr algn="l"/>
                      <a:r>
                        <a:rPr lang="en-GB" sz="1000" dirty="0">
                          <a:effectLst/>
                        </a:rPr>
                        <a:t>This QFT/SEND provision will be explicit within the lesson-by-lesson schemes of work.</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1524905">
                <a:tc>
                  <a:txBody>
                    <a:bodyPr/>
                    <a:lstStyle/>
                    <a:p>
                      <a:pPr algn="ctr"/>
                      <a:r>
                        <a:rPr lang="en-GB" sz="900" b="1" dirty="0">
                          <a:effectLst/>
                        </a:rPr>
                        <a:t>QFT/Send Provision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569358">
                <a:tc>
                  <a:txBody>
                    <a:bodyPr/>
                    <a:lstStyle/>
                    <a:p>
                      <a:pPr algn="ctr"/>
                      <a:r>
                        <a:rPr lang="en-US" sz="900" b="1" dirty="0">
                          <a:solidFill>
                            <a:schemeClr val="bg1"/>
                          </a:solidFill>
                          <a:effectLst/>
                        </a:rPr>
                        <a:t>Implementation</a:t>
                      </a:r>
                      <a:r>
                        <a:rPr lang="en-GB" sz="900" b="1" dirty="0">
                          <a:solidFill>
                            <a:schemeClr val="bg1"/>
                          </a:solidFill>
                          <a:effectLst/>
                        </a:rPr>
                        <a:t> </a:t>
                      </a:r>
                      <a:r>
                        <a:rPr lang="en-US" sz="900" b="1" dirty="0">
                          <a:solidFill>
                            <a:schemeClr val="bg1"/>
                          </a:solidFill>
                          <a:effectLst/>
                        </a:rPr>
                        <a:t>Curriculum Delivery</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r>
                        <a:rPr lang="en-GB" sz="1000" b="1" u="sng" dirty="0"/>
                        <a:t>The Great War and its impact 1914-1939 – Political Impact</a:t>
                      </a:r>
                    </a:p>
                    <a:p>
                      <a:pPr marL="171450" indent="-171450">
                        <a:buFont typeface="Arial" panose="020B0604020202020204" pitchFamily="34" charset="0"/>
                        <a:buChar char="•"/>
                      </a:pPr>
                      <a:r>
                        <a:rPr lang="en-GB" sz="1000" dirty="0"/>
                        <a:t>Describe the makeup of the wartime coalition</a:t>
                      </a:r>
                    </a:p>
                    <a:p>
                      <a:pPr marL="171450" indent="-171450">
                        <a:buFont typeface="Arial" panose="020B0604020202020204" pitchFamily="34" charset="0"/>
                        <a:buChar char="•"/>
                      </a:pPr>
                      <a:r>
                        <a:rPr lang="en-GB" sz="1000" dirty="0"/>
                        <a:t>Explain the ways in which WW1 weakened the Liberal Party</a:t>
                      </a:r>
                    </a:p>
                    <a:p>
                      <a:pPr marL="171450" indent="-171450">
                        <a:buFont typeface="Arial" panose="020B0604020202020204" pitchFamily="34" charset="0"/>
                        <a:buChar char="•"/>
                      </a:pPr>
                      <a:r>
                        <a:rPr lang="en-GB" sz="1000" dirty="0"/>
                        <a:t>Highlight and explain the ways in which WW1 strengthened the Conservative and Labour parties</a:t>
                      </a:r>
                    </a:p>
                    <a:p>
                      <a:pPr marL="171450" indent="-171450">
                        <a:buFont typeface="Arial" panose="020B0604020202020204" pitchFamily="34" charset="0"/>
                        <a:buChar char="•"/>
                      </a:pPr>
                      <a:r>
                        <a:rPr lang="en-GB" sz="1000" dirty="0"/>
                        <a:t>Analyse the strengths and weaknesses of the 1918 Representation of the People Act</a:t>
                      </a:r>
                    </a:p>
                    <a:p>
                      <a:pPr marL="171450" indent="-171450">
                        <a:buFont typeface="Arial" panose="020B0604020202020204" pitchFamily="34" charset="0"/>
                        <a:buChar char="•"/>
                      </a:pPr>
                      <a:r>
                        <a:rPr lang="en-GB" sz="1000" dirty="0"/>
                        <a:t>Explain how and why the National Government was formed</a:t>
                      </a:r>
                    </a:p>
                    <a:p>
                      <a:pPr marL="171450" indent="-171450">
                        <a:buFont typeface="Arial" panose="020B0604020202020204" pitchFamily="34" charset="0"/>
                        <a:buChar char="•"/>
                      </a:pPr>
                      <a:r>
                        <a:rPr lang="en-GB" sz="1000" dirty="0"/>
                        <a:t>Highlight the events during and the impact of the abdication crisis</a:t>
                      </a:r>
                    </a:p>
                    <a:p>
                      <a:pPr marL="171450" indent="-171450">
                        <a:buFont typeface="Arial" panose="020B0604020202020204" pitchFamily="34" charset="0"/>
                        <a:buChar char="•"/>
                      </a:pPr>
                      <a:r>
                        <a:rPr lang="en-GB" sz="1000" dirty="0"/>
                        <a:t>Explain the reasons for the emergence of radical political groups in this period and identify the appeal of these groups</a:t>
                      </a:r>
                    </a:p>
                    <a:p>
                      <a:pPr marL="171450" indent="-171450">
                        <a:buFont typeface="Arial" panose="020B0604020202020204" pitchFamily="34" charset="0"/>
                        <a:buChar char="•"/>
                      </a:pPr>
                      <a:r>
                        <a:rPr lang="en-GB" sz="1000" dirty="0"/>
                        <a:t>Analyse the extent to which there was stability in this period and the extent to which there was a crisis. </a:t>
                      </a:r>
                    </a:p>
                    <a:p>
                      <a:pPr marL="171450" indent="-171450">
                        <a:buFont typeface="Arial" panose="020B0604020202020204" pitchFamily="34" charset="0"/>
                        <a:buChar char="•"/>
                      </a:pPr>
                      <a:endParaRPr lang="en-GB" sz="1000" dirty="0"/>
                    </a:p>
                    <a:p>
                      <a:pPr algn="l" fontAlgn="base"/>
                      <a:r>
                        <a:rPr lang="en-US" sz="1000" b="1" u="sng" dirty="0">
                          <a:effectLst/>
                        </a:rPr>
                        <a:t>Economy</a:t>
                      </a:r>
                      <a:endParaRPr lang="en-US" sz="1000" b="0" u="none" dirty="0">
                        <a:effectLst/>
                      </a:endParaRPr>
                    </a:p>
                    <a:p>
                      <a:pPr marL="171450" indent="-171450" algn="l" fontAlgn="base">
                        <a:buFont typeface="Arial" panose="020B0604020202020204" pitchFamily="34" charset="0"/>
                        <a:buChar char="•"/>
                      </a:pPr>
                      <a:r>
                        <a:rPr lang="en-US" sz="1000" b="0" u="none" dirty="0">
                          <a:effectLst/>
                        </a:rPr>
                        <a:t>Describe the ways in which there was increased state intervention in the economy</a:t>
                      </a:r>
                    </a:p>
                    <a:p>
                      <a:pPr marL="171450" indent="-171450" algn="l" fontAlgn="base">
                        <a:buFont typeface="Arial" panose="020B0604020202020204" pitchFamily="34" charset="0"/>
                        <a:buChar char="•"/>
                      </a:pPr>
                      <a:r>
                        <a:rPr lang="en-US" sz="1000" b="0" u="none" dirty="0">
                          <a:effectLst/>
                        </a:rPr>
                        <a:t>Outline the key problems of the staple industries and mines and highlight underlying weaknesses</a:t>
                      </a:r>
                    </a:p>
                    <a:p>
                      <a:pPr marL="171450" indent="-171450" algn="l" fontAlgn="base">
                        <a:buFont typeface="Arial" panose="020B0604020202020204" pitchFamily="34" charset="0"/>
                        <a:buChar char="•"/>
                      </a:pPr>
                      <a:r>
                        <a:rPr lang="en-US" sz="1000" b="0" u="none" dirty="0">
                          <a:effectLst/>
                        </a:rPr>
                        <a:t>Explain the causes, events and consequences of the General Strike</a:t>
                      </a:r>
                    </a:p>
                    <a:p>
                      <a:pPr marL="171450" indent="-171450" algn="l" fontAlgn="base">
                        <a:buFont typeface="Arial" panose="020B0604020202020204" pitchFamily="34" charset="0"/>
                        <a:buChar char="•"/>
                      </a:pPr>
                      <a:r>
                        <a:rPr lang="en-US" sz="1000" b="0" u="none" dirty="0">
                          <a:effectLst/>
                        </a:rPr>
                        <a:t>To know what the Gold Standard is</a:t>
                      </a:r>
                    </a:p>
                    <a:p>
                      <a:pPr marL="171450" indent="-171450" algn="l" fontAlgn="base">
                        <a:buFont typeface="Arial" panose="020B0604020202020204" pitchFamily="34" charset="0"/>
                        <a:buChar char="•"/>
                      </a:pPr>
                      <a:r>
                        <a:rPr lang="en-US" sz="1000" b="0" u="none" dirty="0">
                          <a:effectLst/>
                        </a:rPr>
                        <a:t>Explain the causes, events and consequences of the Great Depression</a:t>
                      </a:r>
                    </a:p>
                    <a:p>
                      <a:pPr marL="171450" indent="-171450" algn="l" fontAlgn="base">
                        <a:buFont typeface="Arial" panose="020B0604020202020204" pitchFamily="34" charset="0"/>
                        <a:buChar char="•"/>
                      </a:pPr>
                      <a:r>
                        <a:rPr lang="en-US" sz="1000" b="0" u="none" dirty="0">
                          <a:effectLst/>
                        </a:rPr>
                        <a:t>Assess the successes and failures of the actions of the National Government</a:t>
                      </a:r>
                    </a:p>
                    <a:p>
                      <a:pPr marL="171450" indent="-171450" algn="l" fontAlgn="base">
                        <a:buFont typeface="Arial" panose="020B0604020202020204" pitchFamily="34" charset="0"/>
                        <a:buChar char="•"/>
                      </a:pPr>
                      <a:r>
                        <a:rPr lang="en-US" sz="1000" b="0" u="none" dirty="0">
                          <a:effectLst/>
                        </a:rPr>
                        <a:t>Outline the reasons for economic recovery in the 1930s. </a:t>
                      </a:r>
                      <a:endParaRPr lang="en-GB" sz="1000" dirty="0">
                        <a:effectLst/>
                      </a:endParaRPr>
                    </a:p>
                  </a:txBody>
                  <a:tcPr marL="48075" marR="48075" marT="0" marB="0" anchor="ctr"/>
                </a:tc>
                <a:extLst>
                  <a:ext uri="{0D108BD9-81ED-4DB2-BD59-A6C34878D82A}">
                    <a16:rowId xmlns:a16="http://schemas.microsoft.com/office/drawing/2014/main" val="4275247734"/>
                  </a:ext>
                </a:extLst>
              </a:tr>
              <a:tr h="2461995">
                <a:tc>
                  <a:txBody>
                    <a:bodyPr/>
                    <a:lstStyle/>
                    <a:p>
                      <a:pPr algn="ctr"/>
                      <a:r>
                        <a:rPr lang="en-US" sz="900" b="1" dirty="0">
                          <a:effectLst/>
                        </a:rPr>
                        <a:t>Learning Outcomes </a:t>
                      </a:r>
                      <a:endParaRPr lang="en-GB" sz="900" b="1" dirty="0">
                        <a:effectLst/>
                      </a:endParaRPr>
                    </a:p>
                    <a:p>
                      <a:pPr algn="ctr"/>
                      <a:r>
                        <a:rPr lang="en-US" sz="900" b="1" dirty="0">
                          <a:effectLst/>
                        </a:rPr>
                        <a:t>(Most Powerful Knowledge)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r h="409233">
                <a:tc>
                  <a:txBody>
                    <a:bodyPr/>
                    <a:lstStyle/>
                    <a:p>
                      <a:pPr algn="ctr"/>
                      <a:r>
                        <a:rPr lang="en-US" sz="900" b="1" dirty="0">
                          <a:effectLst/>
                        </a:rPr>
                        <a:t>Current learning to be developed in the future within: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000" dirty="0">
                          <a:effectLst/>
                        </a:rPr>
                        <a:t>All topics and themes will be covered again in revision sessions later on in the year, and tested and revised systematically across the designated revision plan in place.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3407884803"/>
                  </a:ext>
                </a:extLst>
              </a:tr>
              <a:tr h="219071">
                <a:tc>
                  <a:txBody>
                    <a:bodyPr/>
                    <a:lstStyle/>
                    <a:p>
                      <a:pPr algn="ctr"/>
                      <a:r>
                        <a:rPr lang="en-US" sz="900" b="1" dirty="0">
                          <a:effectLst/>
                        </a:rPr>
                        <a:t>Assessment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000" dirty="0">
                          <a:effectLst/>
                        </a:rPr>
                        <a:t>Refer to assessment maps for formative and summative assessment opportunities.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789985399"/>
                  </a:ext>
                </a:extLst>
              </a:tr>
              <a:tr h="503040">
                <a:tc>
                  <a:txBody>
                    <a:bodyPr/>
                    <a:lstStyle/>
                    <a:p>
                      <a:pPr algn="ctr"/>
                      <a:r>
                        <a:rPr lang="en-US" sz="900" b="1" dirty="0">
                          <a:solidFill>
                            <a:schemeClr val="tx1"/>
                          </a:solidFill>
                          <a:effectLst/>
                        </a:rPr>
                        <a:t>Impact</a:t>
                      </a:r>
                      <a:endParaRPr lang="en-GB" sz="9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marL="457200" algn="l"/>
                      <a:r>
                        <a:rPr lang="en-US" sz="1000" dirty="0">
                          <a:effectLst/>
                        </a:rPr>
                        <a:t>Attainment and Progress – Refer to assessment results / data review documentation.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809706761"/>
                  </a:ext>
                </a:extLst>
              </a:tr>
            </a:tbl>
          </a:graphicData>
        </a:graphic>
      </p:graphicFrame>
    </p:spTree>
    <p:extLst>
      <p:ext uri="{BB962C8B-B14F-4D97-AF65-F5344CB8AC3E}">
        <p14:creationId xmlns:p14="http://schemas.microsoft.com/office/powerpoint/2010/main" val="4946856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C2D32C5-7667-42D9-A1FE-92E3324944B4}"/>
</file>

<file path=customXml/itemProps2.xml><?xml version="1.0" encoding="utf-8"?>
<ds:datastoreItem xmlns:ds="http://schemas.openxmlformats.org/officeDocument/2006/customXml" ds:itemID="{5FD22739-B05F-411A-8C6D-3F3256E8B2A9}"/>
</file>

<file path=customXml/itemProps3.xml><?xml version="1.0" encoding="utf-8"?>
<ds:datastoreItem xmlns:ds="http://schemas.openxmlformats.org/officeDocument/2006/customXml" ds:itemID="{593B4834-5148-4DF8-AEC0-64DFEB5C2222}"/>
</file>

<file path=docProps/app.xml><?xml version="1.0" encoding="utf-8"?>
<Properties xmlns="http://schemas.openxmlformats.org/officeDocument/2006/extended-properties" xmlns:vt="http://schemas.openxmlformats.org/officeDocument/2006/docPropsVTypes">
  <Template>Office 2013 - 2022 Theme</Template>
  <TotalTime>231</TotalTime>
  <Words>785</Words>
  <Application>Microsoft Office PowerPoint</Application>
  <PresentationFormat>A4 Paper (210x297 mm)</PresentationFormat>
  <Paragraphs>61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Kieran Power</dc:creator>
  <cp:lastModifiedBy>Kieran Power</cp:lastModifiedBy>
  <cp:revision>1</cp:revision>
  <dcterms:created xsi:type="dcterms:W3CDTF">2024-07-15T09:48:48Z</dcterms:created>
  <dcterms:modified xsi:type="dcterms:W3CDTF">2024-07-15T13:40:09Z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