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snapToGrid="0">
      <p:cViewPr>
        <p:scale>
          <a:sx n="66" d="100"/>
          <a:sy n="66" d="100"/>
        </p:scale>
        <p:origin x="240" y="1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ustomXml" Target="../customXml/item2.xml"/><Relationship Id="rId3" Type="http://schemas.openxmlformats.org/officeDocument/2006/relationships/presProps" Target="presProps.xml"/><Relationship Id="rId7" Type="http://schemas.openxmlformats.org/officeDocument/2006/relationships/customXml" Target="../customXml/item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 Id="rId9" Type="http://schemas.openxmlformats.org/officeDocument/2006/relationships/customXml" Target="../customXml/item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en-GB"/>
              <a:t>Click to edit Master title style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1BCC9E92-CC01-47A2-8880-2C1667E88CB7}" type="datetimeFigureOut">
              <a:rPr lang="en-GB" smtClean="0"/>
              <a:t>18/07/2024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87C3D48-BD5A-41A0-8F63-CC6315A13941}" type="slidenum">
              <a:rPr lang="en-GB" smtClean="0"/>
              <a:t>‹#›</a:t>
            </a:fld>
            <a:endParaRPr lang="en-GB"/>
          </a:p>
        </p:txBody>
      </p:sp>
    </p:spTree>
    <p:extLst>
      <p:ext uri="{BB962C8B-B14F-4D97-AF65-F5344CB8AC3E}">
        <p14:creationId xmlns:p14="http://schemas.microsoft.com/office/powerpoint/2010/main" val="20521036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1BCC9E92-CC01-47A2-8880-2C1667E88CB7}" type="datetimeFigureOut">
              <a:rPr lang="en-GB" smtClean="0"/>
              <a:t>18/07/2024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87C3D48-BD5A-41A0-8F63-CC6315A13941}" type="slidenum">
              <a:rPr lang="en-GB" smtClean="0"/>
              <a:t>‹#›</a:t>
            </a:fld>
            <a:endParaRPr lang="en-GB"/>
          </a:p>
        </p:txBody>
      </p:sp>
    </p:spTree>
    <p:extLst>
      <p:ext uri="{BB962C8B-B14F-4D97-AF65-F5344CB8AC3E}">
        <p14:creationId xmlns:p14="http://schemas.microsoft.com/office/powerpoint/2010/main" val="42417022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1BCC9E92-CC01-47A2-8880-2C1667E88CB7}" type="datetimeFigureOut">
              <a:rPr lang="en-GB" smtClean="0"/>
              <a:t>18/07/2024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87C3D48-BD5A-41A0-8F63-CC6315A13941}" type="slidenum">
              <a:rPr lang="en-GB" smtClean="0"/>
              <a:t>‹#›</a:t>
            </a:fld>
            <a:endParaRPr lang="en-GB"/>
          </a:p>
        </p:txBody>
      </p:sp>
    </p:spTree>
    <p:extLst>
      <p:ext uri="{BB962C8B-B14F-4D97-AF65-F5344CB8AC3E}">
        <p14:creationId xmlns:p14="http://schemas.microsoft.com/office/powerpoint/2010/main" val="17580908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1BCC9E92-CC01-47A2-8880-2C1667E88CB7}" type="datetimeFigureOut">
              <a:rPr lang="en-GB" smtClean="0"/>
              <a:t>18/07/2024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87C3D48-BD5A-41A0-8F63-CC6315A13941}" type="slidenum">
              <a:rPr lang="en-GB" smtClean="0"/>
              <a:t>‹#›</a:t>
            </a:fld>
            <a:endParaRPr lang="en-GB"/>
          </a:p>
        </p:txBody>
      </p:sp>
    </p:spTree>
    <p:extLst>
      <p:ext uri="{BB962C8B-B14F-4D97-AF65-F5344CB8AC3E}">
        <p14:creationId xmlns:p14="http://schemas.microsoft.com/office/powerpoint/2010/main" val="3062284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en-GB"/>
              <a:t>Click to edit Master title style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1BCC9E92-CC01-47A2-8880-2C1667E88CB7}" type="datetimeFigureOut">
              <a:rPr lang="en-GB" smtClean="0"/>
              <a:t>18/07/2024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87C3D48-BD5A-41A0-8F63-CC6315A13941}" type="slidenum">
              <a:rPr lang="en-GB" smtClean="0"/>
              <a:t>‹#›</a:t>
            </a:fld>
            <a:endParaRPr lang="en-GB"/>
          </a:p>
        </p:txBody>
      </p:sp>
    </p:spTree>
    <p:extLst>
      <p:ext uri="{BB962C8B-B14F-4D97-AF65-F5344CB8AC3E}">
        <p14:creationId xmlns:p14="http://schemas.microsoft.com/office/powerpoint/2010/main" val="20465408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1BCC9E92-CC01-47A2-8880-2C1667E88CB7}" type="datetimeFigureOut">
              <a:rPr lang="en-GB" smtClean="0"/>
              <a:t>18/07/2024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87C3D48-BD5A-41A0-8F63-CC6315A13941}" type="slidenum">
              <a:rPr lang="en-GB" smtClean="0"/>
              <a:t>‹#›</a:t>
            </a:fld>
            <a:endParaRPr lang="en-GB"/>
          </a:p>
        </p:txBody>
      </p:sp>
    </p:spTree>
    <p:extLst>
      <p:ext uri="{BB962C8B-B14F-4D97-AF65-F5344CB8AC3E}">
        <p14:creationId xmlns:p14="http://schemas.microsoft.com/office/powerpoint/2010/main" val="39892161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en-GB"/>
              <a:t>Click to edit Master title style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4" name="Content Placeholder 3"/>
          <p:cNvSpPr>
            <a:spLocks noGrp="1"/>
          </p:cNvSpPr>
          <p:nvPr>
            <p:ph sz="half" idx="2"/>
          </p:nvPr>
        </p:nvSpPr>
        <p:spPr>
          <a:xfrm>
            <a:off x="472381" y="3618442"/>
            <a:ext cx="2901255" cy="532218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6" name="Content Placeholder 5"/>
          <p:cNvSpPr>
            <a:spLocks noGrp="1"/>
          </p:cNvSpPr>
          <p:nvPr>
            <p:ph sz="quarter" idx="4"/>
          </p:nvPr>
        </p:nvSpPr>
        <p:spPr>
          <a:xfrm>
            <a:off x="3471863" y="3618442"/>
            <a:ext cx="2915543" cy="532218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1BCC9E92-CC01-47A2-8880-2C1667E88CB7}" type="datetimeFigureOut">
              <a:rPr lang="en-GB" smtClean="0"/>
              <a:t>18/07/2024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87C3D48-BD5A-41A0-8F63-CC6315A13941}" type="slidenum">
              <a:rPr lang="en-GB" smtClean="0"/>
              <a:t>‹#›</a:t>
            </a:fld>
            <a:endParaRPr lang="en-GB"/>
          </a:p>
        </p:txBody>
      </p:sp>
    </p:spTree>
    <p:extLst>
      <p:ext uri="{BB962C8B-B14F-4D97-AF65-F5344CB8AC3E}">
        <p14:creationId xmlns:p14="http://schemas.microsoft.com/office/powerpoint/2010/main" val="42817791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1BCC9E92-CC01-47A2-8880-2C1667E88CB7}" type="datetimeFigureOut">
              <a:rPr lang="en-GB" smtClean="0"/>
              <a:t>18/07/2024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87C3D48-BD5A-41A0-8F63-CC6315A13941}" type="slidenum">
              <a:rPr lang="en-GB" smtClean="0"/>
              <a:t>‹#›</a:t>
            </a:fld>
            <a:endParaRPr lang="en-GB"/>
          </a:p>
        </p:txBody>
      </p:sp>
    </p:spTree>
    <p:extLst>
      <p:ext uri="{BB962C8B-B14F-4D97-AF65-F5344CB8AC3E}">
        <p14:creationId xmlns:p14="http://schemas.microsoft.com/office/powerpoint/2010/main" val="8824780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CC9E92-CC01-47A2-8880-2C1667E88CB7}" type="datetimeFigureOut">
              <a:rPr lang="en-GB" smtClean="0"/>
              <a:t>18/07/2024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87C3D48-BD5A-41A0-8F63-CC6315A13941}" type="slidenum">
              <a:rPr lang="en-GB" smtClean="0"/>
              <a:t>‹#›</a:t>
            </a:fld>
            <a:endParaRPr lang="en-GB"/>
          </a:p>
        </p:txBody>
      </p:sp>
    </p:spTree>
    <p:extLst>
      <p:ext uri="{BB962C8B-B14F-4D97-AF65-F5344CB8AC3E}">
        <p14:creationId xmlns:p14="http://schemas.microsoft.com/office/powerpoint/2010/main" val="6647716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GB"/>
              <a:t>Click to edit Master title style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p:cNvSpPr>
            <a:spLocks noGrp="1"/>
          </p:cNvSpPr>
          <p:nvPr>
            <p:ph type="dt" sz="half" idx="10"/>
          </p:nvPr>
        </p:nvSpPr>
        <p:spPr/>
        <p:txBody>
          <a:bodyPr/>
          <a:lstStyle/>
          <a:p>
            <a:fld id="{1BCC9E92-CC01-47A2-8880-2C1667E88CB7}" type="datetimeFigureOut">
              <a:rPr lang="en-GB" smtClean="0"/>
              <a:t>18/07/2024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87C3D48-BD5A-41A0-8F63-CC6315A13941}" type="slidenum">
              <a:rPr lang="en-GB" smtClean="0"/>
              <a:t>‹#›</a:t>
            </a:fld>
            <a:endParaRPr lang="en-GB"/>
          </a:p>
        </p:txBody>
      </p:sp>
    </p:spTree>
    <p:extLst>
      <p:ext uri="{BB962C8B-B14F-4D97-AF65-F5344CB8AC3E}">
        <p14:creationId xmlns:p14="http://schemas.microsoft.com/office/powerpoint/2010/main" val="23173697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GB"/>
              <a:t>Click to edit Master title style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GB"/>
              <a:t>Click icon to add picture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p:cNvSpPr>
            <a:spLocks noGrp="1"/>
          </p:cNvSpPr>
          <p:nvPr>
            <p:ph type="dt" sz="half" idx="10"/>
          </p:nvPr>
        </p:nvSpPr>
        <p:spPr/>
        <p:txBody>
          <a:bodyPr/>
          <a:lstStyle/>
          <a:p>
            <a:fld id="{1BCC9E92-CC01-47A2-8880-2C1667E88CB7}" type="datetimeFigureOut">
              <a:rPr lang="en-GB" smtClean="0"/>
              <a:t>18/07/2024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87C3D48-BD5A-41A0-8F63-CC6315A13941}" type="slidenum">
              <a:rPr lang="en-GB" smtClean="0"/>
              <a:t>‹#›</a:t>
            </a:fld>
            <a:endParaRPr lang="en-GB"/>
          </a:p>
        </p:txBody>
      </p:sp>
    </p:spTree>
    <p:extLst>
      <p:ext uri="{BB962C8B-B14F-4D97-AF65-F5344CB8AC3E}">
        <p14:creationId xmlns:p14="http://schemas.microsoft.com/office/powerpoint/2010/main" val="22244415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1BCC9E92-CC01-47A2-8880-2C1667E88CB7}" type="datetimeFigureOut">
              <a:rPr lang="en-GB" smtClean="0"/>
              <a:t>18/07/2024</a:t>
            </a:fld>
            <a:endParaRPr lang="en-GB"/>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D87C3D48-BD5A-41A0-8F63-CC6315A13941}" type="slidenum">
              <a:rPr lang="en-GB" smtClean="0"/>
              <a:t>‹#›</a:t>
            </a:fld>
            <a:endParaRPr lang="en-GB"/>
          </a:p>
        </p:txBody>
      </p:sp>
    </p:spTree>
    <p:extLst>
      <p:ext uri="{BB962C8B-B14F-4D97-AF65-F5344CB8AC3E}">
        <p14:creationId xmlns:p14="http://schemas.microsoft.com/office/powerpoint/2010/main" val="288664482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FE3DD89-90F6-9EFD-2AAA-03CFFD34845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230187" y="0"/>
            <a:ext cx="518605" cy="58896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a:extLst>
              <a:ext uri="{FF2B5EF4-FFF2-40B4-BE49-F238E27FC236}">
                <a16:creationId xmlns:a16="http://schemas.microsoft.com/office/drawing/2014/main" id="{8699E201-A766-5E97-8719-CA9CB4217DA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04458" y="0"/>
            <a:ext cx="518605" cy="588962"/>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6" name="Table 5">
            <a:extLst>
              <a:ext uri="{FF2B5EF4-FFF2-40B4-BE49-F238E27FC236}">
                <a16:creationId xmlns:a16="http://schemas.microsoft.com/office/drawing/2014/main" id="{4A50F5BD-CD03-50BC-45C1-49E75AA80676}"/>
              </a:ext>
            </a:extLst>
          </p:cNvPr>
          <p:cNvGraphicFramePr>
            <a:graphicFrameLocks noGrp="1"/>
          </p:cNvGraphicFramePr>
          <p:nvPr>
            <p:extLst>
              <p:ext uri="{D42A27DB-BD31-4B8C-83A1-F6EECF244321}">
                <p14:modId xmlns:p14="http://schemas.microsoft.com/office/powerpoint/2010/main" val="3793699398"/>
              </p:ext>
            </p:extLst>
          </p:nvPr>
        </p:nvGraphicFramePr>
        <p:xfrm>
          <a:off x="0" y="4763"/>
          <a:ext cx="6858000" cy="9796578"/>
        </p:xfrm>
        <a:graphic>
          <a:graphicData uri="http://schemas.openxmlformats.org/drawingml/2006/table">
            <a:tbl>
              <a:tblPr firstRow="1" firstCol="1" bandRow="1">
                <a:tableStyleId>{5940675A-B579-460E-94D1-54222C63F5DA}</a:tableStyleId>
              </a:tblPr>
              <a:tblGrid>
                <a:gridCol w="1200150">
                  <a:extLst>
                    <a:ext uri="{9D8B030D-6E8A-4147-A177-3AD203B41FA5}">
                      <a16:colId xmlns:a16="http://schemas.microsoft.com/office/drawing/2014/main" val="2753041058"/>
                    </a:ext>
                  </a:extLst>
                </a:gridCol>
                <a:gridCol w="5657850">
                  <a:extLst>
                    <a:ext uri="{9D8B030D-6E8A-4147-A177-3AD203B41FA5}">
                      <a16:colId xmlns:a16="http://schemas.microsoft.com/office/drawing/2014/main" val="4161664347"/>
                    </a:ext>
                  </a:extLst>
                </a:gridCol>
              </a:tblGrid>
              <a:tr h="552866">
                <a:tc gridSpan="2">
                  <a:txBody>
                    <a:bodyPr/>
                    <a:lstStyle/>
                    <a:p>
                      <a:pPr algn="ctr"/>
                      <a:r>
                        <a:rPr lang="en-US" sz="1000" b="1" dirty="0">
                          <a:effectLst/>
                        </a:rPr>
                        <a:t>YEAR 13 2023-2024 SUMMER TERM</a:t>
                      </a:r>
                      <a:endParaRPr lang="en-GB" sz="1000" b="1" dirty="0">
                        <a:effectLst/>
                      </a:endParaRPr>
                    </a:p>
                    <a:p>
                      <a:pPr algn="ctr"/>
                      <a:r>
                        <a:rPr lang="en-US" sz="1000" dirty="0">
                          <a:effectLst/>
                        </a:rPr>
                        <a:t>‘An ambitious curriculum that meets the needs of all’</a:t>
                      </a:r>
                      <a:endParaRPr lang="en-GB" sz="1000" dirty="0">
                        <a:effectLst/>
                      </a:endParaRPr>
                    </a:p>
                    <a:p>
                      <a:pPr algn="ctr"/>
                      <a:r>
                        <a:rPr lang="en-US" sz="1000" dirty="0">
                          <a:effectLst/>
                        </a:rPr>
                        <a:t>Medium Term Planning - Topic: British History</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tc>
                <a:tc hMerge="1">
                  <a:txBody>
                    <a:bodyPr/>
                    <a:lstStyle/>
                    <a:p>
                      <a:endParaRPr lang="en-GB"/>
                    </a:p>
                  </a:txBody>
                  <a:tcPr/>
                </a:tc>
                <a:extLst>
                  <a:ext uri="{0D108BD9-81ED-4DB2-BD59-A6C34878D82A}">
                    <a16:rowId xmlns:a16="http://schemas.microsoft.com/office/drawing/2014/main" val="686506043"/>
                  </a:ext>
                </a:extLst>
              </a:tr>
              <a:tr h="154348">
                <a:tc>
                  <a:txBody>
                    <a:bodyPr/>
                    <a:lstStyle/>
                    <a:p>
                      <a:pPr algn="ctr"/>
                      <a:r>
                        <a:rPr lang="en-US" sz="900" b="1" dirty="0">
                          <a:solidFill>
                            <a:schemeClr val="bg1"/>
                          </a:solidFill>
                          <a:effectLst/>
                        </a:rPr>
                        <a:t>Curriculum Intent</a:t>
                      </a:r>
                      <a:endParaRPr lang="en-GB" sz="9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tx1"/>
                    </a:solidFill>
                  </a:tcPr>
                </a:tc>
                <a:tc rowSpan="2">
                  <a:txBody>
                    <a:bodyPr/>
                    <a:lstStyle/>
                    <a:p>
                      <a:pPr algn="ctr"/>
                      <a:r>
                        <a:rPr lang="en-US" sz="1000" b="1" dirty="0">
                          <a:effectLst/>
                        </a:rPr>
                        <a:t>In addition to working further on objectives from Year 12, pupils will be taught, following National Curriculum guidelines, the following this term:</a:t>
                      </a:r>
                      <a:endParaRPr lang="en-GB" sz="1000" b="1" dirty="0">
                        <a:effectLst/>
                      </a:endParaRPr>
                    </a:p>
                    <a:p>
                      <a:pPr algn="l"/>
                      <a:r>
                        <a:rPr lang="en-GB" sz="1000" dirty="0">
                          <a:effectLst/>
                        </a:rPr>
                        <a:t>AO1 -  Demonstrate, organise and communicate knowledge and understanding to analyse and evaluate the key features related to the periods studied, making substantiated judgements and exploring concepts, as relevant, of cause, consequence, change, continuity, similarity, difference and significance.</a:t>
                      </a:r>
                    </a:p>
                    <a:p>
                      <a:pPr algn="l"/>
                      <a:endParaRPr lang="en-GB" sz="1000" dirty="0">
                        <a:effectLst/>
                      </a:endParaRPr>
                    </a:p>
                    <a:p>
                      <a:pPr algn="l"/>
                      <a:r>
                        <a:rPr lang="en-GB" sz="1000" kern="1200" dirty="0">
                          <a:solidFill>
                            <a:schemeClr val="tx1"/>
                          </a:solidFill>
                          <a:effectLst/>
                          <a:latin typeface="+mn-lt"/>
                          <a:ea typeface="+mn-ea"/>
                          <a:cs typeface="+mn-cs"/>
                        </a:rPr>
                        <a:t>AO3 - Analyse and evaluate, in relation to the historical context, different ways in which aspects of the past have been interpreted.</a:t>
                      </a:r>
                    </a:p>
                  </a:txBody>
                  <a:tcPr marL="48075" marR="48075" marT="0" marB="0" anchor="ctr"/>
                </a:tc>
                <a:extLst>
                  <a:ext uri="{0D108BD9-81ED-4DB2-BD59-A6C34878D82A}">
                    <a16:rowId xmlns:a16="http://schemas.microsoft.com/office/drawing/2014/main" val="772928590"/>
                  </a:ext>
                </a:extLst>
              </a:tr>
              <a:tr h="1058193">
                <a:tc>
                  <a:txBody>
                    <a:bodyPr/>
                    <a:lstStyle/>
                    <a:p>
                      <a:pPr algn="ctr"/>
                      <a:r>
                        <a:rPr lang="en-US" sz="900" b="1" dirty="0">
                          <a:effectLst/>
                        </a:rPr>
                        <a:t>Skills/Assessment Objective Links</a:t>
                      </a:r>
                      <a:endParaRPr lang="en-GB" sz="9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vMerge="1">
                  <a:txBody>
                    <a:bodyPr/>
                    <a:lstStyle/>
                    <a:p>
                      <a:endParaRPr lang="en-GB"/>
                    </a:p>
                  </a:txBody>
                  <a:tcPr/>
                </a:tc>
                <a:extLst>
                  <a:ext uri="{0D108BD9-81ED-4DB2-BD59-A6C34878D82A}">
                    <a16:rowId xmlns:a16="http://schemas.microsoft.com/office/drawing/2014/main" val="984280934"/>
                  </a:ext>
                </a:extLst>
              </a:tr>
              <a:tr h="757838">
                <a:tc>
                  <a:txBody>
                    <a:bodyPr/>
                    <a:lstStyle/>
                    <a:p>
                      <a:pPr algn="ctr"/>
                      <a:r>
                        <a:rPr lang="en-US" sz="900" b="1" dirty="0">
                          <a:effectLst/>
                        </a:rPr>
                        <a:t> Spiritual, moral, social, and cultural development</a:t>
                      </a:r>
                      <a:endParaRPr lang="en-GB" sz="9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a:txBody>
                    <a:bodyPr/>
                    <a:lstStyle/>
                    <a:p>
                      <a:pPr algn="l"/>
                      <a:r>
                        <a:rPr lang="en-US" sz="1000" dirty="0">
                          <a:effectLst/>
                        </a:rPr>
                        <a:t>SMSC: Discussion of religious toleration and beliefs, e.g. </a:t>
                      </a:r>
                      <a:r>
                        <a:rPr lang="en-GB" sz="1000" dirty="0">
                          <a:effectLst/>
                        </a:rPr>
                        <a:t>the changing attitudes of the public towards the Church and traditional power structures. </a:t>
                      </a:r>
                    </a:p>
                    <a:p>
                      <a:pPr algn="l"/>
                      <a:r>
                        <a:rPr lang="en-US" sz="1000" dirty="0">
                          <a:effectLst/>
                        </a:rPr>
                        <a:t>PSHE/British Values:  Democracy – especially with the extending of the franchise to women and working-class men after 1918. </a:t>
                      </a:r>
                      <a:endParaRPr lang="en-GB" sz="1000" dirty="0">
                        <a:effectLst/>
                      </a:endParaRPr>
                    </a:p>
                    <a:p>
                      <a:pPr algn="l"/>
                      <a:r>
                        <a:rPr lang="en-US" sz="1000" dirty="0">
                          <a:effectLst/>
                        </a:rPr>
                        <a:t>Skills Builder: Transferable skills e.g. research, debate, analysis, interpretation.</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tc>
                <a:extLst>
                  <a:ext uri="{0D108BD9-81ED-4DB2-BD59-A6C34878D82A}">
                    <a16:rowId xmlns:a16="http://schemas.microsoft.com/office/drawing/2014/main" val="4293290362"/>
                  </a:ext>
                </a:extLst>
              </a:tr>
              <a:tr h="173577">
                <a:tc>
                  <a:txBody>
                    <a:bodyPr/>
                    <a:lstStyle/>
                    <a:p>
                      <a:pPr algn="ctr"/>
                      <a:r>
                        <a:rPr lang="en-US" sz="900" b="1" dirty="0">
                          <a:effectLst/>
                        </a:rPr>
                        <a:t>Numeracy</a:t>
                      </a:r>
                      <a:endParaRPr lang="en-GB" sz="9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a:txBody>
                    <a:bodyPr/>
                    <a:lstStyle/>
                    <a:p>
                      <a:pPr algn="l"/>
                      <a:r>
                        <a:rPr lang="en-US" sz="1000" dirty="0">
                          <a:effectLst/>
                        </a:rPr>
                        <a:t>Understanding of population, chronology, economic fluctuations and use of graphs and charts.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tc>
                <a:extLst>
                  <a:ext uri="{0D108BD9-81ED-4DB2-BD59-A6C34878D82A}">
                    <a16:rowId xmlns:a16="http://schemas.microsoft.com/office/drawing/2014/main" val="2637911297"/>
                  </a:ext>
                </a:extLst>
              </a:tr>
              <a:tr h="1212541">
                <a:tc>
                  <a:txBody>
                    <a:bodyPr/>
                    <a:lstStyle/>
                    <a:p>
                      <a:pPr algn="ctr"/>
                      <a:r>
                        <a:rPr lang="en-US" sz="900" b="1" dirty="0">
                          <a:effectLst/>
                        </a:rPr>
                        <a:t>Literacy</a:t>
                      </a:r>
                      <a:endParaRPr lang="en-GB" sz="9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a:txBody>
                    <a:bodyPr/>
                    <a:lstStyle/>
                    <a:p>
                      <a:pPr algn="l"/>
                      <a:r>
                        <a:rPr lang="en-US" sz="1000" b="1" dirty="0">
                          <a:effectLst/>
                        </a:rPr>
                        <a:t>Vocabulary Tier 2: </a:t>
                      </a:r>
                      <a:r>
                        <a:rPr lang="en-GB" sz="1000" dirty="0">
                          <a:effectLst/>
                        </a:rPr>
                        <a:t>Analyse, value, significance, diverse, context, conformity, authority, exemplify, hierarchical, ideology, inferred, pivotal, renounce, subsequent. </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000" b="1" dirty="0">
                          <a:effectLst/>
                        </a:rPr>
                        <a:t>Vocabulary Tier 3:  Beveridge Report, austerity, affluence, consumerism, social security, means testing, National Insurance, ‘stop-go’ economics, immigration</a:t>
                      </a:r>
                      <a:endParaRPr lang="en-GB" sz="1000" b="1" dirty="0">
                        <a:effectLst/>
                      </a:endParaRPr>
                    </a:p>
                    <a:p>
                      <a:pPr marL="0" marR="0" lvl="0" indent="0" algn="l" defTabSz="685800" rtl="0" eaLnBrk="1" fontAlgn="auto" latinLnBrk="0" hangingPunct="1">
                        <a:lnSpc>
                          <a:spcPct val="100000"/>
                        </a:lnSpc>
                        <a:spcBef>
                          <a:spcPts val="0"/>
                        </a:spcBef>
                        <a:spcAft>
                          <a:spcPts val="0"/>
                        </a:spcAft>
                        <a:buClrTx/>
                        <a:buSzTx/>
                        <a:buFontTx/>
                        <a:buNone/>
                        <a:tabLst/>
                        <a:defRPr/>
                      </a:pPr>
                      <a:r>
                        <a:rPr lang="en-US" sz="1000" b="1" dirty="0">
                          <a:effectLst/>
                        </a:rPr>
                        <a:t>Reading: </a:t>
                      </a:r>
                      <a:r>
                        <a:rPr lang="en-US" sz="1000" dirty="0">
                          <a:effectLst/>
                        </a:rPr>
                        <a:t>Extended historians’ interpretations, historical articles, primary source material.</a:t>
                      </a:r>
                      <a:endParaRPr lang="en-GB" sz="1000" dirty="0">
                        <a:effectLst/>
                      </a:endParaRPr>
                    </a:p>
                    <a:p>
                      <a:pPr algn="l"/>
                      <a:r>
                        <a:rPr lang="en-US" sz="1000" b="1" dirty="0">
                          <a:effectLst/>
                        </a:rPr>
                        <a:t>Writing: </a:t>
                      </a:r>
                      <a:r>
                        <a:rPr lang="en-US" sz="1000" dirty="0">
                          <a:effectLst/>
                        </a:rPr>
                        <a:t>Questions are essay based, 30 mark and 25 mark. Students are taught specific essay writing skills e.g. intros, body paragraphs and conclusions.</a:t>
                      </a:r>
                      <a:endParaRPr lang="en-GB" sz="1000" dirty="0">
                        <a:effectLst/>
                      </a:endParaRPr>
                    </a:p>
                    <a:p>
                      <a:pPr algn="l"/>
                      <a:r>
                        <a:rPr lang="en-US" sz="1000" b="1" dirty="0">
                          <a:effectLst/>
                        </a:rPr>
                        <a:t>Oracy: </a:t>
                      </a:r>
                      <a:r>
                        <a:rPr lang="en-US" sz="1000" dirty="0">
                          <a:effectLst/>
                        </a:rPr>
                        <a:t>Regular debate and discussion encouraged during lesson.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tc>
                <a:extLst>
                  <a:ext uri="{0D108BD9-81ED-4DB2-BD59-A6C34878D82A}">
                    <a16:rowId xmlns:a16="http://schemas.microsoft.com/office/drawing/2014/main" val="192458998"/>
                  </a:ext>
                </a:extLst>
              </a:tr>
              <a:tr h="161933">
                <a:tc>
                  <a:txBody>
                    <a:bodyPr/>
                    <a:lstStyle/>
                    <a:p>
                      <a:pPr algn="ctr"/>
                      <a:r>
                        <a:rPr lang="en-US" sz="900" b="1" dirty="0">
                          <a:effectLst/>
                        </a:rPr>
                        <a:t>Becoming future ready</a:t>
                      </a:r>
                      <a:endParaRPr lang="en-GB" sz="9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a:txBody>
                    <a:bodyPr/>
                    <a:lstStyle/>
                    <a:p>
                      <a:pPr algn="l"/>
                      <a:r>
                        <a:rPr lang="en-GB" sz="1000" b="1" dirty="0">
                          <a:effectLst/>
                        </a:rPr>
                        <a:t>Careers/Employability: </a:t>
                      </a:r>
                      <a:r>
                        <a:rPr lang="en-US" sz="1000" dirty="0">
                          <a:effectLst/>
                        </a:rPr>
                        <a:t> Transferable skills e.g. research, debate, analysis.</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tc>
                <a:extLst>
                  <a:ext uri="{0D108BD9-81ED-4DB2-BD59-A6C34878D82A}">
                    <a16:rowId xmlns:a16="http://schemas.microsoft.com/office/drawing/2014/main" val="3298646381"/>
                  </a:ext>
                </a:extLst>
              </a:tr>
              <a:tr h="142339">
                <a:tc>
                  <a:txBody>
                    <a:bodyPr/>
                    <a:lstStyle/>
                    <a:p>
                      <a:pPr algn="ctr"/>
                      <a:r>
                        <a:rPr lang="en-US" sz="900" b="1" dirty="0">
                          <a:solidFill>
                            <a:schemeClr val="bg1"/>
                          </a:solidFill>
                          <a:effectLst/>
                        </a:rPr>
                        <a:t>Adaptation</a:t>
                      </a:r>
                      <a:endParaRPr lang="en-GB" sz="9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tx1"/>
                    </a:solidFill>
                  </a:tcPr>
                </a:tc>
                <a:tc rowSpan="2">
                  <a:txBody>
                    <a:bodyPr/>
                    <a:lstStyle/>
                    <a:p>
                      <a:pPr algn="l" fontAlgn="base"/>
                      <a:r>
                        <a:rPr lang="en-GB" sz="1000" dirty="0">
                          <a:effectLst/>
                        </a:rPr>
                        <a:t>Throughout this topic, quality first teaching will provide differentiation:</a:t>
                      </a:r>
                    </a:p>
                    <a:p>
                      <a:pPr algn="l" fontAlgn="base"/>
                      <a:r>
                        <a:rPr lang="en-US" sz="1000" dirty="0">
                          <a:effectLst/>
                        </a:rPr>
                        <a:t>By product: Booklets provide both scaffolding and challenge. </a:t>
                      </a:r>
                      <a:endParaRPr lang="en-GB" sz="1000" dirty="0">
                        <a:effectLst/>
                      </a:endParaRPr>
                    </a:p>
                    <a:p>
                      <a:pPr algn="l" fontAlgn="base"/>
                      <a:r>
                        <a:rPr lang="en-US" sz="1000" dirty="0">
                          <a:effectLst/>
                        </a:rPr>
                        <a:t>By resource: additional reading provided for higher ability, support provided for lower ability e.g. glossaries and diagrams. </a:t>
                      </a:r>
                      <a:endParaRPr lang="en-GB" sz="1000" dirty="0">
                        <a:effectLst/>
                      </a:endParaRPr>
                    </a:p>
                    <a:p>
                      <a:pPr algn="l" fontAlgn="base"/>
                      <a:r>
                        <a:rPr lang="en-US" sz="1000" dirty="0">
                          <a:effectLst/>
                        </a:rPr>
                        <a:t>By Intervention: by providing different levels of supervision and support</a:t>
                      </a:r>
                      <a:endParaRPr lang="en-GB" sz="1000" dirty="0">
                        <a:effectLst/>
                      </a:endParaRPr>
                    </a:p>
                    <a:p>
                      <a:pPr algn="l" fontAlgn="base"/>
                      <a:r>
                        <a:rPr lang="en-GB" sz="1000" dirty="0">
                          <a:effectLst/>
                        </a:rPr>
                        <a:t>By Progressive Questioning: exploring pupils’ understanding through interactive dialogue. </a:t>
                      </a:r>
                    </a:p>
                    <a:p>
                      <a:pPr algn="l" fontAlgn="base"/>
                      <a:r>
                        <a:rPr lang="en-GB" sz="1000" dirty="0">
                          <a:effectLst/>
                        </a:rPr>
                        <a:t>By Grouping: according to prior attainment, gender, social preference, preferred learning style. </a:t>
                      </a:r>
                    </a:p>
                    <a:p>
                      <a:pPr algn="l" fontAlgn="base"/>
                      <a:r>
                        <a:rPr lang="en-GB" sz="1000" dirty="0">
                          <a:effectLst/>
                        </a:rPr>
                        <a:t>By Task: Pupils should be involved in the identification of targets which are meaningful to them and in the selection of an appropriate task from the given range. </a:t>
                      </a:r>
                    </a:p>
                    <a:p>
                      <a:pPr algn="l"/>
                      <a:r>
                        <a:rPr lang="en-GB" sz="1000" dirty="0">
                          <a:effectLst/>
                        </a:rPr>
                        <a:t>By Offering Optional Activities: In class or as homework, to extend learning. </a:t>
                      </a:r>
                    </a:p>
                    <a:p>
                      <a:pPr algn="l"/>
                      <a:r>
                        <a:rPr lang="en-GB" sz="1000" dirty="0">
                          <a:effectLst/>
                        </a:rPr>
                        <a:t>This QFT/SEND provision will be explicit within the lesson-by-lesson schemes of work.</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tc>
                <a:extLst>
                  <a:ext uri="{0D108BD9-81ED-4DB2-BD59-A6C34878D82A}">
                    <a16:rowId xmlns:a16="http://schemas.microsoft.com/office/drawing/2014/main" val="1855702136"/>
                  </a:ext>
                </a:extLst>
              </a:tr>
              <a:tr h="1524905">
                <a:tc>
                  <a:txBody>
                    <a:bodyPr/>
                    <a:lstStyle/>
                    <a:p>
                      <a:pPr algn="ctr"/>
                      <a:r>
                        <a:rPr lang="en-GB" sz="900" b="1" dirty="0">
                          <a:effectLst/>
                        </a:rPr>
                        <a:t>QFT/Send Provision</a:t>
                      </a:r>
                      <a:endParaRPr lang="en-GB" sz="9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vMerge="1">
                  <a:txBody>
                    <a:bodyPr/>
                    <a:lstStyle/>
                    <a:p>
                      <a:endParaRPr lang="en-GB"/>
                    </a:p>
                  </a:txBody>
                  <a:tcPr/>
                </a:tc>
                <a:extLst>
                  <a:ext uri="{0D108BD9-81ED-4DB2-BD59-A6C34878D82A}">
                    <a16:rowId xmlns:a16="http://schemas.microsoft.com/office/drawing/2014/main" val="1826832951"/>
                  </a:ext>
                </a:extLst>
              </a:tr>
              <a:tr h="569358">
                <a:tc>
                  <a:txBody>
                    <a:bodyPr/>
                    <a:lstStyle/>
                    <a:p>
                      <a:pPr algn="ctr"/>
                      <a:r>
                        <a:rPr lang="en-US" sz="900" b="1" dirty="0">
                          <a:solidFill>
                            <a:schemeClr val="bg1"/>
                          </a:solidFill>
                          <a:effectLst/>
                        </a:rPr>
                        <a:t>Implementation</a:t>
                      </a:r>
                      <a:r>
                        <a:rPr lang="en-GB" sz="900" b="1" dirty="0">
                          <a:solidFill>
                            <a:schemeClr val="bg1"/>
                          </a:solidFill>
                          <a:effectLst/>
                        </a:rPr>
                        <a:t> </a:t>
                      </a:r>
                      <a:r>
                        <a:rPr lang="en-US" sz="900" b="1" dirty="0">
                          <a:solidFill>
                            <a:schemeClr val="bg1"/>
                          </a:solidFill>
                          <a:effectLst/>
                        </a:rPr>
                        <a:t>Curriculum Delivery</a:t>
                      </a:r>
                      <a:endParaRPr lang="en-GB" sz="9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tx1"/>
                    </a:solidFill>
                  </a:tcPr>
                </a:tc>
                <a:tc rowSpan="2">
                  <a:txBody>
                    <a:bodyPr/>
                    <a:lstStyle/>
                    <a:p>
                      <a:r>
                        <a:rPr lang="en-GB" sz="1000" b="1" u="sng" dirty="0">
                          <a:effectLst/>
                        </a:rPr>
                        <a:t>Transformation and Change 1939-1964: Economic developments</a:t>
                      </a:r>
                    </a:p>
                    <a:p>
                      <a:pPr marL="171450" indent="-171450">
                        <a:buFont typeface="Arial" panose="020B0604020202020204" pitchFamily="34" charset="0"/>
                        <a:buChar char="•"/>
                      </a:pPr>
                      <a:r>
                        <a:rPr lang="en-GB" sz="1000" b="0" u="none" dirty="0">
                          <a:effectLst/>
                        </a:rPr>
                        <a:t>Assess how effective the mobilisation of wartime resources was.</a:t>
                      </a:r>
                    </a:p>
                    <a:p>
                      <a:pPr marL="171450" indent="-171450">
                        <a:buFont typeface="Arial" panose="020B0604020202020204" pitchFamily="34" charset="0"/>
                        <a:buChar char="•"/>
                      </a:pPr>
                      <a:r>
                        <a:rPr lang="en-GB" sz="1000" b="0" u="none" dirty="0">
                          <a:effectLst/>
                        </a:rPr>
                        <a:t>Provide reasons for Britain’s post-war boom, especially after 1951.</a:t>
                      </a:r>
                    </a:p>
                    <a:p>
                      <a:pPr marL="171450" indent="-171450">
                        <a:buFont typeface="Arial" panose="020B0604020202020204" pitchFamily="34" charset="0"/>
                        <a:buChar char="•"/>
                      </a:pPr>
                      <a:r>
                        <a:rPr lang="en-GB" sz="1000" b="0" u="none" dirty="0">
                          <a:effectLst/>
                        </a:rPr>
                        <a:t>Describe and explain what the balance of payments was and can outline the principle of ‘stop go’ economics. </a:t>
                      </a:r>
                    </a:p>
                    <a:p>
                      <a:pPr marL="171450" indent="-171450">
                        <a:buFont typeface="Arial" panose="020B0604020202020204" pitchFamily="34" charset="0"/>
                        <a:buChar char="•"/>
                      </a:pPr>
                      <a:r>
                        <a:rPr lang="en-GB" sz="1000" b="0" u="none" dirty="0">
                          <a:effectLst/>
                        </a:rPr>
                        <a:t>Analyse the strengths and weaknesses of the economy in this period in regard to new technology and changes to British industry</a:t>
                      </a:r>
                    </a:p>
                    <a:p>
                      <a:pPr marL="0" indent="0">
                        <a:buFont typeface="Arial" panose="020B0604020202020204" pitchFamily="34" charset="0"/>
                        <a:buNone/>
                      </a:pPr>
                      <a:endParaRPr lang="en-GB" sz="1000" b="0" u="none" dirty="0">
                        <a:effectLst/>
                      </a:endParaRPr>
                    </a:p>
                    <a:p>
                      <a:pPr marL="0" indent="0">
                        <a:buFont typeface="Arial" panose="020B0604020202020204" pitchFamily="34" charset="0"/>
                        <a:buNone/>
                      </a:pPr>
                      <a:r>
                        <a:rPr lang="en-GB" sz="1000" b="1" u="sng" dirty="0">
                          <a:effectLst/>
                        </a:rPr>
                        <a:t>Society, social change and divisions 1939-1964</a:t>
                      </a:r>
                    </a:p>
                    <a:p>
                      <a:pPr marL="171450" indent="-171450">
                        <a:buFont typeface="Arial" panose="020B0604020202020204" pitchFamily="34" charset="0"/>
                        <a:buChar char="•"/>
                      </a:pPr>
                      <a:r>
                        <a:rPr lang="en-GB" sz="1000" b="0" u="none" dirty="0">
                          <a:effectLst/>
                        </a:rPr>
                        <a:t>Outline the key features, successes and weaknesses of the Butler Act</a:t>
                      </a:r>
                    </a:p>
                    <a:p>
                      <a:pPr marL="171450" indent="-171450">
                        <a:buFont typeface="Arial" panose="020B0604020202020204" pitchFamily="34" charset="0"/>
                        <a:buChar char="•"/>
                      </a:pPr>
                      <a:r>
                        <a:rPr lang="en-GB" sz="1000" b="0" u="none" dirty="0">
                          <a:effectLst/>
                        </a:rPr>
                        <a:t>Outline the key findings and suggestions of the Beveridge Report</a:t>
                      </a:r>
                    </a:p>
                    <a:p>
                      <a:pPr marL="171450" indent="-171450">
                        <a:buFont typeface="Arial" panose="020B0604020202020204" pitchFamily="34" charset="0"/>
                        <a:buChar char="•"/>
                      </a:pPr>
                      <a:r>
                        <a:rPr lang="en-GB" sz="1000" b="0" u="none" dirty="0">
                          <a:effectLst/>
                        </a:rPr>
                        <a:t>Describe the policy of austerity and the ways in which this impacted upon society</a:t>
                      </a:r>
                    </a:p>
                    <a:p>
                      <a:pPr marL="171450" indent="-171450">
                        <a:buFont typeface="Arial" panose="020B0604020202020204" pitchFamily="34" charset="0"/>
                        <a:buChar char="•"/>
                      </a:pPr>
                      <a:r>
                        <a:rPr lang="en-GB" sz="1000" b="0" u="none" dirty="0">
                          <a:effectLst/>
                        </a:rPr>
                        <a:t>Recognise and highlight the changes brought about by consumerism and assess changes in standards of living</a:t>
                      </a:r>
                    </a:p>
                    <a:p>
                      <a:pPr marL="171450" indent="-171450">
                        <a:buFont typeface="Arial" panose="020B0604020202020204" pitchFamily="34" charset="0"/>
                        <a:buChar char="•"/>
                      </a:pPr>
                      <a:r>
                        <a:rPr lang="en-GB" sz="1000" b="0" u="none" dirty="0">
                          <a:effectLst/>
                        </a:rPr>
                        <a:t>Analyse the extent to which the position of women changed as a result of WW2. </a:t>
                      </a:r>
                    </a:p>
                    <a:p>
                      <a:pPr marL="171450" indent="-171450">
                        <a:buFont typeface="Arial" panose="020B0604020202020204" pitchFamily="34" charset="0"/>
                        <a:buChar char="•"/>
                      </a:pPr>
                      <a:r>
                        <a:rPr lang="en-GB" sz="1000" b="0" u="none" dirty="0">
                          <a:effectLst/>
                        </a:rPr>
                        <a:t>Explain which factors contributed to the changes in the lives of women and youth. </a:t>
                      </a:r>
                    </a:p>
                    <a:p>
                      <a:pPr marL="171450" indent="-171450">
                        <a:buFont typeface="Arial" panose="020B0604020202020204" pitchFamily="34" charset="0"/>
                        <a:buChar char="•"/>
                      </a:pPr>
                      <a:r>
                        <a:rPr lang="en-GB" sz="1000" b="0" u="none" dirty="0">
                          <a:effectLst/>
                        </a:rPr>
                        <a:t>Describe and outline why patterns in immigration changed and explain the impact this had on society.    </a:t>
                      </a:r>
                    </a:p>
                  </a:txBody>
                  <a:tcPr marL="48075" marR="48075" marT="0" marB="0" anchor="ctr"/>
                </a:tc>
                <a:extLst>
                  <a:ext uri="{0D108BD9-81ED-4DB2-BD59-A6C34878D82A}">
                    <a16:rowId xmlns:a16="http://schemas.microsoft.com/office/drawing/2014/main" val="4275247734"/>
                  </a:ext>
                </a:extLst>
              </a:tr>
              <a:tr h="2328453">
                <a:tc>
                  <a:txBody>
                    <a:bodyPr/>
                    <a:lstStyle/>
                    <a:p>
                      <a:pPr algn="ctr"/>
                      <a:r>
                        <a:rPr lang="en-US" sz="900" b="1" dirty="0">
                          <a:effectLst/>
                        </a:rPr>
                        <a:t>Learning Outcomes </a:t>
                      </a:r>
                      <a:endParaRPr lang="en-GB" sz="900" b="1" dirty="0">
                        <a:effectLst/>
                      </a:endParaRPr>
                    </a:p>
                    <a:p>
                      <a:pPr algn="ctr"/>
                      <a:r>
                        <a:rPr lang="en-US" sz="900" b="1" dirty="0">
                          <a:effectLst/>
                        </a:rPr>
                        <a:t>(Most Powerful Knowledge)</a:t>
                      </a:r>
                      <a:endParaRPr lang="en-GB" sz="9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vMerge="1">
                  <a:txBody>
                    <a:bodyPr/>
                    <a:lstStyle/>
                    <a:p>
                      <a:endParaRPr lang="en-GB"/>
                    </a:p>
                  </a:txBody>
                  <a:tcPr/>
                </a:tc>
                <a:extLst>
                  <a:ext uri="{0D108BD9-81ED-4DB2-BD59-A6C34878D82A}">
                    <a16:rowId xmlns:a16="http://schemas.microsoft.com/office/drawing/2014/main" val="991013169"/>
                  </a:ext>
                </a:extLst>
              </a:tr>
              <a:tr h="409233">
                <a:tc>
                  <a:txBody>
                    <a:bodyPr/>
                    <a:lstStyle/>
                    <a:p>
                      <a:pPr algn="ctr"/>
                      <a:r>
                        <a:rPr lang="en-US" sz="900" b="1" dirty="0">
                          <a:effectLst/>
                        </a:rPr>
                        <a:t>Current learning to be developed in the future within:</a:t>
                      </a:r>
                      <a:endParaRPr lang="en-GB" sz="9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a:txBody>
                    <a:bodyPr/>
                    <a:lstStyle/>
                    <a:p>
                      <a:pPr algn="l" fontAlgn="base"/>
                      <a:r>
                        <a:rPr lang="en-US" sz="1000" dirty="0">
                          <a:effectLst/>
                        </a:rPr>
                        <a:t>All topics and themes will be covered again in revision sessions later on in the year and tested and revised systematically across the designated revision plan in place.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tc>
                <a:extLst>
                  <a:ext uri="{0D108BD9-81ED-4DB2-BD59-A6C34878D82A}">
                    <a16:rowId xmlns:a16="http://schemas.microsoft.com/office/drawing/2014/main" val="3407884803"/>
                  </a:ext>
                </a:extLst>
              </a:tr>
              <a:tr h="219071">
                <a:tc>
                  <a:txBody>
                    <a:bodyPr/>
                    <a:lstStyle/>
                    <a:p>
                      <a:pPr algn="ctr"/>
                      <a:r>
                        <a:rPr lang="en-US" sz="900" b="1" dirty="0">
                          <a:effectLst/>
                        </a:rPr>
                        <a:t>Assessment</a:t>
                      </a:r>
                      <a:endParaRPr lang="en-GB" sz="9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a:txBody>
                    <a:bodyPr/>
                    <a:lstStyle/>
                    <a:p>
                      <a:pPr algn="l" fontAlgn="base"/>
                      <a:r>
                        <a:rPr lang="en-GB" sz="1000" dirty="0">
                          <a:effectLst/>
                        </a:rPr>
                        <a:t>Refer to assessment maps for formative and summative assessment opportunities.</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tc>
                <a:extLst>
                  <a:ext uri="{0D108BD9-81ED-4DB2-BD59-A6C34878D82A}">
                    <a16:rowId xmlns:a16="http://schemas.microsoft.com/office/drawing/2014/main" val="1789985399"/>
                  </a:ext>
                </a:extLst>
              </a:tr>
              <a:tr h="503040">
                <a:tc>
                  <a:txBody>
                    <a:bodyPr/>
                    <a:lstStyle/>
                    <a:p>
                      <a:pPr algn="ctr"/>
                      <a:r>
                        <a:rPr lang="en-US" sz="900" b="1" dirty="0">
                          <a:solidFill>
                            <a:schemeClr val="tx1"/>
                          </a:solidFill>
                          <a:effectLst/>
                        </a:rPr>
                        <a:t>Impact</a:t>
                      </a:r>
                      <a:endParaRPr lang="en-GB" sz="9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a:txBody>
                    <a:bodyPr/>
                    <a:lstStyle/>
                    <a:p>
                      <a:pPr marL="457200" algn="l"/>
                      <a:r>
                        <a:rPr lang="en-US" sz="1000" dirty="0">
                          <a:effectLst/>
                        </a:rPr>
                        <a:t>Attainment and Progress – Refer to assessment results / data review documentation.</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tc>
                <a:extLst>
                  <a:ext uri="{0D108BD9-81ED-4DB2-BD59-A6C34878D82A}">
                    <a16:rowId xmlns:a16="http://schemas.microsoft.com/office/drawing/2014/main" val="2809706761"/>
                  </a:ext>
                </a:extLst>
              </a:tr>
            </a:tbl>
          </a:graphicData>
        </a:graphic>
      </p:graphicFrame>
    </p:spTree>
    <p:extLst>
      <p:ext uri="{BB962C8B-B14F-4D97-AF65-F5344CB8AC3E}">
        <p14:creationId xmlns:p14="http://schemas.microsoft.com/office/powerpoint/2010/main" val="100142840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F9C9308F21A5F409A96D89CF0958B36" ma:contentTypeVersion="4" ma:contentTypeDescription="Create a new document." ma:contentTypeScope="" ma:versionID="9be72be8c4a6be1cddb6c24eb0216021">
  <xsd:schema xmlns:xsd="http://www.w3.org/2001/XMLSchema" xmlns:xs="http://www.w3.org/2001/XMLSchema" xmlns:p="http://schemas.microsoft.com/office/2006/metadata/properties" xmlns:ns2="631622c4-eb09-4ab9-a714-ed1efaed0d17" targetNamespace="http://schemas.microsoft.com/office/2006/metadata/properties" ma:root="true" ma:fieldsID="22d3652ad1f1b4ce2a19f4c585587b85" ns2:_="">
    <xsd:import namespace="631622c4-eb09-4ab9-a714-ed1efaed0d17"/>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31622c4-eb09-4ab9-a714-ed1efaed0d1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0E0AED52-AA85-430E-82BC-987576D3F4C8}"/>
</file>

<file path=customXml/itemProps2.xml><?xml version="1.0" encoding="utf-8"?>
<ds:datastoreItem xmlns:ds="http://schemas.openxmlformats.org/officeDocument/2006/customXml" ds:itemID="{C514D182-37CF-4B97-BA98-52E5E9694FD6}"/>
</file>

<file path=customXml/itemProps3.xml><?xml version="1.0" encoding="utf-8"?>
<ds:datastoreItem xmlns:ds="http://schemas.openxmlformats.org/officeDocument/2006/customXml" ds:itemID="{5D58750B-31EE-45B5-A695-1322443E45D5}"/>
</file>

<file path=docProps/app.xml><?xml version="1.0" encoding="utf-8"?>
<Properties xmlns="http://schemas.openxmlformats.org/officeDocument/2006/extended-properties" xmlns:vt="http://schemas.openxmlformats.org/officeDocument/2006/docPropsVTypes">
  <Template>Office 2013 - 2022 Theme</Template>
  <TotalTime>11</TotalTime>
  <Words>758</Words>
  <Application>Microsoft Office PowerPoint</Application>
  <PresentationFormat>A4 Paper (210x297 mm)</PresentationFormat>
  <Paragraphs>57</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Company>Crompton House C of E School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K.Power</dc:creator>
  <cp:lastModifiedBy>K.Power</cp:lastModifiedBy>
  <cp:revision>1</cp:revision>
  <dcterms:created xsi:type="dcterms:W3CDTF">2024-07-18T09:59:43Z</dcterms:created>
  <dcterms:modified xsi:type="dcterms:W3CDTF">2024-07-18T10:10:45Z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0x0101009F9C9308F21A5F409A96D89CF0958B36</vt:lpwstr>
  </property>
</Properties>
</file>