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4"/>
  </p:sldMasterIdLst>
  <p:notesMasterIdLst>
    <p:notesMasterId r:id="rId6"/>
  </p:notesMasterIdLst>
  <p:sldIdLst>
    <p:sldId id="256" r:id="rId5"/>
  </p:sldIdLst>
  <p:sldSz cx="9720263" cy="17640300"/>
  <p:notesSz cx="6797675" cy="9929813"/>
  <p:defaultTextStyle>
    <a:defPPr>
      <a:defRPr lang="en-US"/>
    </a:defPPr>
    <a:lvl1pPr marL="0" algn="l" defTabSz="1094475" rtl="0" eaLnBrk="1" latinLnBrk="0" hangingPunct="1">
      <a:defRPr sz="2155" kern="1200">
        <a:solidFill>
          <a:schemeClr val="tx1"/>
        </a:solidFill>
        <a:latin typeface="+mn-lt"/>
        <a:ea typeface="+mn-ea"/>
        <a:cs typeface="+mn-cs"/>
      </a:defRPr>
    </a:lvl1pPr>
    <a:lvl2pPr marL="547237" algn="l" defTabSz="1094475" rtl="0" eaLnBrk="1" latinLnBrk="0" hangingPunct="1">
      <a:defRPr sz="2155" kern="1200">
        <a:solidFill>
          <a:schemeClr val="tx1"/>
        </a:solidFill>
        <a:latin typeface="+mn-lt"/>
        <a:ea typeface="+mn-ea"/>
        <a:cs typeface="+mn-cs"/>
      </a:defRPr>
    </a:lvl2pPr>
    <a:lvl3pPr marL="1094475" algn="l" defTabSz="1094475" rtl="0" eaLnBrk="1" latinLnBrk="0" hangingPunct="1">
      <a:defRPr sz="2155" kern="1200">
        <a:solidFill>
          <a:schemeClr val="tx1"/>
        </a:solidFill>
        <a:latin typeface="+mn-lt"/>
        <a:ea typeface="+mn-ea"/>
        <a:cs typeface="+mn-cs"/>
      </a:defRPr>
    </a:lvl3pPr>
    <a:lvl4pPr marL="1641713" algn="l" defTabSz="1094475" rtl="0" eaLnBrk="1" latinLnBrk="0" hangingPunct="1">
      <a:defRPr sz="2155" kern="1200">
        <a:solidFill>
          <a:schemeClr val="tx1"/>
        </a:solidFill>
        <a:latin typeface="+mn-lt"/>
        <a:ea typeface="+mn-ea"/>
        <a:cs typeface="+mn-cs"/>
      </a:defRPr>
    </a:lvl4pPr>
    <a:lvl5pPr marL="2188951" algn="l" defTabSz="1094475" rtl="0" eaLnBrk="1" latinLnBrk="0" hangingPunct="1">
      <a:defRPr sz="2155" kern="1200">
        <a:solidFill>
          <a:schemeClr val="tx1"/>
        </a:solidFill>
        <a:latin typeface="+mn-lt"/>
        <a:ea typeface="+mn-ea"/>
        <a:cs typeface="+mn-cs"/>
      </a:defRPr>
    </a:lvl5pPr>
    <a:lvl6pPr marL="2736188" algn="l" defTabSz="1094475" rtl="0" eaLnBrk="1" latinLnBrk="0" hangingPunct="1">
      <a:defRPr sz="2155" kern="1200">
        <a:solidFill>
          <a:schemeClr val="tx1"/>
        </a:solidFill>
        <a:latin typeface="+mn-lt"/>
        <a:ea typeface="+mn-ea"/>
        <a:cs typeface="+mn-cs"/>
      </a:defRPr>
    </a:lvl6pPr>
    <a:lvl7pPr marL="3283426" algn="l" defTabSz="1094475" rtl="0" eaLnBrk="1" latinLnBrk="0" hangingPunct="1">
      <a:defRPr sz="2155" kern="1200">
        <a:solidFill>
          <a:schemeClr val="tx1"/>
        </a:solidFill>
        <a:latin typeface="+mn-lt"/>
        <a:ea typeface="+mn-ea"/>
        <a:cs typeface="+mn-cs"/>
      </a:defRPr>
    </a:lvl7pPr>
    <a:lvl8pPr marL="3830663" algn="l" defTabSz="1094475" rtl="0" eaLnBrk="1" latinLnBrk="0" hangingPunct="1">
      <a:defRPr sz="2155" kern="1200">
        <a:solidFill>
          <a:schemeClr val="tx1"/>
        </a:solidFill>
        <a:latin typeface="+mn-lt"/>
        <a:ea typeface="+mn-ea"/>
        <a:cs typeface="+mn-cs"/>
      </a:defRPr>
    </a:lvl8pPr>
    <a:lvl9pPr marL="4377902" algn="l" defTabSz="1094475" rtl="0" eaLnBrk="1" latinLnBrk="0" hangingPunct="1">
      <a:defRPr sz="2155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99"/>
    <a:srgbClr val="D60093"/>
    <a:srgbClr val="144856"/>
    <a:srgbClr val="175A68"/>
    <a:srgbClr val="FE5E00"/>
    <a:srgbClr val="F8B308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F8FE1BC-C8E3-4E29-98A1-882C5EB4E016}" v="16" dt="2025-07-04T10:38:48.70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50000" autoAdjust="0"/>
    <p:restoredTop sz="95833" autoAdjust="0"/>
  </p:normalViewPr>
  <p:slideViewPr>
    <p:cSldViewPr snapToGrid="0">
      <p:cViewPr>
        <p:scale>
          <a:sx n="50" d="100"/>
          <a:sy n="50" d="100"/>
        </p:scale>
        <p:origin x="2382" y="-19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704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704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7EA94C-77A3-2040-8584-2856F8330D11}" type="datetimeFigureOut">
              <a:rPr lang="en-US" smtClean="0"/>
              <a:t>7/4/2025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476500" y="1241425"/>
            <a:ext cx="1844675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8316"/>
            <a:ext cx="5438775" cy="39096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2766"/>
            <a:ext cx="2946400" cy="4970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32766"/>
            <a:ext cx="2946400" cy="4970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0A575A-FE42-F34E-BE8D-35435E3FE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4872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1pPr>
    <a:lvl2pPr marL="465338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2pPr>
    <a:lvl3pPr marL="930676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3pPr>
    <a:lvl4pPr marL="1396014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4pPr>
    <a:lvl5pPr marL="1861353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5pPr>
    <a:lvl6pPr marL="2326691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6pPr>
    <a:lvl7pPr marL="2792029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7pPr>
    <a:lvl8pPr marL="3257367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8pPr>
    <a:lvl9pPr marL="3722705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476500" y="1241425"/>
            <a:ext cx="1844675" cy="33512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0A575A-FE42-F34E-BE8D-35435E3FEA7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4752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9020" y="2886967"/>
            <a:ext cx="8262224" cy="6141438"/>
          </a:xfrm>
        </p:spPr>
        <p:txBody>
          <a:bodyPr anchor="b"/>
          <a:lstStyle>
            <a:lvl1pPr algn="ctr">
              <a:defRPr sz="63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5033" y="9265242"/>
            <a:ext cx="7290197" cy="4258988"/>
          </a:xfrm>
        </p:spPr>
        <p:txBody>
          <a:bodyPr/>
          <a:lstStyle>
            <a:lvl1pPr marL="0" indent="0" algn="ctr">
              <a:buNone/>
              <a:defRPr sz="2551"/>
            </a:lvl1pPr>
            <a:lvl2pPr marL="486004" indent="0" algn="ctr">
              <a:buNone/>
              <a:defRPr sz="2126"/>
            </a:lvl2pPr>
            <a:lvl3pPr marL="972007" indent="0" algn="ctr">
              <a:buNone/>
              <a:defRPr sz="1913"/>
            </a:lvl3pPr>
            <a:lvl4pPr marL="1458011" indent="0" algn="ctr">
              <a:buNone/>
              <a:defRPr sz="1701"/>
            </a:lvl4pPr>
            <a:lvl5pPr marL="1944014" indent="0" algn="ctr">
              <a:buNone/>
              <a:defRPr sz="1701"/>
            </a:lvl5pPr>
            <a:lvl6pPr marL="2430018" indent="0" algn="ctr">
              <a:buNone/>
              <a:defRPr sz="1701"/>
            </a:lvl6pPr>
            <a:lvl7pPr marL="2916022" indent="0" algn="ctr">
              <a:buNone/>
              <a:defRPr sz="1701"/>
            </a:lvl7pPr>
            <a:lvl8pPr marL="3402025" indent="0" algn="ctr">
              <a:buNone/>
              <a:defRPr sz="1701"/>
            </a:lvl8pPr>
            <a:lvl9pPr marL="3888029" indent="0" algn="ctr">
              <a:buNone/>
              <a:defRPr sz="1701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04/07/2025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9835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8268" y="939186"/>
            <a:ext cx="8383727" cy="34096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8268" y="4695913"/>
            <a:ext cx="8383727" cy="111926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8268" y="16349948"/>
            <a:ext cx="2187059" cy="939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7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8CC7FA-4DC8-4AC2-8BC3-7D8537098B71}" type="datetimeFigureOut">
              <a:rPr lang="en-GB" smtClean="0"/>
              <a:t>04/07/2025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19837" y="16349948"/>
            <a:ext cx="3280589" cy="939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7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64936" y="16349948"/>
            <a:ext cx="2187059" cy="939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7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2232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</p:sldLayoutIdLst>
  <p:txStyles>
    <p:titleStyle>
      <a:lvl1pPr algn="l" defTabSz="972007" rtl="0" eaLnBrk="1" latinLnBrk="0" hangingPunct="1">
        <a:lnSpc>
          <a:spcPct val="90000"/>
        </a:lnSpc>
        <a:spcBef>
          <a:spcPct val="0"/>
        </a:spcBef>
        <a:buNone/>
        <a:defRPr sz="467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3002" indent="-243002" algn="l" defTabSz="972007" rtl="0" eaLnBrk="1" latinLnBrk="0" hangingPunct="1">
        <a:lnSpc>
          <a:spcPct val="90000"/>
        </a:lnSpc>
        <a:spcBef>
          <a:spcPts val="1063"/>
        </a:spcBef>
        <a:buFont typeface="Arial" panose="020B0604020202020204" pitchFamily="34" charset="0"/>
        <a:buChar char="•"/>
        <a:defRPr sz="2976" kern="1200">
          <a:solidFill>
            <a:schemeClr val="tx1"/>
          </a:solidFill>
          <a:latin typeface="+mn-lt"/>
          <a:ea typeface="+mn-ea"/>
          <a:cs typeface="+mn-cs"/>
        </a:defRPr>
      </a:lvl1pPr>
      <a:lvl2pPr marL="729005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2551" kern="1200">
          <a:solidFill>
            <a:schemeClr val="tx1"/>
          </a:solidFill>
          <a:latin typeface="+mn-lt"/>
          <a:ea typeface="+mn-ea"/>
          <a:cs typeface="+mn-cs"/>
        </a:defRPr>
      </a:lvl2pPr>
      <a:lvl3pPr marL="1215009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3pPr>
      <a:lvl4pPr marL="1701013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1913" kern="1200">
          <a:solidFill>
            <a:schemeClr val="tx1"/>
          </a:solidFill>
          <a:latin typeface="+mn-lt"/>
          <a:ea typeface="+mn-ea"/>
          <a:cs typeface="+mn-cs"/>
        </a:defRPr>
      </a:lvl4pPr>
      <a:lvl5pPr marL="2187016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1913" kern="1200">
          <a:solidFill>
            <a:schemeClr val="tx1"/>
          </a:solidFill>
          <a:latin typeface="+mn-lt"/>
          <a:ea typeface="+mn-ea"/>
          <a:cs typeface="+mn-cs"/>
        </a:defRPr>
      </a:lvl5pPr>
      <a:lvl6pPr marL="2673020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1913" kern="1200">
          <a:solidFill>
            <a:schemeClr val="tx1"/>
          </a:solidFill>
          <a:latin typeface="+mn-lt"/>
          <a:ea typeface="+mn-ea"/>
          <a:cs typeface="+mn-cs"/>
        </a:defRPr>
      </a:lvl6pPr>
      <a:lvl7pPr marL="3159023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1913" kern="1200">
          <a:solidFill>
            <a:schemeClr val="tx1"/>
          </a:solidFill>
          <a:latin typeface="+mn-lt"/>
          <a:ea typeface="+mn-ea"/>
          <a:cs typeface="+mn-cs"/>
        </a:defRPr>
      </a:lvl7pPr>
      <a:lvl8pPr marL="3645027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1913" kern="1200">
          <a:solidFill>
            <a:schemeClr val="tx1"/>
          </a:solidFill>
          <a:latin typeface="+mn-lt"/>
          <a:ea typeface="+mn-ea"/>
          <a:cs typeface="+mn-cs"/>
        </a:defRPr>
      </a:lvl8pPr>
      <a:lvl9pPr marL="4131031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19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1pPr>
      <a:lvl2pPr marL="486004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2pPr>
      <a:lvl3pPr marL="972007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3pPr>
      <a:lvl4pPr marL="1458011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4pPr>
      <a:lvl5pPr marL="1944014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5pPr>
      <a:lvl6pPr marL="2430018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6pPr>
      <a:lvl7pPr marL="2916022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7pPr>
      <a:lvl8pPr marL="3402025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8pPr>
      <a:lvl9pPr marL="3888029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18" Type="http://schemas.openxmlformats.org/officeDocument/2006/relationships/image" Target="../media/image15.png"/><Relationship Id="rId26" Type="http://schemas.openxmlformats.org/officeDocument/2006/relationships/image" Target="../media/image23.png"/><Relationship Id="rId3" Type="http://schemas.openxmlformats.org/officeDocument/2006/relationships/image" Target="../media/image1.tiff"/><Relationship Id="rId21" Type="http://schemas.openxmlformats.org/officeDocument/2006/relationships/image" Target="../media/image18.png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17" Type="http://schemas.openxmlformats.org/officeDocument/2006/relationships/image" Target="../media/image14.png"/><Relationship Id="rId25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3.png"/><Relationship Id="rId20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24" Type="http://schemas.openxmlformats.org/officeDocument/2006/relationships/image" Target="../media/image21.png"/><Relationship Id="rId5" Type="http://schemas.openxmlformats.org/officeDocument/2006/relationships/hyperlink" Target="https://thenounproject.com/term/hammer-and-sickle/287826" TargetMode="External"/><Relationship Id="rId15" Type="http://schemas.openxmlformats.org/officeDocument/2006/relationships/image" Target="../media/image12.png"/><Relationship Id="rId23" Type="http://schemas.openxmlformats.org/officeDocument/2006/relationships/image" Target="../media/image20.png"/><Relationship Id="rId10" Type="http://schemas.openxmlformats.org/officeDocument/2006/relationships/image" Target="../media/image7.png"/><Relationship Id="rId19" Type="http://schemas.openxmlformats.org/officeDocument/2006/relationships/image" Target="../media/image16.png"/><Relationship Id="rId4" Type="http://schemas.openxmlformats.org/officeDocument/2006/relationships/image" Target="../media/image2.png"/><Relationship Id="rId9" Type="http://schemas.openxmlformats.org/officeDocument/2006/relationships/image" Target="../media/image6.png"/><Relationship Id="rId14" Type="http://schemas.openxmlformats.org/officeDocument/2006/relationships/image" Target="../media/image11.png"/><Relationship Id="rId22" Type="http://schemas.openxmlformats.org/officeDocument/2006/relationships/image" Target="../media/image19.png"/><Relationship Id="rId27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Rectangle 399">
            <a:extLst>
              <a:ext uri="{FF2B5EF4-FFF2-40B4-BE49-F238E27FC236}">
                <a16:creationId xmlns:a16="http://schemas.microsoft.com/office/drawing/2014/main" id="{001523A3-D0A5-3447-9A4B-DA59FA07C8E9}"/>
              </a:ext>
            </a:extLst>
          </p:cNvPr>
          <p:cNvSpPr/>
          <p:nvPr/>
        </p:nvSpPr>
        <p:spPr>
          <a:xfrm>
            <a:off x="4060" y="-6035"/>
            <a:ext cx="9726896" cy="17640300"/>
          </a:xfrm>
          <a:prstGeom prst="rect">
            <a:avLst/>
          </a:prstGeom>
          <a:solidFill>
            <a:srgbClr val="1448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577E6DF-4EA3-D14D-8E13-28AB8D609DDE}"/>
              </a:ext>
            </a:extLst>
          </p:cNvPr>
          <p:cNvSpPr/>
          <p:nvPr/>
        </p:nvSpPr>
        <p:spPr>
          <a:xfrm>
            <a:off x="203577" y="463616"/>
            <a:ext cx="9366739" cy="17054871"/>
          </a:xfrm>
          <a:prstGeom prst="rect">
            <a:avLst/>
          </a:prstGeom>
          <a:solidFill>
            <a:schemeClr val="bg1"/>
          </a:solidFill>
          <a:ln w="412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Block Arc 14">
            <a:extLst>
              <a:ext uri="{FF2B5EF4-FFF2-40B4-BE49-F238E27FC236}">
                <a16:creationId xmlns:a16="http://schemas.microsoft.com/office/drawing/2014/main" id="{D2F97453-494C-5746-8E17-4A67EE1BF309}"/>
              </a:ext>
            </a:extLst>
          </p:cNvPr>
          <p:cNvSpPr/>
          <p:nvPr/>
        </p:nvSpPr>
        <p:spPr>
          <a:xfrm rot="16200000">
            <a:off x="786877" y="13650941"/>
            <a:ext cx="2780712" cy="2184400"/>
          </a:xfrm>
          <a:prstGeom prst="blockArc">
            <a:avLst>
              <a:gd name="adj1" fmla="val 10794188"/>
              <a:gd name="adj2" fmla="val 156513"/>
              <a:gd name="adj3" fmla="val 28217"/>
            </a:avLst>
          </a:prstGeom>
          <a:solidFill>
            <a:srgbClr val="99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Blackadder ITC" panose="04020505051007020D02" pitchFamily="82" charset="0"/>
              </a:rPr>
              <a:t>Research  methods</a:t>
            </a:r>
          </a:p>
          <a:p>
            <a:pPr algn="ctr"/>
            <a:r>
              <a:rPr lang="en-US" dirty="0">
                <a:solidFill>
                  <a:schemeClr val="bg1"/>
                </a:solidFill>
                <a:latin typeface="Blackadder ITC" panose="04020505051007020D02" pitchFamily="82" charset="0"/>
              </a:rPr>
              <a:t>methods</a:t>
            </a:r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361D24CC-941E-4C47-B0EC-E144352A4A74}"/>
              </a:ext>
            </a:extLst>
          </p:cNvPr>
          <p:cNvSpPr/>
          <p:nvPr/>
        </p:nvSpPr>
        <p:spPr>
          <a:xfrm>
            <a:off x="2167733" y="15522198"/>
            <a:ext cx="6361359" cy="610731"/>
          </a:xfrm>
          <a:prstGeom prst="rect">
            <a:avLst/>
          </a:prstGeom>
          <a:solidFill>
            <a:srgbClr val="99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Blackadder ITC" panose="04020505051007020D02" pitchFamily="82" charset="0"/>
              </a:rPr>
              <a:t>                                        Family                                </a:t>
            </a:r>
          </a:p>
        </p:txBody>
      </p:sp>
      <p:sp>
        <p:nvSpPr>
          <p:cNvPr id="132" name="Block Arc 131">
            <a:extLst>
              <a:ext uri="{FF2B5EF4-FFF2-40B4-BE49-F238E27FC236}">
                <a16:creationId xmlns:a16="http://schemas.microsoft.com/office/drawing/2014/main" id="{2ABDDAA7-1330-5846-8957-036F466F9A01}"/>
              </a:ext>
            </a:extLst>
          </p:cNvPr>
          <p:cNvSpPr/>
          <p:nvPr/>
        </p:nvSpPr>
        <p:spPr>
          <a:xfrm rot="5400000" flipH="1">
            <a:off x="6494288" y="11502583"/>
            <a:ext cx="2742827" cy="2184400"/>
          </a:xfrm>
          <a:prstGeom prst="blockArc">
            <a:avLst>
              <a:gd name="adj1" fmla="val 10800000"/>
              <a:gd name="adj2" fmla="val 1572"/>
              <a:gd name="adj3" fmla="val 27649"/>
            </a:avLst>
          </a:prstGeom>
          <a:solidFill>
            <a:srgbClr val="99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 </a:t>
            </a: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3" name="Rectangle 132">
            <a:extLst>
              <a:ext uri="{FF2B5EF4-FFF2-40B4-BE49-F238E27FC236}">
                <a16:creationId xmlns:a16="http://schemas.microsoft.com/office/drawing/2014/main" id="{8EE221F3-E29A-7E44-BA3E-4DDEF353168D}"/>
              </a:ext>
            </a:extLst>
          </p:cNvPr>
          <p:cNvSpPr/>
          <p:nvPr/>
        </p:nvSpPr>
        <p:spPr>
          <a:xfrm>
            <a:off x="2167734" y="13352216"/>
            <a:ext cx="5841999" cy="621843"/>
          </a:xfrm>
          <a:prstGeom prst="rect">
            <a:avLst/>
          </a:prstGeom>
          <a:solidFill>
            <a:srgbClr val="99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Blackadder ITC" panose="04020505051007020D02" pitchFamily="82" charset="0"/>
              </a:rPr>
              <a:t>Education</a:t>
            </a:r>
          </a:p>
        </p:txBody>
      </p:sp>
      <p:sp>
        <p:nvSpPr>
          <p:cNvPr id="135" name="Rectangle 134">
            <a:extLst>
              <a:ext uri="{FF2B5EF4-FFF2-40B4-BE49-F238E27FC236}">
                <a16:creationId xmlns:a16="http://schemas.microsoft.com/office/drawing/2014/main" id="{BBA4EACD-79B2-9047-926C-4179677F6DF3}"/>
              </a:ext>
            </a:extLst>
          </p:cNvPr>
          <p:cNvSpPr/>
          <p:nvPr/>
        </p:nvSpPr>
        <p:spPr>
          <a:xfrm>
            <a:off x="2032661" y="11184220"/>
            <a:ext cx="5841604" cy="654970"/>
          </a:xfrm>
          <a:prstGeom prst="rect">
            <a:avLst/>
          </a:prstGeom>
          <a:solidFill>
            <a:srgbClr val="99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Blackadder ITC" panose="04020505051007020D02" pitchFamily="82" charset="0"/>
              </a:rPr>
              <a:t>                                                                                     Crime &amp; Deviance </a:t>
            </a:r>
          </a:p>
        </p:txBody>
      </p:sp>
      <p:sp>
        <p:nvSpPr>
          <p:cNvPr id="136" name="Block Arc 135">
            <a:extLst>
              <a:ext uri="{FF2B5EF4-FFF2-40B4-BE49-F238E27FC236}">
                <a16:creationId xmlns:a16="http://schemas.microsoft.com/office/drawing/2014/main" id="{28EF7BC0-BD7F-BD4C-8DBE-13C9030B0FE6}"/>
              </a:ext>
            </a:extLst>
          </p:cNvPr>
          <p:cNvSpPr/>
          <p:nvPr/>
        </p:nvSpPr>
        <p:spPr>
          <a:xfrm rot="16200000">
            <a:off x="663072" y="9289926"/>
            <a:ext cx="2844580" cy="2229301"/>
          </a:xfrm>
          <a:prstGeom prst="blockArc">
            <a:avLst>
              <a:gd name="adj1" fmla="val 10726998"/>
              <a:gd name="adj2" fmla="val 263439"/>
              <a:gd name="adj3" fmla="val 28511"/>
            </a:avLst>
          </a:prstGeom>
          <a:solidFill>
            <a:srgbClr val="99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Blackadder ITC" panose="04020505051007020D02" pitchFamily="82" charset="0"/>
              </a:rPr>
              <a:t>Stratification</a:t>
            </a:r>
          </a:p>
          <a:p>
            <a:pPr algn="ctr"/>
            <a:r>
              <a:rPr lang="en-US" dirty="0">
                <a:solidFill>
                  <a:schemeClr val="bg1"/>
                </a:solidFill>
                <a:latin typeface="Blackadder ITC" panose="04020505051007020D02" pitchFamily="82" charset="0"/>
              </a:rPr>
              <a:t> </a:t>
            </a:r>
          </a:p>
        </p:txBody>
      </p:sp>
      <p:sp>
        <p:nvSpPr>
          <p:cNvPr id="140" name="Block Arc 139">
            <a:extLst>
              <a:ext uri="{FF2B5EF4-FFF2-40B4-BE49-F238E27FC236}">
                <a16:creationId xmlns:a16="http://schemas.microsoft.com/office/drawing/2014/main" id="{E050A4CB-2DFF-4C43-B71B-CB7634BAF8C7}"/>
              </a:ext>
            </a:extLst>
          </p:cNvPr>
          <p:cNvSpPr/>
          <p:nvPr/>
        </p:nvSpPr>
        <p:spPr>
          <a:xfrm rot="5400000" flipH="1">
            <a:off x="6400348" y="7059340"/>
            <a:ext cx="2847721" cy="2287911"/>
          </a:xfrm>
          <a:prstGeom prst="blockArc">
            <a:avLst>
              <a:gd name="adj1" fmla="val 10800000"/>
              <a:gd name="adj2" fmla="val 1572"/>
              <a:gd name="adj3" fmla="val 27649"/>
            </a:avLst>
          </a:prstGeom>
          <a:solidFill>
            <a:srgbClr val="99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4ED9223C-B305-724C-860B-8788F8ED72BC}"/>
              </a:ext>
            </a:extLst>
          </p:cNvPr>
          <p:cNvSpPr/>
          <p:nvPr/>
        </p:nvSpPr>
        <p:spPr>
          <a:xfrm>
            <a:off x="2032661" y="8981637"/>
            <a:ext cx="5909338" cy="652772"/>
          </a:xfrm>
          <a:custGeom>
            <a:avLst/>
            <a:gdLst>
              <a:gd name="connsiteX0" fmla="*/ 0 w 5909338"/>
              <a:gd name="connsiteY0" fmla="*/ 0 h 642380"/>
              <a:gd name="connsiteX1" fmla="*/ 5909338 w 5909338"/>
              <a:gd name="connsiteY1" fmla="*/ 0 h 642380"/>
              <a:gd name="connsiteX2" fmla="*/ 5909338 w 5909338"/>
              <a:gd name="connsiteY2" fmla="*/ 642380 h 642380"/>
              <a:gd name="connsiteX3" fmla="*/ 0 w 5909338"/>
              <a:gd name="connsiteY3" fmla="*/ 642380 h 642380"/>
              <a:gd name="connsiteX4" fmla="*/ 0 w 5909338"/>
              <a:gd name="connsiteY4" fmla="*/ 0 h 642380"/>
              <a:gd name="connsiteX0" fmla="*/ 0 w 5909338"/>
              <a:gd name="connsiteY0" fmla="*/ 0 h 642380"/>
              <a:gd name="connsiteX1" fmla="*/ 5909338 w 5909338"/>
              <a:gd name="connsiteY1" fmla="*/ 0 h 642380"/>
              <a:gd name="connsiteX2" fmla="*/ 5909338 w 5909338"/>
              <a:gd name="connsiteY2" fmla="*/ 637185 h 642380"/>
              <a:gd name="connsiteX3" fmla="*/ 0 w 5909338"/>
              <a:gd name="connsiteY3" fmla="*/ 642380 h 642380"/>
              <a:gd name="connsiteX4" fmla="*/ 0 w 5909338"/>
              <a:gd name="connsiteY4" fmla="*/ 0 h 642380"/>
              <a:gd name="connsiteX0" fmla="*/ 0 w 5909338"/>
              <a:gd name="connsiteY0" fmla="*/ 0 h 642381"/>
              <a:gd name="connsiteX1" fmla="*/ 5909338 w 5909338"/>
              <a:gd name="connsiteY1" fmla="*/ 0 h 642381"/>
              <a:gd name="connsiteX2" fmla="*/ 5831406 w 5909338"/>
              <a:gd name="connsiteY2" fmla="*/ 642381 h 642381"/>
              <a:gd name="connsiteX3" fmla="*/ 0 w 5909338"/>
              <a:gd name="connsiteY3" fmla="*/ 642380 h 642381"/>
              <a:gd name="connsiteX4" fmla="*/ 0 w 5909338"/>
              <a:gd name="connsiteY4" fmla="*/ 0 h 642381"/>
              <a:gd name="connsiteX0" fmla="*/ 0 w 5909338"/>
              <a:gd name="connsiteY0" fmla="*/ 0 h 652772"/>
              <a:gd name="connsiteX1" fmla="*/ 5909338 w 5909338"/>
              <a:gd name="connsiteY1" fmla="*/ 0 h 652772"/>
              <a:gd name="connsiteX2" fmla="*/ 5826211 w 5909338"/>
              <a:gd name="connsiteY2" fmla="*/ 652772 h 652772"/>
              <a:gd name="connsiteX3" fmla="*/ 0 w 5909338"/>
              <a:gd name="connsiteY3" fmla="*/ 642380 h 652772"/>
              <a:gd name="connsiteX4" fmla="*/ 0 w 5909338"/>
              <a:gd name="connsiteY4" fmla="*/ 0 h 652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09338" h="652772">
                <a:moveTo>
                  <a:pt x="0" y="0"/>
                </a:moveTo>
                <a:lnTo>
                  <a:pt x="5909338" y="0"/>
                </a:lnTo>
                <a:lnTo>
                  <a:pt x="5826211" y="652772"/>
                </a:lnTo>
                <a:lnTo>
                  <a:pt x="0" y="642380"/>
                </a:lnTo>
                <a:lnTo>
                  <a:pt x="0" y="0"/>
                </a:lnTo>
                <a:close/>
              </a:path>
            </a:pathLst>
          </a:custGeom>
          <a:solidFill>
            <a:srgbClr val="99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Blackadder ITC" panose="04020505051007020D02" pitchFamily="82" charset="0"/>
              </a:rPr>
              <a:t>                                                                                      Revision</a:t>
            </a:r>
          </a:p>
        </p:txBody>
      </p:sp>
      <p:sp>
        <p:nvSpPr>
          <p:cNvPr id="142" name="Rectangle 141">
            <a:extLst>
              <a:ext uri="{FF2B5EF4-FFF2-40B4-BE49-F238E27FC236}">
                <a16:creationId xmlns:a16="http://schemas.microsoft.com/office/drawing/2014/main" id="{5B6ECEE5-8B0A-BE49-88D6-380CCB5771D4}"/>
              </a:ext>
            </a:extLst>
          </p:cNvPr>
          <p:cNvSpPr/>
          <p:nvPr/>
        </p:nvSpPr>
        <p:spPr>
          <a:xfrm>
            <a:off x="2114177" y="6831132"/>
            <a:ext cx="5827821" cy="617391"/>
          </a:xfrm>
          <a:prstGeom prst="rect">
            <a:avLst/>
          </a:prstGeom>
          <a:solidFill>
            <a:srgbClr val="99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Blackadder ITC" panose="04020505051007020D02" pitchFamily="82" charset="0"/>
              </a:rPr>
              <a:t>Paper 1 – Education                                  Paper 2 - Family </a:t>
            </a:r>
            <a:r>
              <a:rPr lang="en-US" dirty="0"/>
              <a:t> </a:t>
            </a:r>
          </a:p>
        </p:txBody>
      </p:sp>
      <p:sp>
        <p:nvSpPr>
          <p:cNvPr id="143" name="Block Arc 142">
            <a:extLst>
              <a:ext uri="{FF2B5EF4-FFF2-40B4-BE49-F238E27FC236}">
                <a16:creationId xmlns:a16="http://schemas.microsoft.com/office/drawing/2014/main" id="{F9A4C65A-77AF-D444-B52E-87C937A7CC66}"/>
              </a:ext>
            </a:extLst>
          </p:cNvPr>
          <p:cNvSpPr/>
          <p:nvPr/>
        </p:nvSpPr>
        <p:spPr>
          <a:xfrm rot="16200000">
            <a:off x="728064" y="4935327"/>
            <a:ext cx="2824487" cy="2184400"/>
          </a:xfrm>
          <a:prstGeom prst="blockArc">
            <a:avLst>
              <a:gd name="adj1" fmla="val 10800000"/>
              <a:gd name="adj2" fmla="val 156513"/>
              <a:gd name="adj3" fmla="val 28217"/>
            </a:avLst>
          </a:prstGeom>
          <a:solidFill>
            <a:srgbClr val="99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4" name="Block Arc 213">
            <a:extLst>
              <a:ext uri="{FF2B5EF4-FFF2-40B4-BE49-F238E27FC236}">
                <a16:creationId xmlns:a16="http://schemas.microsoft.com/office/drawing/2014/main" id="{9BB00DD6-C4C4-7348-AD3E-28EAE4D8492B}"/>
              </a:ext>
            </a:extLst>
          </p:cNvPr>
          <p:cNvSpPr/>
          <p:nvPr/>
        </p:nvSpPr>
        <p:spPr>
          <a:xfrm rot="5400000" flipH="1">
            <a:off x="6409041" y="2784564"/>
            <a:ext cx="2824489" cy="2184400"/>
          </a:xfrm>
          <a:prstGeom prst="blockArc">
            <a:avLst>
              <a:gd name="adj1" fmla="val 10800000"/>
              <a:gd name="adj2" fmla="val 1572"/>
              <a:gd name="adj3" fmla="val 27649"/>
            </a:avLst>
          </a:prstGeom>
          <a:solidFill>
            <a:srgbClr val="99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Blackadder ITC" panose="04020505051007020D02" pitchFamily="82" charset="0"/>
              </a:rPr>
              <a:t>Media           </a:t>
            </a: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5" name="Rectangle 214">
            <a:extLst>
              <a:ext uri="{FF2B5EF4-FFF2-40B4-BE49-F238E27FC236}">
                <a16:creationId xmlns:a16="http://schemas.microsoft.com/office/drawing/2014/main" id="{19CB39D4-AD12-0B45-8E85-C9D1845FD3AE}"/>
              </a:ext>
            </a:extLst>
          </p:cNvPr>
          <p:cNvSpPr/>
          <p:nvPr/>
        </p:nvSpPr>
        <p:spPr>
          <a:xfrm>
            <a:off x="1871946" y="4634386"/>
            <a:ext cx="6189631" cy="604171"/>
          </a:xfrm>
          <a:prstGeom prst="rect">
            <a:avLst/>
          </a:prstGeom>
          <a:solidFill>
            <a:srgbClr val="99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Blackadder ITC" panose="04020505051007020D02" pitchFamily="82" charset="0"/>
              </a:rPr>
              <a:t>Paper 1 – Education, Theory &amp; Methods        Paper 2 - Family </a:t>
            </a:r>
            <a:r>
              <a:rPr lang="en-US" dirty="0"/>
              <a:t> </a:t>
            </a:r>
          </a:p>
        </p:txBody>
      </p:sp>
      <p:sp>
        <p:nvSpPr>
          <p:cNvPr id="220" name="Oval 219">
            <a:extLst>
              <a:ext uri="{FF2B5EF4-FFF2-40B4-BE49-F238E27FC236}">
                <a16:creationId xmlns:a16="http://schemas.microsoft.com/office/drawing/2014/main" id="{73B2E537-2E94-164D-A891-794C913A475F}"/>
              </a:ext>
            </a:extLst>
          </p:cNvPr>
          <p:cNvSpPr/>
          <p:nvPr/>
        </p:nvSpPr>
        <p:spPr>
          <a:xfrm>
            <a:off x="7581115" y="6620985"/>
            <a:ext cx="1214980" cy="1304869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1" name="Oval 220">
            <a:extLst>
              <a:ext uri="{FF2B5EF4-FFF2-40B4-BE49-F238E27FC236}">
                <a16:creationId xmlns:a16="http://schemas.microsoft.com/office/drawing/2014/main" id="{7F00163B-8BDB-AF44-A463-AD1ACB8794F0}"/>
              </a:ext>
            </a:extLst>
          </p:cNvPr>
          <p:cNvSpPr/>
          <p:nvPr/>
        </p:nvSpPr>
        <p:spPr>
          <a:xfrm>
            <a:off x="7768071" y="6821769"/>
            <a:ext cx="841075" cy="90330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4" name="Oval 223">
            <a:extLst>
              <a:ext uri="{FF2B5EF4-FFF2-40B4-BE49-F238E27FC236}">
                <a16:creationId xmlns:a16="http://schemas.microsoft.com/office/drawing/2014/main" id="{ACF0C630-75E2-F848-B9E5-7E5905E2C993}"/>
              </a:ext>
            </a:extLst>
          </p:cNvPr>
          <p:cNvSpPr/>
          <p:nvPr/>
        </p:nvSpPr>
        <p:spPr>
          <a:xfrm>
            <a:off x="4453848" y="10769913"/>
            <a:ext cx="1214980" cy="1304869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5" name="Oval 224">
            <a:extLst>
              <a:ext uri="{FF2B5EF4-FFF2-40B4-BE49-F238E27FC236}">
                <a16:creationId xmlns:a16="http://schemas.microsoft.com/office/drawing/2014/main" id="{37258FC4-E633-1F40-B961-0AFD7DEF4AD4}"/>
              </a:ext>
            </a:extLst>
          </p:cNvPr>
          <p:cNvSpPr/>
          <p:nvPr/>
        </p:nvSpPr>
        <p:spPr>
          <a:xfrm>
            <a:off x="4634031" y="10972738"/>
            <a:ext cx="841075" cy="90330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PPE</a:t>
            </a:r>
          </a:p>
        </p:txBody>
      </p:sp>
      <p:sp>
        <p:nvSpPr>
          <p:cNvPr id="226" name="Oval 225">
            <a:extLst>
              <a:ext uri="{FF2B5EF4-FFF2-40B4-BE49-F238E27FC236}">
                <a16:creationId xmlns:a16="http://schemas.microsoft.com/office/drawing/2014/main" id="{A716D0B4-6237-2645-A384-C1B927AF0552}"/>
              </a:ext>
            </a:extLst>
          </p:cNvPr>
          <p:cNvSpPr/>
          <p:nvPr/>
        </p:nvSpPr>
        <p:spPr>
          <a:xfrm>
            <a:off x="8030224" y="11853420"/>
            <a:ext cx="1214980" cy="1304869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7" name="Oval 226">
            <a:extLst>
              <a:ext uri="{FF2B5EF4-FFF2-40B4-BE49-F238E27FC236}">
                <a16:creationId xmlns:a16="http://schemas.microsoft.com/office/drawing/2014/main" id="{7112001F-C49E-A041-A930-D9070852FCB6}"/>
              </a:ext>
            </a:extLst>
          </p:cNvPr>
          <p:cNvSpPr/>
          <p:nvPr/>
        </p:nvSpPr>
        <p:spPr>
          <a:xfrm>
            <a:off x="8227176" y="12082321"/>
            <a:ext cx="841075" cy="90330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6B5CF508-9F97-7344-A588-8737134FC758}"/>
              </a:ext>
            </a:extLst>
          </p:cNvPr>
          <p:cNvSpPr/>
          <p:nvPr/>
        </p:nvSpPr>
        <p:spPr>
          <a:xfrm>
            <a:off x="1785122" y="2459522"/>
            <a:ext cx="6023138" cy="629361"/>
          </a:xfrm>
          <a:prstGeom prst="rect">
            <a:avLst/>
          </a:prstGeom>
          <a:solidFill>
            <a:srgbClr val="99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Blackadder ITC" panose="04020505051007020D02" pitchFamily="82" charset="0"/>
              </a:rPr>
              <a:t>       Crime &amp; Deviance  with theory 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E3AE9E14-E10F-B948-9B98-448B424F5230}"/>
              </a:ext>
            </a:extLst>
          </p:cNvPr>
          <p:cNvSpPr/>
          <p:nvPr/>
        </p:nvSpPr>
        <p:spPr>
          <a:xfrm>
            <a:off x="7832244" y="4340818"/>
            <a:ext cx="1144871" cy="1128606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7" name="Oval 216">
            <a:extLst>
              <a:ext uri="{FF2B5EF4-FFF2-40B4-BE49-F238E27FC236}">
                <a16:creationId xmlns:a16="http://schemas.microsoft.com/office/drawing/2014/main" id="{4223162F-40D5-754F-8102-37C01098A339}"/>
              </a:ext>
            </a:extLst>
          </p:cNvPr>
          <p:cNvSpPr/>
          <p:nvPr/>
        </p:nvSpPr>
        <p:spPr>
          <a:xfrm>
            <a:off x="7962126" y="4483352"/>
            <a:ext cx="841075" cy="90330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riangle 45">
            <a:extLst>
              <a:ext uri="{FF2B5EF4-FFF2-40B4-BE49-F238E27FC236}">
                <a16:creationId xmlns:a16="http://schemas.microsoft.com/office/drawing/2014/main" id="{B85D31BE-9BE0-3341-86C3-0BFD563EAA1B}"/>
              </a:ext>
            </a:extLst>
          </p:cNvPr>
          <p:cNvSpPr/>
          <p:nvPr/>
        </p:nvSpPr>
        <p:spPr>
          <a:xfrm rot="16200000">
            <a:off x="992866" y="2404929"/>
            <a:ext cx="938427" cy="735967"/>
          </a:xfrm>
          <a:prstGeom prst="triangle">
            <a:avLst/>
          </a:prstGeom>
          <a:solidFill>
            <a:srgbClr val="99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Triangle 47">
            <a:extLst>
              <a:ext uri="{FF2B5EF4-FFF2-40B4-BE49-F238E27FC236}">
                <a16:creationId xmlns:a16="http://schemas.microsoft.com/office/drawing/2014/main" id="{B201E9A5-DE62-6846-B785-23CB32968E1A}"/>
              </a:ext>
            </a:extLst>
          </p:cNvPr>
          <p:cNvSpPr/>
          <p:nvPr/>
        </p:nvSpPr>
        <p:spPr>
          <a:xfrm>
            <a:off x="2909560" y="1393692"/>
            <a:ext cx="731521" cy="642998"/>
          </a:xfrm>
          <a:prstGeom prst="triangle">
            <a:avLst/>
          </a:prstGeom>
          <a:solidFill>
            <a:srgbClr val="99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6CC80915-8218-2D48-9376-49B5BC160739}"/>
              </a:ext>
            </a:extLst>
          </p:cNvPr>
          <p:cNvSpPr/>
          <p:nvPr/>
        </p:nvSpPr>
        <p:spPr>
          <a:xfrm rot="16200000">
            <a:off x="2752824" y="2310290"/>
            <a:ext cx="1057175" cy="490600"/>
          </a:xfrm>
          <a:prstGeom prst="rect">
            <a:avLst/>
          </a:prstGeom>
          <a:solidFill>
            <a:srgbClr val="99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E2392CED-199C-044B-8C83-9528D182044C}"/>
              </a:ext>
            </a:extLst>
          </p:cNvPr>
          <p:cNvSpPr txBox="1"/>
          <p:nvPr/>
        </p:nvSpPr>
        <p:spPr>
          <a:xfrm>
            <a:off x="8278664" y="12108242"/>
            <a:ext cx="8410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YEAR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0EC6A36B-BE5D-9742-9412-BEDB5350E9B4}"/>
              </a:ext>
            </a:extLst>
          </p:cNvPr>
          <p:cNvSpPr txBox="1"/>
          <p:nvPr/>
        </p:nvSpPr>
        <p:spPr>
          <a:xfrm>
            <a:off x="8261829" y="12097240"/>
            <a:ext cx="841074" cy="827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/>
              <a:t>11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560EBA4B-8AEC-D046-B76B-ED0FD5A6C7DD}"/>
              </a:ext>
            </a:extLst>
          </p:cNvPr>
          <p:cNvSpPr txBox="1"/>
          <p:nvPr/>
        </p:nvSpPr>
        <p:spPr>
          <a:xfrm>
            <a:off x="7761880" y="6846021"/>
            <a:ext cx="8410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YEAR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6219AB6F-CC39-9542-9CB4-66613FD228E7}"/>
              </a:ext>
            </a:extLst>
          </p:cNvPr>
          <p:cNvSpPr txBox="1"/>
          <p:nvPr/>
        </p:nvSpPr>
        <p:spPr>
          <a:xfrm>
            <a:off x="7769496" y="6811577"/>
            <a:ext cx="841074" cy="827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/>
              <a:t>12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C872D16A-BBC9-2E43-BEA6-EDAFD0B01410}"/>
              </a:ext>
            </a:extLst>
          </p:cNvPr>
          <p:cNvSpPr txBox="1"/>
          <p:nvPr/>
        </p:nvSpPr>
        <p:spPr>
          <a:xfrm>
            <a:off x="7948476" y="4492431"/>
            <a:ext cx="8410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YEAR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3EF93840-4D42-2E4E-BB42-2F6115088283}"/>
              </a:ext>
            </a:extLst>
          </p:cNvPr>
          <p:cNvSpPr txBox="1"/>
          <p:nvPr/>
        </p:nvSpPr>
        <p:spPr>
          <a:xfrm>
            <a:off x="7895180" y="4469868"/>
            <a:ext cx="9414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/>
              <a:t>13</a:t>
            </a:r>
          </a:p>
        </p:txBody>
      </p:sp>
      <p:sp>
        <p:nvSpPr>
          <p:cNvPr id="222" name="Oval 221">
            <a:extLst>
              <a:ext uri="{FF2B5EF4-FFF2-40B4-BE49-F238E27FC236}">
                <a16:creationId xmlns:a16="http://schemas.microsoft.com/office/drawing/2014/main" id="{80735897-8BBA-DB41-B061-A9B018CCEA5B}"/>
              </a:ext>
            </a:extLst>
          </p:cNvPr>
          <p:cNvSpPr/>
          <p:nvPr/>
        </p:nvSpPr>
        <p:spPr>
          <a:xfrm>
            <a:off x="4485045" y="8613331"/>
            <a:ext cx="1214980" cy="1304869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3" name="Oval 222">
            <a:extLst>
              <a:ext uri="{FF2B5EF4-FFF2-40B4-BE49-F238E27FC236}">
                <a16:creationId xmlns:a16="http://schemas.microsoft.com/office/drawing/2014/main" id="{B86E97AE-F6AD-3941-9977-D85456F283F2}"/>
              </a:ext>
            </a:extLst>
          </p:cNvPr>
          <p:cNvSpPr/>
          <p:nvPr/>
        </p:nvSpPr>
        <p:spPr>
          <a:xfrm>
            <a:off x="4672001" y="8814115"/>
            <a:ext cx="841075" cy="90330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8418B80D-A453-EC4A-95CC-6785F89B09BA}"/>
              </a:ext>
            </a:extLst>
          </p:cNvPr>
          <p:cNvSpPr txBox="1"/>
          <p:nvPr/>
        </p:nvSpPr>
        <p:spPr>
          <a:xfrm>
            <a:off x="4681714" y="8904407"/>
            <a:ext cx="8410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/>
              <a:t>Mock 2 – P2</a:t>
            </a:r>
          </a:p>
        </p:txBody>
      </p:sp>
      <p:sp>
        <p:nvSpPr>
          <p:cNvPr id="230" name="Oval 229">
            <a:extLst>
              <a:ext uri="{FF2B5EF4-FFF2-40B4-BE49-F238E27FC236}">
                <a16:creationId xmlns:a16="http://schemas.microsoft.com/office/drawing/2014/main" id="{67D857C8-6DBF-1441-BED6-4FF1EB531C36}"/>
              </a:ext>
            </a:extLst>
          </p:cNvPr>
          <p:cNvSpPr/>
          <p:nvPr/>
        </p:nvSpPr>
        <p:spPr>
          <a:xfrm>
            <a:off x="8020658" y="15120181"/>
            <a:ext cx="1214980" cy="1304869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1" name="Oval 230">
            <a:extLst>
              <a:ext uri="{FF2B5EF4-FFF2-40B4-BE49-F238E27FC236}">
                <a16:creationId xmlns:a16="http://schemas.microsoft.com/office/drawing/2014/main" id="{FA468CC4-DA3D-D04C-A0F3-908B66B1ED58}"/>
              </a:ext>
            </a:extLst>
          </p:cNvPr>
          <p:cNvSpPr/>
          <p:nvPr/>
        </p:nvSpPr>
        <p:spPr>
          <a:xfrm>
            <a:off x="8210654" y="15319696"/>
            <a:ext cx="841075" cy="90330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CA47D14-6621-B142-8EB1-01BD03E6B204}"/>
              </a:ext>
            </a:extLst>
          </p:cNvPr>
          <p:cNvSpPr txBox="1"/>
          <p:nvPr/>
        </p:nvSpPr>
        <p:spPr>
          <a:xfrm>
            <a:off x="8079903" y="15449859"/>
            <a:ext cx="10910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Start GCSE </a:t>
            </a:r>
          </a:p>
        </p:txBody>
      </p:sp>
      <p:sp>
        <p:nvSpPr>
          <p:cNvPr id="71" name="Triangle 70">
            <a:extLst>
              <a:ext uri="{FF2B5EF4-FFF2-40B4-BE49-F238E27FC236}">
                <a16:creationId xmlns:a16="http://schemas.microsoft.com/office/drawing/2014/main" id="{06B7D164-1858-4541-8C3A-54F75AAFB537}"/>
              </a:ext>
            </a:extLst>
          </p:cNvPr>
          <p:cNvSpPr/>
          <p:nvPr/>
        </p:nvSpPr>
        <p:spPr>
          <a:xfrm>
            <a:off x="1966688" y="1416689"/>
            <a:ext cx="731521" cy="642998"/>
          </a:xfrm>
          <a:prstGeom prst="triangle">
            <a:avLst/>
          </a:prstGeom>
          <a:solidFill>
            <a:srgbClr val="99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79D66A49-1463-9D47-A58E-F5C50C17B380}"/>
              </a:ext>
            </a:extLst>
          </p:cNvPr>
          <p:cNvSpPr/>
          <p:nvPr/>
        </p:nvSpPr>
        <p:spPr>
          <a:xfrm rot="16200000">
            <a:off x="1900923" y="2232155"/>
            <a:ext cx="883544" cy="519239"/>
          </a:xfrm>
          <a:prstGeom prst="rect">
            <a:avLst/>
          </a:prstGeom>
          <a:solidFill>
            <a:srgbClr val="99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B8A1726-BF9D-A24C-9FBF-5604C5D9EE7E}"/>
              </a:ext>
            </a:extLst>
          </p:cNvPr>
          <p:cNvCxnSpPr>
            <a:cxnSpLocks/>
          </p:cNvCxnSpPr>
          <p:nvPr/>
        </p:nvCxnSpPr>
        <p:spPr>
          <a:xfrm flipV="1">
            <a:off x="7874265" y="15880285"/>
            <a:ext cx="0" cy="337140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F347F049-5853-0C49-B90B-3270038CAC6A}"/>
              </a:ext>
            </a:extLst>
          </p:cNvPr>
          <p:cNvCxnSpPr>
            <a:cxnSpLocks/>
          </p:cNvCxnSpPr>
          <p:nvPr/>
        </p:nvCxnSpPr>
        <p:spPr>
          <a:xfrm>
            <a:off x="7472036" y="15338179"/>
            <a:ext cx="0" cy="510128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1BD8ADA5-D946-5C42-A4AE-03B3AA1B8A94}"/>
              </a:ext>
            </a:extLst>
          </p:cNvPr>
          <p:cNvCxnSpPr>
            <a:cxnSpLocks/>
          </p:cNvCxnSpPr>
          <p:nvPr/>
        </p:nvCxnSpPr>
        <p:spPr>
          <a:xfrm>
            <a:off x="5708444" y="15167427"/>
            <a:ext cx="0" cy="639665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432DE9D9-B0B5-F742-8942-7B37AAB3C019}"/>
              </a:ext>
            </a:extLst>
          </p:cNvPr>
          <p:cNvCxnSpPr>
            <a:cxnSpLocks/>
          </p:cNvCxnSpPr>
          <p:nvPr/>
        </p:nvCxnSpPr>
        <p:spPr>
          <a:xfrm flipH="1" flipV="1">
            <a:off x="4793756" y="15807091"/>
            <a:ext cx="1" cy="533795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TextBox 99">
            <a:extLst>
              <a:ext uri="{FF2B5EF4-FFF2-40B4-BE49-F238E27FC236}">
                <a16:creationId xmlns:a16="http://schemas.microsoft.com/office/drawing/2014/main" id="{26F865FD-2884-AF4F-AF31-774B44DE16E8}"/>
              </a:ext>
            </a:extLst>
          </p:cNvPr>
          <p:cNvSpPr txBox="1"/>
          <p:nvPr/>
        </p:nvSpPr>
        <p:spPr>
          <a:xfrm>
            <a:off x="4772911" y="16186989"/>
            <a:ext cx="9421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Family diversity / Changing Relationships within the family</a:t>
            </a:r>
          </a:p>
        </p:txBody>
      </p:sp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id="{ED5654B3-6730-9743-8B5B-BB63078882F5}"/>
              </a:ext>
            </a:extLst>
          </p:cNvPr>
          <p:cNvCxnSpPr>
            <a:cxnSpLocks/>
          </p:cNvCxnSpPr>
          <p:nvPr/>
        </p:nvCxnSpPr>
        <p:spPr>
          <a:xfrm flipH="1">
            <a:off x="4543852" y="15189253"/>
            <a:ext cx="4221" cy="614743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>
            <a:extLst>
              <a:ext uri="{FF2B5EF4-FFF2-40B4-BE49-F238E27FC236}">
                <a16:creationId xmlns:a16="http://schemas.microsoft.com/office/drawing/2014/main" id="{A43FCBD3-15AC-074B-89C1-9811AED33C3A}"/>
              </a:ext>
            </a:extLst>
          </p:cNvPr>
          <p:cNvCxnSpPr>
            <a:cxnSpLocks/>
          </p:cNvCxnSpPr>
          <p:nvPr/>
        </p:nvCxnSpPr>
        <p:spPr>
          <a:xfrm flipV="1">
            <a:off x="3778373" y="16007967"/>
            <a:ext cx="0" cy="602013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TextBox 104">
            <a:extLst>
              <a:ext uri="{FF2B5EF4-FFF2-40B4-BE49-F238E27FC236}">
                <a16:creationId xmlns:a16="http://schemas.microsoft.com/office/drawing/2014/main" id="{1A9F72DB-801B-1540-9027-8E9B8D266CA4}"/>
              </a:ext>
            </a:extLst>
          </p:cNvPr>
          <p:cNvSpPr txBox="1"/>
          <p:nvPr/>
        </p:nvSpPr>
        <p:spPr>
          <a:xfrm>
            <a:off x="3870339" y="14785732"/>
            <a:ext cx="9421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Criticisms of the family – the role of women / marriage breakdown </a:t>
            </a:r>
          </a:p>
        </p:txBody>
      </p:sp>
      <p:cxnSp>
        <p:nvCxnSpPr>
          <p:cNvPr id="116" name="Straight Connector 115">
            <a:extLst>
              <a:ext uri="{FF2B5EF4-FFF2-40B4-BE49-F238E27FC236}">
                <a16:creationId xmlns:a16="http://schemas.microsoft.com/office/drawing/2014/main" id="{00E6D38E-3F60-8646-B0C0-1F4A34240498}"/>
              </a:ext>
            </a:extLst>
          </p:cNvPr>
          <p:cNvCxnSpPr>
            <a:cxnSpLocks/>
          </p:cNvCxnSpPr>
          <p:nvPr/>
        </p:nvCxnSpPr>
        <p:spPr>
          <a:xfrm flipH="1">
            <a:off x="2942199" y="15124437"/>
            <a:ext cx="4221" cy="614743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TextBox 117">
            <a:extLst>
              <a:ext uri="{FF2B5EF4-FFF2-40B4-BE49-F238E27FC236}">
                <a16:creationId xmlns:a16="http://schemas.microsoft.com/office/drawing/2014/main" id="{798D0D35-29AB-1847-B78E-66D8D2E8F393}"/>
              </a:ext>
            </a:extLst>
          </p:cNvPr>
          <p:cNvSpPr txBox="1"/>
          <p:nvPr/>
        </p:nvSpPr>
        <p:spPr>
          <a:xfrm>
            <a:off x="2129583" y="16334273"/>
            <a:ext cx="8070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Introduction to Education</a:t>
            </a: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307DEB2C-260D-0340-9B54-6F5AE6E5CAF0}"/>
              </a:ext>
            </a:extLst>
          </p:cNvPr>
          <p:cNvSpPr txBox="1"/>
          <p:nvPr/>
        </p:nvSpPr>
        <p:spPr>
          <a:xfrm>
            <a:off x="2893105" y="15053860"/>
            <a:ext cx="9288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Mock exam families paper </a:t>
            </a:r>
          </a:p>
        </p:txBody>
      </p:sp>
      <p:pic>
        <p:nvPicPr>
          <p:cNvPr id="86" name="Picture 85">
            <a:extLst>
              <a:ext uri="{FF2B5EF4-FFF2-40B4-BE49-F238E27FC236}">
                <a16:creationId xmlns:a16="http://schemas.microsoft.com/office/drawing/2014/main" id="{E2C681CE-4F5E-FE42-BDC2-CE2B81D6D5D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4406" r="530" b="32512"/>
          <a:stretch/>
        </p:blipFill>
        <p:spPr>
          <a:xfrm>
            <a:off x="8015273" y="16736550"/>
            <a:ext cx="1428811" cy="482694"/>
          </a:xfrm>
          <a:prstGeom prst="rect">
            <a:avLst/>
          </a:prstGeom>
        </p:spPr>
      </p:pic>
      <p:cxnSp>
        <p:nvCxnSpPr>
          <p:cNvPr id="137" name="Straight Connector 136">
            <a:extLst>
              <a:ext uri="{FF2B5EF4-FFF2-40B4-BE49-F238E27FC236}">
                <a16:creationId xmlns:a16="http://schemas.microsoft.com/office/drawing/2014/main" id="{2EDB2F53-5336-AE41-B80B-AA261FB05226}"/>
              </a:ext>
            </a:extLst>
          </p:cNvPr>
          <p:cNvCxnSpPr>
            <a:cxnSpLocks/>
          </p:cNvCxnSpPr>
          <p:nvPr/>
        </p:nvCxnSpPr>
        <p:spPr>
          <a:xfrm>
            <a:off x="759186" y="14973973"/>
            <a:ext cx="516737" cy="0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9" name="TextBox 138">
            <a:extLst>
              <a:ext uri="{FF2B5EF4-FFF2-40B4-BE49-F238E27FC236}">
                <a16:creationId xmlns:a16="http://schemas.microsoft.com/office/drawing/2014/main" id="{EB0D9571-AB33-1347-88DC-1D57DDB8FB12}"/>
              </a:ext>
            </a:extLst>
          </p:cNvPr>
          <p:cNvSpPr txBox="1"/>
          <p:nvPr/>
        </p:nvSpPr>
        <p:spPr>
          <a:xfrm>
            <a:off x="4329579" y="12843864"/>
            <a:ext cx="10568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Processes of educational achievement</a:t>
            </a:r>
          </a:p>
        </p:txBody>
      </p:sp>
      <p:cxnSp>
        <p:nvCxnSpPr>
          <p:cNvPr id="144" name="Straight Connector 143">
            <a:extLst>
              <a:ext uri="{FF2B5EF4-FFF2-40B4-BE49-F238E27FC236}">
                <a16:creationId xmlns:a16="http://schemas.microsoft.com/office/drawing/2014/main" id="{1A55DB97-84E3-664C-AE62-915493A592B9}"/>
              </a:ext>
            </a:extLst>
          </p:cNvPr>
          <p:cNvCxnSpPr>
            <a:cxnSpLocks/>
          </p:cNvCxnSpPr>
          <p:nvPr/>
        </p:nvCxnSpPr>
        <p:spPr>
          <a:xfrm>
            <a:off x="956702" y="13887318"/>
            <a:ext cx="387450" cy="73650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5" name="TextBox 144">
            <a:extLst>
              <a:ext uri="{FF2B5EF4-FFF2-40B4-BE49-F238E27FC236}">
                <a16:creationId xmlns:a16="http://schemas.microsoft.com/office/drawing/2014/main" id="{1F008FE9-6D32-194F-A410-F77318049DC3}"/>
              </a:ext>
            </a:extLst>
          </p:cNvPr>
          <p:cNvSpPr txBox="1"/>
          <p:nvPr/>
        </p:nvSpPr>
        <p:spPr>
          <a:xfrm>
            <a:off x="5325193" y="12845394"/>
            <a:ext cx="12765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Counter school cultures / alternatives to school  </a:t>
            </a:r>
          </a:p>
        </p:txBody>
      </p:sp>
      <p:cxnSp>
        <p:nvCxnSpPr>
          <p:cNvPr id="158" name="Straight Connector 157">
            <a:extLst>
              <a:ext uri="{FF2B5EF4-FFF2-40B4-BE49-F238E27FC236}">
                <a16:creationId xmlns:a16="http://schemas.microsoft.com/office/drawing/2014/main" id="{86EB846A-C08D-8E44-A8A5-1C8D76F96038}"/>
              </a:ext>
            </a:extLst>
          </p:cNvPr>
          <p:cNvCxnSpPr>
            <a:cxnSpLocks/>
          </p:cNvCxnSpPr>
          <p:nvPr/>
        </p:nvCxnSpPr>
        <p:spPr>
          <a:xfrm>
            <a:off x="2802348" y="12915629"/>
            <a:ext cx="0" cy="736259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0" name="TextBox 159">
            <a:extLst>
              <a:ext uri="{FF2B5EF4-FFF2-40B4-BE49-F238E27FC236}">
                <a16:creationId xmlns:a16="http://schemas.microsoft.com/office/drawing/2014/main" id="{59865158-3AFA-2248-A2BF-94AF4BDA5263}"/>
              </a:ext>
            </a:extLst>
          </p:cNvPr>
          <p:cNvSpPr txBox="1"/>
          <p:nvPr/>
        </p:nvSpPr>
        <p:spPr>
          <a:xfrm>
            <a:off x="1157460" y="12887555"/>
            <a:ext cx="12055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Methods and methodical issues </a:t>
            </a:r>
          </a:p>
        </p:txBody>
      </p:sp>
      <p:sp>
        <p:nvSpPr>
          <p:cNvPr id="168" name="TextBox 167">
            <a:extLst>
              <a:ext uri="{FF2B5EF4-FFF2-40B4-BE49-F238E27FC236}">
                <a16:creationId xmlns:a16="http://schemas.microsoft.com/office/drawing/2014/main" id="{BD041964-E82A-5B43-8169-DDD67467349D}"/>
              </a:ext>
            </a:extLst>
          </p:cNvPr>
          <p:cNvSpPr txBox="1"/>
          <p:nvPr/>
        </p:nvSpPr>
        <p:spPr>
          <a:xfrm>
            <a:off x="209117" y="11093577"/>
            <a:ext cx="83539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Different sociological views on Social Stratification – Functionalism / Marxism / Feminism</a:t>
            </a:r>
          </a:p>
        </p:txBody>
      </p:sp>
      <p:cxnSp>
        <p:nvCxnSpPr>
          <p:cNvPr id="122" name="Straight Connector 121">
            <a:extLst>
              <a:ext uri="{FF2B5EF4-FFF2-40B4-BE49-F238E27FC236}">
                <a16:creationId xmlns:a16="http://schemas.microsoft.com/office/drawing/2014/main" id="{473AE042-4C1C-0540-90DF-805167FB44C6}"/>
              </a:ext>
            </a:extLst>
          </p:cNvPr>
          <p:cNvCxnSpPr>
            <a:cxnSpLocks/>
          </p:cNvCxnSpPr>
          <p:nvPr/>
        </p:nvCxnSpPr>
        <p:spPr>
          <a:xfrm flipH="1" flipV="1">
            <a:off x="6676039" y="15848308"/>
            <a:ext cx="4214" cy="602013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4" name="TextBox 123">
            <a:extLst>
              <a:ext uri="{FF2B5EF4-FFF2-40B4-BE49-F238E27FC236}">
                <a16:creationId xmlns:a16="http://schemas.microsoft.com/office/drawing/2014/main" id="{C4A79582-07C9-724E-B8B3-9661E7D84670}"/>
              </a:ext>
            </a:extLst>
          </p:cNvPr>
          <p:cNvSpPr txBox="1"/>
          <p:nvPr/>
        </p:nvSpPr>
        <p:spPr>
          <a:xfrm>
            <a:off x="7643708" y="16110054"/>
            <a:ext cx="7956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An introduction to Sociology</a:t>
            </a:r>
          </a:p>
        </p:txBody>
      </p:sp>
      <p:cxnSp>
        <p:nvCxnSpPr>
          <p:cNvPr id="125" name="Straight Connector 124">
            <a:extLst>
              <a:ext uri="{FF2B5EF4-FFF2-40B4-BE49-F238E27FC236}">
                <a16:creationId xmlns:a16="http://schemas.microsoft.com/office/drawing/2014/main" id="{F00234DB-30A0-A14D-B827-8C2DCE0238B9}"/>
              </a:ext>
            </a:extLst>
          </p:cNvPr>
          <p:cNvCxnSpPr>
            <a:cxnSpLocks/>
          </p:cNvCxnSpPr>
          <p:nvPr/>
        </p:nvCxnSpPr>
        <p:spPr>
          <a:xfrm flipH="1">
            <a:off x="3902514" y="13143686"/>
            <a:ext cx="17121" cy="455069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7" name="TextBox 126">
            <a:extLst>
              <a:ext uri="{FF2B5EF4-FFF2-40B4-BE49-F238E27FC236}">
                <a16:creationId xmlns:a16="http://schemas.microsoft.com/office/drawing/2014/main" id="{37B165B7-AACB-3A4C-A89C-5FD028A89864}"/>
              </a:ext>
            </a:extLst>
          </p:cNvPr>
          <p:cNvSpPr txBox="1"/>
          <p:nvPr/>
        </p:nvSpPr>
        <p:spPr>
          <a:xfrm>
            <a:off x="340640" y="15648659"/>
            <a:ext cx="9421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Process of research design</a:t>
            </a:r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F4A3E031-B76D-D04F-8233-8F8B5D2D3BA2}"/>
              </a:ext>
            </a:extLst>
          </p:cNvPr>
          <p:cNvSpPr txBox="1"/>
          <p:nvPr/>
        </p:nvSpPr>
        <p:spPr>
          <a:xfrm>
            <a:off x="242768" y="14388748"/>
            <a:ext cx="7938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Primary and secondary sources </a:t>
            </a:r>
          </a:p>
        </p:txBody>
      </p:sp>
      <p:cxnSp>
        <p:nvCxnSpPr>
          <p:cNvPr id="131" name="Straight Connector 130">
            <a:extLst>
              <a:ext uri="{FF2B5EF4-FFF2-40B4-BE49-F238E27FC236}">
                <a16:creationId xmlns:a16="http://schemas.microsoft.com/office/drawing/2014/main" id="{C3FA2F8C-BD2B-EA46-8D5D-0F3383BE1ABC}"/>
              </a:ext>
            </a:extLst>
          </p:cNvPr>
          <p:cNvCxnSpPr>
            <a:cxnSpLocks/>
          </p:cNvCxnSpPr>
          <p:nvPr/>
        </p:nvCxnSpPr>
        <p:spPr>
          <a:xfrm>
            <a:off x="562952" y="14377225"/>
            <a:ext cx="633021" cy="0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4" name="TextBox 133">
            <a:extLst>
              <a:ext uri="{FF2B5EF4-FFF2-40B4-BE49-F238E27FC236}">
                <a16:creationId xmlns:a16="http://schemas.microsoft.com/office/drawing/2014/main" id="{95F62214-CCB5-8B42-AF36-CB2A533A5535}"/>
              </a:ext>
            </a:extLst>
          </p:cNvPr>
          <p:cNvSpPr txBox="1"/>
          <p:nvPr/>
        </p:nvSpPr>
        <p:spPr>
          <a:xfrm>
            <a:off x="224991" y="13542663"/>
            <a:ext cx="13072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Advantages and disadvantages / strengths and weaknesses of different research methods </a:t>
            </a:r>
          </a:p>
        </p:txBody>
      </p:sp>
      <p:sp>
        <p:nvSpPr>
          <p:cNvPr id="150" name="TextBox 149">
            <a:extLst>
              <a:ext uri="{FF2B5EF4-FFF2-40B4-BE49-F238E27FC236}">
                <a16:creationId xmlns:a16="http://schemas.microsoft.com/office/drawing/2014/main" id="{88CF6B9A-D161-D94B-838C-8556FFF74B3D}"/>
              </a:ext>
            </a:extLst>
          </p:cNvPr>
          <p:cNvSpPr txBox="1"/>
          <p:nvPr/>
        </p:nvSpPr>
        <p:spPr>
          <a:xfrm>
            <a:off x="196637" y="15080927"/>
            <a:ext cx="8715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Practical difficulties and ethical issues </a:t>
            </a:r>
          </a:p>
        </p:txBody>
      </p:sp>
      <p:cxnSp>
        <p:nvCxnSpPr>
          <p:cNvPr id="159" name="Straight Connector 158">
            <a:extLst>
              <a:ext uri="{FF2B5EF4-FFF2-40B4-BE49-F238E27FC236}">
                <a16:creationId xmlns:a16="http://schemas.microsoft.com/office/drawing/2014/main" id="{E8AAB0BF-36A9-804A-8EA6-26A41D71410B}"/>
              </a:ext>
            </a:extLst>
          </p:cNvPr>
          <p:cNvCxnSpPr>
            <a:cxnSpLocks/>
          </p:cNvCxnSpPr>
          <p:nvPr/>
        </p:nvCxnSpPr>
        <p:spPr>
          <a:xfrm flipH="1" flipV="1">
            <a:off x="4329579" y="13699771"/>
            <a:ext cx="3758" cy="436869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1" name="TextBox 160">
            <a:extLst>
              <a:ext uri="{FF2B5EF4-FFF2-40B4-BE49-F238E27FC236}">
                <a16:creationId xmlns:a16="http://schemas.microsoft.com/office/drawing/2014/main" id="{76BC9A8D-CA16-6F43-A732-D2CEA3AF9B47}"/>
              </a:ext>
            </a:extLst>
          </p:cNvPr>
          <p:cNvSpPr txBox="1"/>
          <p:nvPr/>
        </p:nvSpPr>
        <p:spPr>
          <a:xfrm>
            <a:off x="1093782" y="16180908"/>
            <a:ext cx="12384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Understanding sociological data </a:t>
            </a:r>
          </a:p>
        </p:txBody>
      </p:sp>
      <p:sp>
        <p:nvSpPr>
          <p:cNvPr id="163" name="TextBox 162">
            <a:extLst>
              <a:ext uri="{FF2B5EF4-FFF2-40B4-BE49-F238E27FC236}">
                <a16:creationId xmlns:a16="http://schemas.microsoft.com/office/drawing/2014/main" id="{8D7D4A98-D1CC-4C4F-B86C-013B0415E4A7}"/>
              </a:ext>
            </a:extLst>
          </p:cNvPr>
          <p:cNvSpPr txBox="1"/>
          <p:nvPr/>
        </p:nvSpPr>
        <p:spPr>
          <a:xfrm>
            <a:off x="902160" y="11797812"/>
            <a:ext cx="10050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Introduction to Social Stratification</a:t>
            </a:r>
          </a:p>
        </p:txBody>
      </p:sp>
      <p:cxnSp>
        <p:nvCxnSpPr>
          <p:cNvPr id="166" name="Straight Connector 165">
            <a:extLst>
              <a:ext uri="{FF2B5EF4-FFF2-40B4-BE49-F238E27FC236}">
                <a16:creationId xmlns:a16="http://schemas.microsoft.com/office/drawing/2014/main" id="{3D526A9F-69B1-6848-BE28-D0D0F2031640}"/>
              </a:ext>
            </a:extLst>
          </p:cNvPr>
          <p:cNvCxnSpPr>
            <a:cxnSpLocks/>
          </p:cNvCxnSpPr>
          <p:nvPr/>
        </p:nvCxnSpPr>
        <p:spPr>
          <a:xfrm flipV="1">
            <a:off x="807883" y="15449321"/>
            <a:ext cx="650742" cy="162952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9" name="TextBox 168">
            <a:extLst>
              <a:ext uri="{FF2B5EF4-FFF2-40B4-BE49-F238E27FC236}">
                <a16:creationId xmlns:a16="http://schemas.microsoft.com/office/drawing/2014/main" id="{95A15AD4-04FE-264A-84D2-45F173189A12}"/>
              </a:ext>
            </a:extLst>
          </p:cNvPr>
          <p:cNvSpPr txBox="1"/>
          <p:nvPr/>
        </p:nvSpPr>
        <p:spPr>
          <a:xfrm>
            <a:off x="2420134" y="12474655"/>
            <a:ext cx="12873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Sociological perspectives of education – Functionalism / Marxism</a:t>
            </a:r>
          </a:p>
        </p:txBody>
      </p:sp>
      <p:cxnSp>
        <p:nvCxnSpPr>
          <p:cNvPr id="170" name="Straight Connector 169">
            <a:extLst>
              <a:ext uri="{FF2B5EF4-FFF2-40B4-BE49-F238E27FC236}">
                <a16:creationId xmlns:a16="http://schemas.microsoft.com/office/drawing/2014/main" id="{2E73E8B4-E8A0-9A42-BB18-27E367A6C8CF}"/>
              </a:ext>
            </a:extLst>
          </p:cNvPr>
          <p:cNvCxnSpPr>
            <a:cxnSpLocks/>
          </p:cNvCxnSpPr>
          <p:nvPr/>
        </p:nvCxnSpPr>
        <p:spPr>
          <a:xfrm flipH="1">
            <a:off x="8875835" y="11567786"/>
            <a:ext cx="75793" cy="526064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2" name="TextBox 171">
            <a:extLst>
              <a:ext uri="{FF2B5EF4-FFF2-40B4-BE49-F238E27FC236}">
                <a16:creationId xmlns:a16="http://schemas.microsoft.com/office/drawing/2014/main" id="{EDFBB7A1-41B9-2E4D-BB28-B6FB8F5229AD}"/>
              </a:ext>
            </a:extLst>
          </p:cNvPr>
          <p:cNvSpPr txBox="1"/>
          <p:nvPr/>
        </p:nvSpPr>
        <p:spPr>
          <a:xfrm>
            <a:off x="307716" y="9381944"/>
            <a:ext cx="7367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Different views of socio – economic class </a:t>
            </a:r>
          </a:p>
        </p:txBody>
      </p:sp>
      <p:cxnSp>
        <p:nvCxnSpPr>
          <p:cNvPr id="189" name="Straight Connector 188">
            <a:extLst>
              <a:ext uri="{FF2B5EF4-FFF2-40B4-BE49-F238E27FC236}">
                <a16:creationId xmlns:a16="http://schemas.microsoft.com/office/drawing/2014/main" id="{00C2B25B-A904-7041-98FC-DA72AEDAA265}"/>
              </a:ext>
            </a:extLst>
          </p:cNvPr>
          <p:cNvCxnSpPr>
            <a:cxnSpLocks/>
          </p:cNvCxnSpPr>
          <p:nvPr/>
        </p:nvCxnSpPr>
        <p:spPr>
          <a:xfrm>
            <a:off x="7520305" y="10809026"/>
            <a:ext cx="12956" cy="497834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0" name="TextBox 189">
            <a:extLst>
              <a:ext uri="{FF2B5EF4-FFF2-40B4-BE49-F238E27FC236}">
                <a16:creationId xmlns:a16="http://schemas.microsoft.com/office/drawing/2014/main" id="{A7EC5F2E-AD14-214A-8A3C-8928222884C5}"/>
              </a:ext>
            </a:extLst>
          </p:cNvPr>
          <p:cNvSpPr txBox="1"/>
          <p:nvPr/>
        </p:nvSpPr>
        <p:spPr>
          <a:xfrm>
            <a:off x="360725" y="8349331"/>
            <a:ext cx="10490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Different perspectives on life chances – functionalist / Marxist / Feminist</a:t>
            </a:r>
          </a:p>
        </p:txBody>
      </p:sp>
      <p:cxnSp>
        <p:nvCxnSpPr>
          <p:cNvPr id="193" name="Straight Connector 192">
            <a:extLst>
              <a:ext uri="{FF2B5EF4-FFF2-40B4-BE49-F238E27FC236}">
                <a16:creationId xmlns:a16="http://schemas.microsoft.com/office/drawing/2014/main" id="{80EDB21F-49F2-8A48-A076-3C80C1768E5C}"/>
              </a:ext>
            </a:extLst>
          </p:cNvPr>
          <p:cNvCxnSpPr>
            <a:cxnSpLocks/>
          </p:cNvCxnSpPr>
          <p:nvPr/>
        </p:nvCxnSpPr>
        <p:spPr>
          <a:xfrm flipH="1" flipV="1">
            <a:off x="6601721" y="11644005"/>
            <a:ext cx="89589" cy="241872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" name="TextBox 193">
            <a:extLst>
              <a:ext uri="{FF2B5EF4-FFF2-40B4-BE49-F238E27FC236}">
                <a16:creationId xmlns:a16="http://schemas.microsoft.com/office/drawing/2014/main" id="{F74F6976-AC01-9E47-A6A2-E3BA75810F25}"/>
              </a:ext>
            </a:extLst>
          </p:cNvPr>
          <p:cNvSpPr txBox="1"/>
          <p:nvPr/>
        </p:nvSpPr>
        <p:spPr>
          <a:xfrm>
            <a:off x="1922494" y="8586925"/>
            <a:ext cx="11318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Factors effecting life chances </a:t>
            </a:r>
          </a:p>
        </p:txBody>
      </p:sp>
      <p:cxnSp>
        <p:nvCxnSpPr>
          <p:cNvPr id="202" name="Straight Connector 201">
            <a:extLst>
              <a:ext uri="{FF2B5EF4-FFF2-40B4-BE49-F238E27FC236}">
                <a16:creationId xmlns:a16="http://schemas.microsoft.com/office/drawing/2014/main" id="{37F25081-DC98-7742-9CDD-B05C66E90535}"/>
              </a:ext>
            </a:extLst>
          </p:cNvPr>
          <p:cNvCxnSpPr>
            <a:cxnSpLocks/>
          </p:cNvCxnSpPr>
          <p:nvPr/>
        </p:nvCxnSpPr>
        <p:spPr>
          <a:xfrm flipV="1">
            <a:off x="5441755" y="11682287"/>
            <a:ext cx="175112" cy="326584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3" name="TextBox 202">
            <a:extLst>
              <a:ext uri="{FF2B5EF4-FFF2-40B4-BE49-F238E27FC236}">
                <a16:creationId xmlns:a16="http://schemas.microsoft.com/office/drawing/2014/main" id="{63ED1275-9D5C-B64F-99A8-47475CF3C87F}"/>
              </a:ext>
            </a:extLst>
          </p:cNvPr>
          <p:cNvSpPr txBox="1"/>
          <p:nvPr/>
        </p:nvSpPr>
        <p:spPr>
          <a:xfrm>
            <a:off x="3003778" y="8416903"/>
            <a:ext cx="6085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/>
              <a:t>Poverty as a social issue </a:t>
            </a:r>
          </a:p>
        </p:txBody>
      </p:sp>
      <p:cxnSp>
        <p:nvCxnSpPr>
          <p:cNvPr id="210" name="Straight Connector 209">
            <a:extLst>
              <a:ext uri="{FF2B5EF4-FFF2-40B4-BE49-F238E27FC236}">
                <a16:creationId xmlns:a16="http://schemas.microsoft.com/office/drawing/2014/main" id="{3C680FB8-DCEB-BE4B-A3E1-0C5BBF879919}"/>
              </a:ext>
            </a:extLst>
          </p:cNvPr>
          <p:cNvCxnSpPr>
            <a:cxnSpLocks/>
          </p:cNvCxnSpPr>
          <p:nvPr/>
        </p:nvCxnSpPr>
        <p:spPr>
          <a:xfrm>
            <a:off x="5424035" y="10865086"/>
            <a:ext cx="0" cy="339274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4" name="Straight Connector 233">
            <a:extLst>
              <a:ext uri="{FF2B5EF4-FFF2-40B4-BE49-F238E27FC236}">
                <a16:creationId xmlns:a16="http://schemas.microsoft.com/office/drawing/2014/main" id="{C01852B1-E08D-2243-A474-5E7835DAB027}"/>
              </a:ext>
            </a:extLst>
          </p:cNvPr>
          <p:cNvCxnSpPr>
            <a:cxnSpLocks/>
          </p:cNvCxnSpPr>
          <p:nvPr/>
        </p:nvCxnSpPr>
        <p:spPr>
          <a:xfrm flipH="1">
            <a:off x="7795983" y="11673451"/>
            <a:ext cx="127429" cy="380113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6" name="Straight Connector 235">
            <a:extLst>
              <a:ext uri="{FF2B5EF4-FFF2-40B4-BE49-F238E27FC236}">
                <a16:creationId xmlns:a16="http://schemas.microsoft.com/office/drawing/2014/main" id="{AB65D886-ADBA-FC4B-9739-0F6ED4A9D67A}"/>
              </a:ext>
            </a:extLst>
          </p:cNvPr>
          <p:cNvCxnSpPr>
            <a:cxnSpLocks/>
          </p:cNvCxnSpPr>
          <p:nvPr/>
        </p:nvCxnSpPr>
        <p:spPr>
          <a:xfrm flipH="1" flipV="1">
            <a:off x="3598903" y="11699246"/>
            <a:ext cx="147954" cy="263416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7" name="TextBox 236">
            <a:extLst>
              <a:ext uri="{FF2B5EF4-FFF2-40B4-BE49-F238E27FC236}">
                <a16:creationId xmlns:a16="http://schemas.microsoft.com/office/drawing/2014/main" id="{253B767C-83F5-5E40-90FB-15D2702E5629}"/>
              </a:ext>
            </a:extLst>
          </p:cNvPr>
          <p:cNvSpPr txBox="1"/>
          <p:nvPr/>
        </p:nvSpPr>
        <p:spPr>
          <a:xfrm>
            <a:off x="6978326" y="12108443"/>
            <a:ext cx="848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Introduction to Crime &amp; Deviance </a:t>
            </a:r>
          </a:p>
        </p:txBody>
      </p:sp>
      <p:cxnSp>
        <p:nvCxnSpPr>
          <p:cNvPr id="242" name="Straight Connector 241">
            <a:extLst>
              <a:ext uri="{FF2B5EF4-FFF2-40B4-BE49-F238E27FC236}">
                <a16:creationId xmlns:a16="http://schemas.microsoft.com/office/drawing/2014/main" id="{9E865DA3-DE36-E64D-B463-8964711B884D}"/>
              </a:ext>
            </a:extLst>
          </p:cNvPr>
          <p:cNvCxnSpPr>
            <a:cxnSpLocks/>
          </p:cNvCxnSpPr>
          <p:nvPr/>
        </p:nvCxnSpPr>
        <p:spPr>
          <a:xfrm flipV="1">
            <a:off x="3818115" y="11030488"/>
            <a:ext cx="44471" cy="361551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3" name="TextBox 242">
            <a:extLst>
              <a:ext uri="{FF2B5EF4-FFF2-40B4-BE49-F238E27FC236}">
                <a16:creationId xmlns:a16="http://schemas.microsoft.com/office/drawing/2014/main" id="{6AED503A-2E3B-0D46-9B4D-7D50557BF25C}"/>
              </a:ext>
            </a:extLst>
          </p:cNvPr>
          <p:cNvSpPr txBox="1"/>
          <p:nvPr/>
        </p:nvSpPr>
        <p:spPr>
          <a:xfrm>
            <a:off x="5177033" y="12062348"/>
            <a:ext cx="12546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Social control – formal and informal </a:t>
            </a:r>
          </a:p>
        </p:txBody>
      </p:sp>
      <p:cxnSp>
        <p:nvCxnSpPr>
          <p:cNvPr id="182" name="Straight Connector 181">
            <a:extLst>
              <a:ext uri="{FF2B5EF4-FFF2-40B4-BE49-F238E27FC236}">
                <a16:creationId xmlns:a16="http://schemas.microsoft.com/office/drawing/2014/main" id="{6494438B-D8AB-FB47-8562-63B4470550F6}"/>
              </a:ext>
            </a:extLst>
          </p:cNvPr>
          <p:cNvCxnSpPr>
            <a:cxnSpLocks/>
          </p:cNvCxnSpPr>
          <p:nvPr/>
        </p:nvCxnSpPr>
        <p:spPr>
          <a:xfrm>
            <a:off x="940289" y="9835297"/>
            <a:ext cx="255684" cy="82903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5" name="TextBox 184">
            <a:extLst>
              <a:ext uri="{FF2B5EF4-FFF2-40B4-BE49-F238E27FC236}">
                <a16:creationId xmlns:a16="http://schemas.microsoft.com/office/drawing/2014/main" id="{431E806C-F011-B346-AC81-96A097AC8DC1}"/>
              </a:ext>
            </a:extLst>
          </p:cNvPr>
          <p:cNvSpPr txBox="1"/>
          <p:nvPr/>
        </p:nvSpPr>
        <p:spPr>
          <a:xfrm>
            <a:off x="1861807" y="10658234"/>
            <a:ext cx="1398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Violent crime / Sentencing / prisons / sentencing / Young offenders / </a:t>
            </a:r>
          </a:p>
        </p:txBody>
      </p:sp>
      <p:cxnSp>
        <p:nvCxnSpPr>
          <p:cNvPr id="186" name="Straight Connector 185">
            <a:extLst>
              <a:ext uri="{FF2B5EF4-FFF2-40B4-BE49-F238E27FC236}">
                <a16:creationId xmlns:a16="http://schemas.microsoft.com/office/drawing/2014/main" id="{4014782C-4C57-2749-B186-F07B6C952DA1}"/>
              </a:ext>
            </a:extLst>
          </p:cNvPr>
          <p:cNvCxnSpPr>
            <a:cxnSpLocks/>
          </p:cNvCxnSpPr>
          <p:nvPr/>
        </p:nvCxnSpPr>
        <p:spPr>
          <a:xfrm>
            <a:off x="3978366" y="8891516"/>
            <a:ext cx="0" cy="339274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2" name="Straight Connector 191">
            <a:extLst>
              <a:ext uri="{FF2B5EF4-FFF2-40B4-BE49-F238E27FC236}">
                <a16:creationId xmlns:a16="http://schemas.microsoft.com/office/drawing/2014/main" id="{76FE9973-F084-214D-8B07-121D8EEEA02E}"/>
              </a:ext>
            </a:extLst>
          </p:cNvPr>
          <p:cNvCxnSpPr>
            <a:cxnSpLocks/>
          </p:cNvCxnSpPr>
          <p:nvPr/>
        </p:nvCxnSpPr>
        <p:spPr>
          <a:xfrm flipV="1">
            <a:off x="2032661" y="9376206"/>
            <a:ext cx="0" cy="350818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5" name="TextBox 194">
            <a:extLst>
              <a:ext uri="{FF2B5EF4-FFF2-40B4-BE49-F238E27FC236}">
                <a16:creationId xmlns:a16="http://schemas.microsoft.com/office/drawing/2014/main" id="{0CE17081-0482-1C44-A676-5D527919B406}"/>
              </a:ext>
            </a:extLst>
          </p:cNvPr>
          <p:cNvSpPr txBox="1"/>
          <p:nvPr/>
        </p:nvSpPr>
        <p:spPr>
          <a:xfrm>
            <a:off x="2228818" y="11942254"/>
            <a:ext cx="108921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Cohen – subcultures </a:t>
            </a:r>
          </a:p>
        </p:txBody>
      </p:sp>
      <p:cxnSp>
        <p:nvCxnSpPr>
          <p:cNvPr id="196" name="Straight Connector 195">
            <a:extLst>
              <a:ext uri="{FF2B5EF4-FFF2-40B4-BE49-F238E27FC236}">
                <a16:creationId xmlns:a16="http://schemas.microsoft.com/office/drawing/2014/main" id="{206BE152-910A-2843-A2AB-7EEE1AB8E0D0}"/>
              </a:ext>
            </a:extLst>
          </p:cNvPr>
          <p:cNvCxnSpPr>
            <a:cxnSpLocks/>
          </p:cNvCxnSpPr>
          <p:nvPr/>
        </p:nvCxnSpPr>
        <p:spPr>
          <a:xfrm flipV="1">
            <a:off x="1753421" y="15739180"/>
            <a:ext cx="10464" cy="492325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7" name="TextBox 196">
            <a:extLst>
              <a:ext uri="{FF2B5EF4-FFF2-40B4-BE49-F238E27FC236}">
                <a16:creationId xmlns:a16="http://schemas.microsoft.com/office/drawing/2014/main" id="{341D8085-6F7B-E44E-A5BA-1B865B9ADC9E}"/>
              </a:ext>
            </a:extLst>
          </p:cNvPr>
          <p:cNvSpPr txBox="1"/>
          <p:nvPr/>
        </p:nvSpPr>
        <p:spPr>
          <a:xfrm>
            <a:off x="3605117" y="12660233"/>
            <a:ext cx="9722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err="1"/>
              <a:t>Differen</a:t>
            </a:r>
            <a:r>
              <a:rPr lang="en-US" sz="800" dirty="0"/>
              <a:t> roles and functions of education</a:t>
            </a:r>
          </a:p>
        </p:txBody>
      </p:sp>
      <p:cxnSp>
        <p:nvCxnSpPr>
          <p:cNvPr id="198" name="Straight Connector 197">
            <a:extLst>
              <a:ext uri="{FF2B5EF4-FFF2-40B4-BE49-F238E27FC236}">
                <a16:creationId xmlns:a16="http://schemas.microsoft.com/office/drawing/2014/main" id="{F51116E4-A353-1B45-ACA0-38C9A5762479}"/>
              </a:ext>
            </a:extLst>
          </p:cNvPr>
          <p:cNvCxnSpPr>
            <a:cxnSpLocks/>
          </p:cNvCxnSpPr>
          <p:nvPr/>
        </p:nvCxnSpPr>
        <p:spPr>
          <a:xfrm>
            <a:off x="1364842" y="9014845"/>
            <a:ext cx="157545" cy="302956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9" name="TextBox 198">
            <a:extLst>
              <a:ext uri="{FF2B5EF4-FFF2-40B4-BE49-F238E27FC236}">
                <a16:creationId xmlns:a16="http://schemas.microsoft.com/office/drawing/2014/main" id="{106CC8FF-7C16-334A-8FD0-24761ED9AFC8}"/>
              </a:ext>
            </a:extLst>
          </p:cNvPr>
          <p:cNvSpPr txBox="1"/>
          <p:nvPr/>
        </p:nvSpPr>
        <p:spPr>
          <a:xfrm>
            <a:off x="3266873" y="11898256"/>
            <a:ext cx="10291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Media coverage of crime </a:t>
            </a:r>
          </a:p>
        </p:txBody>
      </p:sp>
      <p:cxnSp>
        <p:nvCxnSpPr>
          <p:cNvPr id="204" name="Straight Connector 203">
            <a:extLst>
              <a:ext uri="{FF2B5EF4-FFF2-40B4-BE49-F238E27FC236}">
                <a16:creationId xmlns:a16="http://schemas.microsoft.com/office/drawing/2014/main" id="{B58C7C54-BA15-1143-8FA5-033C1320FED3}"/>
              </a:ext>
            </a:extLst>
          </p:cNvPr>
          <p:cNvCxnSpPr>
            <a:cxnSpLocks/>
          </p:cNvCxnSpPr>
          <p:nvPr/>
        </p:nvCxnSpPr>
        <p:spPr>
          <a:xfrm>
            <a:off x="2411108" y="8955903"/>
            <a:ext cx="0" cy="339274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" name="TextBox 204">
            <a:extLst>
              <a:ext uri="{FF2B5EF4-FFF2-40B4-BE49-F238E27FC236}">
                <a16:creationId xmlns:a16="http://schemas.microsoft.com/office/drawing/2014/main" id="{39D9D989-3FE8-3A48-A3DA-4F44494D3A3A}"/>
              </a:ext>
            </a:extLst>
          </p:cNvPr>
          <p:cNvSpPr txBox="1"/>
          <p:nvPr/>
        </p:nvSpPr>
        <p:spPr>
          <a:xfrm>
            <a:off x="3392360" y="10700520"/>
            <a:ext cx="8966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/>
              <a:t>Carlen – women &amp; crime </a:t>
            </a:r>
          </a:p>
        </p:txBody>
      </p:sp>
      <p:cxnSp>
        <p:nvCxnSpPr>
          <p:cNvPr id="213" name="Straight Connector 212">
            <a:extLst>
              <a:ext uri="{FF2B5EF4-FFF2-40B4-BE49-F238E27FC236}">
                <a16:creationId xmlns:a16="http://schemas.microsoft.com/office/drawing/2014/main" id="{1EADCC58-485B-1B45-9F99-708EBAE3C65F}"/>
              </a:ext>
            </a:extLst>
          </p:cNvPr>
          <p:cNvCxnSpPr>
            <a:cxnSpLocks/>
          </p:cNvCxnSpPr>
          <p:nvPr/>
        </p:nvCxnSpPr>
        <p:spPr>
          <a:xfrm flipH="1" flipV="1">
            <a:off x="2891126" y="9332428"/>
            <a:ext cx="138777" cy="337888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3" name="TextBox 232">
            <a:extLst>
              <a:ext uri="{FF2B5EF4-FFF2-40B4-BE49-F238E27FC236}">
                <a16:creationId xmlns:a16="http://schemas.microsoft.com/office/drawing/2014/main" id="{412D5B28-6E7F-EA44-9179-8C526F1E04B7}"/>
              </a:ext>
            </a:extLst>
          </p:cNvPr>
          <p:cNvSpPr txBox="1"/>
          <p:nvPr/>
        </p:nvSpPr>
        <p:spPr>
          <a:xfrm>
            <a:off x="5726185" y="10815337"/>
            <a:ext cx="117601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Data on Crime </a:t>
            </a:r>
          </a:p>
        </p:txBody>
      </p:sp>
      <p:cxnSp>
        <p:nvCxnSpPr>
          <p:cNvPr id="238" name="Straight Connector 237">
            <a:extLst>
              <a:ext uri="{FF2B5EF4-FFF2-40B4-BE49-F238E27FC236}">
                <a16:creationId xmlns:a16="http://schemas.microsoft.com/office/drawing/2014/main" id="{E1328405-E305-064F-BB49-5E09C8D7C1AA}"/>
              </a:ext>
            </a:extLst>
          </p:cNvPr>
          <p:cNvCxnSpPr>
            <a:cxnSpLocks/>
          </p:cNvCxnSpPr>
          <p:nvPr/>
        </p:nvCxnSpPr>
        <p:spPr>
          <a:xfrm>
            <a:off x="3396681" y="8850182"/>
            <a:ext cx="0" cy="339274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0" name="TextBox 239">
            <a:extLst>
              <a:ext uri="{FF2B5EF4-FFF2-40B4-BE49-F238E27FC236}">
                <a16:creationId xmlns:a16="http://schemas.microsoft.com/office/drawing/2014/main" id="{9B772686-C9FA-654E-9D23-7A32E0BA2BF1}"/>
              </a:ext>
            </a:extLst>
          </p:cNvPr>
          <p:cNvSpPr txBox="1"/>
          <p:nvPr/>
        </p:nvSpPr>
        <p:spPr>
          <a:xfrm>
            <a:off x="5592572" y="10567284"/>
            <a:ext cx="11748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Crime figures / dark figure of crime </a:t>
            </a:r>
          </a:p>
        </p:txBody>
      </p:sp>
      <p:cxnSp>
        <p:nvCxnSpPr>
          <p:cNvPr id="241" name="Straight Connector 240">
            <a:extLst>
              <a:ext uri="{FF2B5EF4-FFF2-40B4-BE49-F238E27FC236}">
                <a16:creationId xmlns:a16="http://schemas.microsoft.com/office/drawing/2014/main" id="{2D926B2A-A746-2743-A1C0-AD8DE17492FD}"/>
              </a:ext>
            </a:extLst>
          </p:cNvPr>
          <p:cNvCxnSpPr>
            <a:cxnSpLocks/>
          </p:cNvCxnSpPr>
          <p:nvPr/>
        </p:nvCxnSpPr>
        <p:spPr>
          <a:xfrm>
            <a:off x="5856895" y="8561313"/>
            <a:ext cx="1" cy="734097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4" name="TextBox 243">
            <a:extLst>
              <a:ext uri="{FF2B5EF4-FFF2-40B4-BE49-F238E27FC236}">
                <a16:creationId xmlns:a16="http://schemas.microsoft.com/office/drawing/2014/main" id="{4788DB4D-C996-3E48-8B50-5141155D3B8E}"/>
              </a:ext>
            </a:extLst>
          </p:cNvPr>
          <p:cNvSpPr txBox="1"/>
          <p:nvPr/>
        </p:nvSpPr>
        <p:spPr>
          <a:xfrm>
            <a:off x="5820850" y="8511134"/>
            <a:ext cx="10490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Family &amp; Education Revision</a:t>
            </a:r>
          </a:p>
        </p:txBody>
      </p:sp>
      <p:cxnSp>
        <p:nvCxnSpPr>
          <p:cNvPr id="247" name="Straight Connector 246">
            <a:extLst>
              <a:ext uri="{FF2B5EF4-FFF2-40B4-BE49-F238E27FC236}">
                <a16:creationId xmlns:a16="http://schemas.microsoft.com/office/drawing/2014/main" id="{229CA148-C5A7-674A-9EBE-7E0537F4EF65}"/>
              </a:ext>
            </a:extLst>
          </p:cNvPr>
          <p:cNvCxnSpPr>
            <a:cxnSpLocks/>
          </p:cNvCxnSpPr>
          <p:nvPr/>
        </p:nvCxnSpPr>
        <p:spPr>
          <a:xfrm flipV="1">
            <a:off x="6281018" y="9498268"/>
            <a:ext cx="5435" cy="163266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8" name="TextBox 247">
            <a:extLst>
              <a:ext uri="{FF2B5EF4-FFF2-40B4-BE49-F238E27FC236}">
                <a16:creationId xmlns:a16="http://schemas.microsoft.com/office/drawing/2014/main" id="{918E321F-855E-1541-B747-5F3A86E1D933}"/>
              </a:ext>
            </a:extLst>
          </p:cNvPr>
          <p:cNvSpPr txBox="1"/>
          <p:nvPr/>
        </p:nvSpPr>
        <p:spPr>
          <a:xfrm>
            <a:off x="5568331" y="9660106"/>
            <a:ext cx="13266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Social Stratification &amp; Crime &amp; Deviance </a:t>
            </a:r>
          </a:p>
        </p:txBody>
      </p:sp>
      <p:cxnSp>
        <p:nvCxnSpPr>
          <p:cNvPr id="246" name="Straight Connector 245">
            <a:extLst>
              <a:ext uri="{FF2B5EF4-FFF2-40B4-BE49-F238E27FC236}">
                <a16:creationId xmlns:a16="http://schemas.microsoft.com/office/drawing/2014/main" id="{BF528227-07B4-C549-8C1A-9F98BE2554DB}"/>
              </a:ext>
            </a:extLst>
          </p:cNvPr>
          <p:cNvCxnSpPr>
            <a:cxnSpLocks/>
          </p:cNvCxnSpPr>
          <p:nvPr/>
        </p:nvCxnSpPr>
        <p:spPr>
          <a:xfrm flipV="1">
            <a:off x="7928213" y="9378174"/>
            <a:ext cx="3058" cy="692245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1" name="TextBox 250">
            <a:extLst>
              <a:ext uri="{FF2B5EF4-FFF2-40B4-BE49-F238E27FC236}">
                <a16:creationId xmlns:a16="http://schemas.microsoft.com/office/drawing/2014/main" id="{E5D8B93E-1429-AA4B-A56C-509AEC4F5E41}"/>
              </a:ext>
            </a:extLst>
          </p:cNvPr>
          <p:cNvSpPr txBox="1"/>
          <p:nvPr/>
        </p:nvSpPr>
        <p:spPr>
          <a:xfrm>
            <a:off x="8975670" y="7880964"/>
            <a:ext cx="5946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GCSE RESULTS</a:t>
            </a:r>
          </a:p>
        </p:txBody>
      </p:sp>
      <p:cxnSp>
        <p:nvCxnSpPr>
          <p:cNvPr id="252" name="Straight Connector 251">
            <a:extLst>
              <a:ext uri="{FF2B5EF4-FFF2-40B4-BE49-F238E27FC236}">
                <a16:creationId xmlns:a16="http://schemas.microsoft.com/office/drawing/2014/main" id="{D313EF1E-25A3-B24E-ABB4-D1A2267DBC5E}"/>
              </a:ext>
            </a:extLst>
          </p:cNvPr>
          <p:cNvCxnSpPr>
            <a:cxnSpLocks/>
          </p:cNvCxnSpPr>
          <p:nvPr/>
        </p:nvCxnSpPr>
        <p:spPr>
          <a:xfrm>
            <a:off x="7445367" y="8794254"/>
            <a:ext cx="104456" cy="498405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3" name="TextBox 252">
            <a:extLst>
              <a:ext uri="{FF2B5EF4-FFF2-40B4-BE49-F238E27FC236}">
                <a16:creationId xmlns:a16="http://schemas.microsoft.com/office/drawing/2014/main" id="{9E09A6B8-4931-D346-9FAB-FE1D992A6015}"/>
              </a:ext>
            </a:extLst>
          </p:cNvPr>
          <p:cNvSpPr txBox="1"/>
          <p:nvPr/>
        </p:nvSpPr>
        <p:spPr>
          <a:xfrm>
            <a:off x="6772185" y="8418566"/>
            <a:ext cx="10914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Revision strategies – interleaving / recall / dual coding</a:t>
            </a:r>
          </a:p>
        </p:txBody>
      </p:sp>
      <p:cxnSp>
        <p:nvCxnSpPr>
          <p:cNvPr id="254" name="Straight Connector 253">
            <a:extLst>
              <a:ext uri="{FF2B5EF4-FFF2-40B4-BE49-F238E27FC236}">
                <a16:creationId xmlns:a16="http://schemas.microsoft.com/office/drawing/2014/main" id="{43854050-DFA9-7C43-ADFF-C58DD8789F26}"/>
              </a:ext>
            </a:extLst>
          </p:cNvPr>
          <p:cNvCxnSpPr>
            <a:cxnSpLocks/>
          </p:cNvCxnSpPr>
          <p:nvPr/>
        </p:nvCxnSpPr>
        <p:spPr>
          <a:xfrm flipH="1">
            <a:off x="4116509" y="6722544"/>
            <a:ext cx="149232" cy="222620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5" name="TextBox 254">
            <a:extLst>
              <a:ext uri="{FF2B5EF4-FFF2-40B4-BE49-F238E27FC236}">
                <a16:creationId xmlns:a16="http://schemas.microsoft.com/office/drawing/2014/main" id="{2A355F5A-59AD-E849-9E98-04953BCC5037}"/>
              </a:ext>
            </a:extLst>
          </p:cNvPr>
          <p:cNvSpPr txBox="1"/>
          <p:nvPr/>
        </p:nvSpPr>
        <p:spPr>
          <a:xfrm>
            <a:off x="6649504" y="6276455"/>
            <a:ext cx="10490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The role and function of the education system</a:t>
            </a:r>
          </a:p>
        </p:txBody>
      </p:sp>
      <p:cxnSp>
        <p:nvCxnSpPr>
          <p:cNvPr id="256" name="Straight Connector 255">
            <a:extLst>
              <a:ext uri="{FF2B5EF4-FFF2-40B4-BE49-F238E27FC236}">
                <a16:creationId xmlns:a16="http://schemas.microsoft.com/office/drawing/2014/main" id="{63E57120-33BF-544B-B579-C4D6D1F155FE}"/>
              </a:ext>
            </a:extLst>
          </p:cNvPr>
          <p:cNvCxnSpPr>
            <a:cxnSpLocks/>
          </p:cNvCxnSpPr>
          <p:nvPr/>
        </p:nvCxnSpPr>
        <p:spPr>
          <a:xfrm flipH="1">
            <a:off x="4586803" y="6645689"/>
            <a:ext cx="2144527" cy="443405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7" name="TextBox 256">
            <a:extLst>
              <a:ext uri="{FF2B5EF4-FFF2-40B4-BE49-F238E27FC236}">
                <a16:creationId xmlns:a16="http://schemas.microsoft.com/office/drawing/2014/main" id="{7131954F-2F38-FA41-8987-AEA3D621F5F2}"/>
              </a:ext>
            </a:extLst>
          </p:cNvPr>
          <p:cNvSpPr txBox="1"/>
          <p:nvPr/>
        </p:nvSpPr>
        <p:spPr>
          <a:xfrm>
            <a:off x="3112568" y="7506611"/>
            <a:ext cx="9933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Family Diversity – changing patterns of marriage </a:t>
            </a:r>
          </a:p>
        </p:txBody>
      </p:sp>
      <p:cxnSp>
        <p:nvCxnSpPr>
          <p:cNvPr id="259" name="Straight Connector 258">
            <a:extLst>
              <a:ext uri="{FF2B5EF4-FFF2-40B4-BE49-F238E27FC236}">
                <a16:creationId xmlns:a16="http://schemas.microsoft.com/office/drawing/2014/main" id="{A036CF56-FD65-AC46-8535-F4DEAA002A2E}"/>
              </a:ext>
            </a:extLst>
          </p:cNvPr>
          <p:cNvCxnSpPr>
            <a:cxnSpLocks/>
          </p:cNvCxnSpPr>
          <p:nvPr/>
        </p:nvCxnSpPr>
        <p:spPr>
          <a:xfrm flipV="1">
            <a:off x="6247158" y="7291348"/>
            <a:ext cx="23649" cy="182872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0" name="TextBox 259">
            <a:extLst>
              <a:ext uri="{FF2B5EF4-FFF2-40B4-BE49-F238E27FC236}">
                <a16:creationId xmlns:a16="http://schemas.microsoft.com/office/drawing/2014/main" id="{A6058159-9D2E-9343-8E0B-69EB0D527A0D}"/>
              </a:ext>
            </a:extLst>
          </p:cNvPr>
          <p:cNvSpPr txBox="1"/>
          <p:nvPr/>
        </p:nvSpPr>
        <p:spPr>
          <a:xfrm>
            <a:off x="4181297" y="7503635"/>
            <a:ext cx="9519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Social Policy Conservatives / New </a:t>
            </a:r>
            <a:r>
              <a:rPr lang="en-US" sz="800" dirty="0" err="1"/>
              <a:t>Labour</a:t>
            </a:r>
            <a:r>
              <a:rPr lang="en-US" sz="800" dirty="0"/>
              <a:t> /  Coalition / Contemporary </a:t>
            </a:r>
          </a:p>
        </p:txBody>
      </p:sp>
      <p:cxnSp>
        <p:nvCxnSpPr>
          <p:cNvPr id="262" name="Straight Connector 261">
            <a:extLst>
              <a:ext uri="{FF2B5EF4-FFF2-40B4-BE49-F238E27FC236}">
                <a16:creationId xmlns:a16="http://schemas.microsoft.com/office/drawing/2014/main" id="{CA091A1F-D9EF-0744-99FC-2C3CE45A8258}"/>
              </a:ext>
            </a:extLst>
          </p:cNvPr>
          <p:cNvCxnSpPr>
            <a:cxnSpLocks/>
          </p:cNvCxnSpPr>
          <p:nvPr/>
        </p:nvCxnSpPr>
        <p:spPr>
          <a:xfrm flipV="1">
            <a:off x="4571685" y="7274299"/>
            <a:ext cx="1381254" cy="278891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7" name="Straight Connector 266">
            <a:extLst>
              <a:ext uri="{FF2B5EF4-FFF2-40B4-BE49-F238E27FC236}">
                <a16:creationId xmlns:a16="http://schemas.microsoft.com/office/drawing/2014/main" id="{961FDAD1-5049-0440-B861-F50CEA6B536C}"/>
              </a:ext>
            </a:extLst>
          </p:cNvPr>
          <p:cNvCxnSpPr>
            <a:cxnSpLocks/>
          </p:cNvCxnSpPr>
          <p:nvPr/>
        </p:nvCxnSpPr>
        <p:spPr>
          <a:xfrm>
            <a:off x="2416906" y="6559681"/>
            <a:ext cx="182930" cy="414292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8" name="TextBox 267">
            <a:extLst>
              <a:ext uri="{FF2B5EF4-FFF2-40B4-BE49-F238E27FC236}">
                <a16:creationId xmlns:a16="http://schemas.microsoft.com/office/drawing/2014/main" id="{E90B3515-1C04-3B48-87C3-F7D5DF41125F}"/>
              </a:ext>
            </a:extLst>
          </p:cNvPr>
          <p:cNvSpPr txBox="1"/>
          <p:nvPr/>
        </p:nvSpPr>
        <p:spPr>
          <a:xfrm>
            <a:off x="1838828" y="6127749"/>
            <a:ext cx="7916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Education Policies, marketization and privatization</a:t>
            </a:r>
          </a:p>
        </p:txBody>
      </p:sp>
      <p:cxnSp>
        <p:nvCxnSpPr>
          <p:cNvPr id="272" name="Straight Connector 271">
            <a:extLst>
              <a:ext uri="{FF2B5EF4-FFF2-40B4-BE49-F238E27FC236}">
                <a16:creationId xmlns:a16="http://schemas.microsoft.com/office/drawing/2014/main" id="{4226F799-69F5-684E-962E-83B20F19CC0C}"/>
              </a:ext>
            </a:extLst>
          </p:cNvPr>
          <p:cNvCxnSpPr>
            <a:cxnSpLocks/>
          </p:cNvCxnSpPr>
          <p:nvPr/>
        </p:nvCxnSpPr>
        <p:spPr>
          <a:xfrm flipV="1">
            <a:off x="691292" y="5761978"/>
            <a:ext cx="463860" cy="123764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3" name="TextBox 272">
            <a:extLst>
              <a:ext uri="{FF2B5EF4-FFF2-40B4-BE49-F238E27FC236}">
                <a16:creationId xmlns:a16="http://schemas.microsoft.com/office/drawing/2014/main" id="{6D4FA6DB-C982-4C4F-A01E-19462A294F54}"/>
              </a:ext>
            </a:extLst>
          </p:cNvPr>
          <p:cNvSpPr txBox="1"/>
          <p:nvPr/>
        </p:nvSpPr>
        <p:spPr>
          <a:xfrm>
            <a:off x="223722" y="5338968"/>
            <a:ext cx="8263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Qualitative and quantitative methods of research:  - research design</a:t>
            </a:r>
          </a:p>
        </p:txBody>
      </p:sp>
      <p:cxnSp>
        <p:nvCxnSpPr>
          <p:cNvPr id="274" name="Straight Connector 273">
            <a:extLst>
              <a:ext uri="{FF2B5EF4-FFF2-40B4-BE49-F238E27FC236}">
                <a16:creationId xmlns:a16="http://schemas.microsoft.com/office/drawing/2014/main" id="{B063178E-D425-084A-B3E1-D1E2E5715874}"/>
              </a:ext>
            </a:extLst>
          </p:cNvPr>
          <p:cNvCxnSpPr>
            <a:cxnSpLocks/>
          </p:cNvCxnSpPr>
          <p:nvPr/>
        </p:nvCxnSpPr>
        <p:spPr>
          <a:xfrm flipV="1">
            <a:off x="2391665" y="7123020"/>
            <a:ext cx="3449455" cy="430169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6" name="Straight Connector 275">
            <a:extLst>
              <a:ext uri="{FF2B5EF4-FFF2-40B4-BE49-F238E27FC236}">
                <a16:creationId xmlns:a16="http://schemas.microsoft.com/office/drawing/2014/main" id="{7D6FD9D7-14C2-BE48-995B-3076BE197D85}"/>
              </a:ext>
            </a:extLst>
          </p:cNvPr>
          <p:cNvCxnSpPr>
            <a:cxnSpLocks/>
          </p:cNvCxnSpPr>
          <p:nvPr/>
        </p:nvCxnSpPr>
        <p:spPr>
          <a:xfrm>
            <a:off x="1170526" y="6973973"/>
            <a:ext cx="1381360" cy="163535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7" name="TextBox 276">
            <a:extLst>
              <a:ext uri="{FF2B5EF4-FFF2-40B4-BE49-F238E27FC236}">
                <a16:creationId xmlns:a16="http://schemas.microsoft.com/office/drawing/2014/main" id="{65C52487-E824-CD42-A018-1CA8DA31A90A}"/>
              </a:ext>
            </a:extLst>
          </p:cNvPr>
          <p:cNvSpPr txBox="1"/>
          <p:nvPr/>
        </p:nvSpPr>
        <p:spPr>
          <a:xfrm>
            <a:off x="724967" y="6986416"/>
            <a:ext cx="8911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Impact of globalization on Educational Policy </a:t>
            </a:r>
          </a:p>
        </p:txBody>
      </p:sp>
      <p:cxnSp>
        <p:nvCxnSpPr>
          <p:cNvPr id="281" name="Straight Connector 280">
            <a:extLst>
              <a:ext uri="{FF2B5EF4-FFF2-40B4-BE49-F238E27FC236}">
                <a16:creationId xmlns:a16="http://schemas.microsoft.com/office/drawing/2014/main" id="{E5BC2275-9106-B744-A79E-F0E0EDB1A7A1}"/>
              </a:ext>
            </a:extLst>
          </p:cNvPr>
          <p:cNvCxnSpPr>
            <a:cxnSpLocks/>
          </p:cNvCxnSpPr>
          <p:nvPr/>
        </p:nvCxnSpPr>
        <p:spPr>
          <a:xfrm>
            <a:off x="956702" y="4535128"/>
            <a:ext cx="669359" cy="382966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3" name="TextBox 282">
            <a:extLst>
              <a:ext uri="{FF2B5EF4-FFF2-40B4-BE49-F238E27FC236}">
                <a16:creationId xmlns:a16="http://schemas.microsoft.com/office/drawing/2014/main" id="{9FBE9C8F-C9C8-B841-9C70-B9140951192B}"/>
              </a:ext>
            </a:extLst>
          </p:cNvPr>
          <p:cNvSpPr txBox="1"/>
          <p:nvPr/>
        </p:nvSpPr>
        <p:spPr>
          <a:xfrm>
            <a:off x="340906" y="3934739"/>
            <a:ext cx="10183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Sources of data – questionnaires / interviews / participant &amp; non participant observations</a:t>
            </a:r>
            <a:endParaRPr lang="en-US" sz="800" dirty="0"/>
          </a:p>
        </p:txBody>
      </p:sp>
      <p:sp>
        <p:nvSpPr>
          <p:cNvPr id="288" name="TextBox 287">
            <a:extLst>
              <a:ext uri="{FF2B5EF4-FFF2-40B4-BE49-F238E27FC236}">
                <a16:creationId xmlns:a16="http://schemas.microsoft.com/office/drawing/2014/main" id="{D1AC5328-1252-6040-AF02-0A1308E40E89}"/>
              </a:ext>
            </a:extLst>
          </p:cNvPr>
          <p:cNvSpPr txBox="1"/>
          <p:nvPr/>
        </p:nvSpPr>
        <p:spPr>
          <a:xfrm>
            <a:off x="5471099" y="7470613"/>
            <a:ext cx="11004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Sociological concepts of the family Functionalism / Marxism / New Right / Feminism / Post Modernism </a:t>
            </a:r>
          </a:p>
        </p:txBody>
      </p:sp>
      <p:cxnSp>
        <p:nvCxnSpPr>
          <p:cNvPr id="291" name="Straight Connector 290">
            <a:extLst>
              <a:ext uri="{FF2B5EF4-FFF2-40B4-BE49-F238E27FC236}">
                <a16:creationId xmlns:a16="http://schemas.microsoft.com/office/drawing/2014/main" id="{6A6C91E7-13FC-9643-9A9F-77FA682187E8}"/>
              </a:ext>
            </a:extLst>
          </p:cNvPr>
          <p:cNvCxnSpPr>
            <a:cxnSpLocks/>
          </p:cNvCxnSpPr>
          <p:nvPr/>
        </p:nvCxnSpPr>
        <p:spPr>
          <a:xfrm flipV="1">
            <a:off x="7253091" y="7137508"/>
            <a:ext cx="0" cy="391411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2" name="TextBox 291">
            <a:extLst>
              <a:ext uri="{FF2B5EF4-FFF2-40B4-BE49-F238E27FC236}">
                <a16:creationId xmlns:a16="http://schemas.microsoft.com/office/drawing/2014/main" id="{C155AF1A-3323-1049-9E68-9ABD636AEEB7}"/>
              </a:ext>
            </a:extLst>
          </p:cNvPr>
          <p:cNvSpPr txBox="1"/>
          <p:nvPr/>
        </p:nvSpPr>
        <p:spPr>
          <a:xfrm>
            <a:off x="6814274" y="7494948"/>
            <a:ext cx="8959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Introduction to A-Level </a:t>
            </a:r>
          </a:p>
        </p:txBody>
      </p:sp>
      <p:sp>
        <p:nvSpPr>
          <p:cNvPr id="296" name="TextBox 295">
            <a:extLst>
              <a:ext uri="{FF2B5EF4-FFF2-40B4-BE49-F238E27FC236}">
                <a16:creationId xmlns:a16="http://schemas.microsoft.com/office/drawing/2014/main" id="{B5C67A4A-355E-7B41-99ED-5700F05F2355}"/>
              </a:ext>
            </a:extLst>
          </p:cNvPr>
          <p:cNvSpPr txBox="1"/>
          <p:nvPr/>
        </p:nvSpPr>
        <p:spPr>
          <a:xfrm>
            <a:off x="1728041" y="987456"/>
            <a:ext cx="12035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/>
              <a:t>Go to university to enhance your studies and get a degree</a:t>
            </a:r>
          </a:p>
        </p:txBody>
      </p:sp>
      <p:cxnSp>
        <p:nvCxnSpPr>
          <p:cNvPr id="297" name="Straight Connector 296">
            <a:extLst>
              <a:ext uri="{FF2B5EF4-FFF2-40B4-BE49-F238E27FC236}">
                <a16:creationId xmlns:a16="http://schemas.microsoft.com/office/drawing/2014/main" id="{3F170DD5-2F6F-C34D-87E3-1B9450AB8954}"/>
              </a:ext>
            </a:extLst>
          </p:cNvPr>
          <p:cNvCxnSpPr>
            <a:cxnSpLocks/>
          </p:cNvCxnSpPr>
          <p:nvPr/>
        </p:nvCxnSpPr>
        <p:spPr>
          <a:xfrm flipH="1">
            <a:off x="2331229" y="1415563"/>
            <a:ext cx="1" cy="509194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2" name="TextBox 301">
            <a:extLst>
              <a:ext uri="{FF2B5EF4-FFF2-40B4-BE49-F238E27FC236}">
                <a16:creationId xmlns:a16="http://schemas.microsoft.com/office/drawing/2014/main" id="{05F274D9-7660-E24C-9533-8CA4DCEA24FF}"/>
              </a:ext>
            </a:extLst>
          </p:cNvPr>
          <p:cNvSpPr txBox="1"/>
          <p:nvPr/>
        </p:nvSpPr>
        <p:spPr>
          <a:xfrm>
            <a:off x="2682601" y="1094662"/>
            <a:ext cx="12035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/>
              <a:t>Start a degree level apprenticeship</a:t>
            </a:r>
          </a:p>
        </p:txBody>
      </p:sp>
      <p:cxnSp>
        <p:nvCxnSpPr>
          <p:cNvPr id="303" name="Straight Connector 302">
            <a:extLst>
              <a:ext uri="{FF2B5EF4-FFF2-40B4-BE49-F238E27FC236}">
                <a16:creationId xmlns:a16="http://schemas.microsoft.com/office/drawing/2014/main" id="{F941AE02-6091-4946-84C1-F29C1AAA1032}"/>
              </a:ext>
            </a:extLst>
          </p:cNvPr>
          <p:cNvCxnSpPr>
            <a:cxnSpLocks/>
          </p:cNvCxnSpPr>
          <p:nvPr/>
        </p:nvCxnSpPr>
        <p:spPr>
          <a:xfrm flipH="1">
            <a:off x="3285789" y="1422884"/>
            <a:ext cx="1" cy="509194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6" name="Straight Connector 315">
            <a:extLst>
              <a:ext uri="{FF2B5EF4-FFF2-40B4-BE49-F238E27FC236}">
                <a16:creationId xmlns:a16="http://schemas.microsoft.com/office/drawing/2014/main" id="{A9E32079-4DB0-B142-9C0E-33EA19DAE26F}"/>
              </a:ext>
            </a:extLst>
          </p:cNvPr>
          <p:cNvCxnSpPr>
            <a:cxnSpLocks/>
          </p:cNvCxnSpPr>
          <p:nvPr/>
        </p:nvCxnSpPr>
        <p:spPr>
          <a:xfrm flipH="1">
            <a:off x="2531010" y="4483352"/>
            <a:ext cx="20876" cy="243259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7" name="TextBox 316">
            <a:extLst>
              <a:ext uri="{FF2B5EF4-FFF2-40B4-BE49-F238E27FC236}">
                <a16:creationId xmlns:a16="http://schemas.microsoft.com/office/drawing/2014/main" id="{0FF97B11-2402-4540-AE9B-FABC103D22D5}"/>
              </a:ext>
            </a:extLst>
          </p:cNvPr>
          <p:cNvSpPr txBox="1"/>
          <p:nvPr/>
        </p:nvSpPr>
        <p:spPr>
          <a:xfrm>
            <a:off x="2851164" y="3926399"/>
            <a:ext cx="7962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Positivism / </a:t>
            </a:r>
            <a:r>
              <a:rPr lang="en-US" sz="800" dirty="0" err="1"/>
              <a:t>interpretivism</a:t>
            </a:r>
            <a:r>
              <a:rPr lang="en-US" sz="800" dirty="0"/>
              <a:t>  &amp; sociological methods </a:t>
            </a:r>
          </a:p>
        </p:txBody>
      </p:sp>
      <p:cxnSp>
        <p:nvCxnSpPr>
          <p:cNvPr id="321" name="Straight Connector 320">
            <a:extLst>
              <a:ext uri="{FF2B5EF4-FFF2-40B4-BE49-F238E27FC236}">
                <a16:creationId xmlns:a16="http://schemas.microsoft.com/office/drawing/2014/main" id="{10F4019B-A848-E14F-9D10-BDCCDE94301D}"/>
              </a:ext>
            </a:extLst>
          </p:cNvPr>
          <p:cNvCxnSpPr>
            <a:cxnSpLocks/>
          </p:cNvCxnSpPr>
          <p:nvPr/>
        </p:nvCxnSpPr>
        <p:spPr>
          <a:xfrm flipH="1">
            <a:off x="8753131" y="2562906"/>
            <a:ext cx="252256" cy="615976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1" name="Straight Connector 330">
            <a:extLst>
              <a:ext uri="{FF2B5EF4-FFF2-40B4-BE49-F238E27FC236}">
                <a16:creationId xmlns:a16="http://schemas.microsoft.com/office/drawing/2014/main" id="{1DE5F197-57A5-5645-8F7D-42772CF5BEC2}"/>
              </a:ext>
            </a:extLst>
          </p:cNvPr>
          <p:cNvCxnSpPr>
            <a:cxnSpLocks/>
          </p:cNvCxnSpPr>
          <p:nvPr/>
        </p:nvCxnSpPr>
        <p:spPr>
          <a:xfrm flipV="1">
            <a:off x="5339220" y="5082365"/>
            <a:ext cx="678487" cy="252188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5" name="Straight Connector 334">
            <a:extLst>
              <a:ext uri="{FF2B5EF4-FFF2-40B4-BE49-F238E27FC236}">
                <a16:creationId xmlns:a16="http://schemas.microsoft.com/office/drawing/2014/main" id="{9015FA1D-8C59-A247-9862-0BA243E47081}"/>
              </a:ext>
            </a:extLst>
          </p:cNvPr>
          <p:cNvCxnSpPr>
            <a:cxnSpLocks/>
          </p:cNvCxnSpPr>
          <p:nvPr/>
        </p:nvCxnSpPr>
        <p:spPr>
          <a:xfrm>
            <a:off x="1803601" y="4289845"/>
            <a:ext cx="161829" cy="394015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7" name="TextBox 336">
            <a:extLst>
              <a:ext uri="{FF2B5EF4-FFF2-40B4-BE49-F238E27FC236}">
                <a16:creationId xmlns:a16="http://schemas.microsoft.com/office/drawing/2014/main" id="{2471F8A0-4B7A-D042-A141-5E4B49C428CB}"/>
              </a:ext>
            </a:extLst>
          </p:cNvPr>
          <p:cNvSpPr txBox="1"/>
          <p:nvPr/>
        </p:nvSpPr>
        <p:spPr>
          <a:xfrm>
            <a:off x="1225767" y="3981895"/>
            <a:ext cx="10850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Experiments and official statistics</a:t>
            </a:r>
          </a:p>
        </p:txBody>
      </p:sp>
      <p:cxnSp>
        <p:nvCxnSpPr>
          <p:cNvPr id="338" name="Straight Connector 337">
            <a:extLst>
              <a:ext uri="{FF2B5EF4-FFF2-40B4-BE49-F238E27FC236}">
                <a16:creationId xmlns:a16="http://schemas.microsoft.com/office/drawing/2014/main" id="{270CBD92-8C5C-F94E-919F-BDCDABFA5E11}"/>
              </a:ext>
            </a:extLst>
          </p:cNvPr>
          <p:cNvCxnSpPr>
            <a:cxnSpLocks/>
          </p:cNvCxnSpPr>
          <p:nvPr/>
        </p:nvCxnSpPr>
        <p:spPr>
          <a:xfrm flipH="1">
            <a:off x="4072088" y="4441407"/>
            <a:ext cx="18303" cy="292146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9" name="TextBox 338">
            <a:extLst>
              <a:ext uri="{FF2B5EF4-FFF2-40B4-BE49-F238E27FC236}">
                <a16:creationId xmlns:a16="http://schemas.microsoft.com/office/drawing/2014/main" id="{E7E0CA06-2A50-4347-8FE9-9E9601F633E4}"/>
              </a:ext>
            </a:extLst>
          </p:cNvPr>
          <p:cNvSpPr txBox="1"/>
          <p:nvPr/>
        </p:nvSpPr>
        <p:spPr>
          <a:xfrm>
            <a:off x="3811026" y="3992305"/>
            <a:ext cx="7557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Theoretical and ethical practice </a:t>
            </a:r>
          </a:p>
        </p:txBody>
      </p:sp>
      <p:cxnSp>
        <p:nvCxnSpPr>
          <p:cNvPr id="343" name="Straight Connector 342">
            <a:extLst>
              <a:ext uri="{FF2B5EF4-FFF2-40B4-BE49-F238E27FC236}">
                <a16:creationId xmlns:a16="http://schemas.microsoft.com/office/drawing/2014/main" id="{F12BAC8F-F07D-944D-B956-7DB56B662BF3}"/>
              </a:ext>
            </a:extLst>
          </p:cNvPr>
          <p:cNvCxnSpPr>
            <a:cxnSpLocks/>
          </p:cNvCxnSpPr>
          <p:nvPr/>
        </p:nvCxnSpPr>
        <p:spPr>
          <a:xfrm flipH="1">
            <a:off x="4772911" y="4414713"/>
            <a:ext cx="67493" cy="269147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4" name="TextBox 343">
            <a:extLst>
              <a:ext uri="{FF2B5EF4-FFF2-40B4-BE49-F238E27FC236}">
                <a16:creationId xmlns:a16="http://schemas.microsoft.com/office/drawing/2014/main" id="{C1AC1347-5A10-B84D-9F57-C63EF4A96425}"/>
              </a:ext>
            </a:extLst>
          </p:cNvPr>
          <p:cNvSpPr txBox="1"/>
          <p:nvPr/>
        </p:nvSpPr>
        <p:spPr>
          <a:xfrm>
            <a:off x="4464373" y="3989606"/>
            <a:ext cx="8840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Consensus, structural &amp; social actions </a:t>
            </a:r>
          </a:p>
        </p:txBody>
      </p:sp>
      <p:cxnSp>
        <p:nvCxnSpPr>
          <p:cNvPr id="345" name="Straight Connector 344">
            <a:extLst>
              <a:ext uri="{FF2B5EF4-FFF2-40B4-BE49-F238E27FC236}">
                <a16:creationId xmlns:a16="http://schemas.microsoft.com/office/drawing/2014/main" id="{732B43A6-134A-3145-B640-AB887E9F1045}"/>
              </a:ext>
            </a:extLst>
          </p:cNvPr>
          <p:cNvCxnSpPr>
            <a:cxnSpLocks/>
          </p:cNvCxnSpPr>
          <p:nvPr/>
        </p:nvCxnSpPr>
        <p:spPr>
          <a:xfrm flipH="1">
            <a:off x="5500356" y="4409341"/>
            <a:ext cx="118865" cy="299163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6" name="TextBox 345">
            <a:extLst>
              <a:ext uri="{FF2B5EF4-FFF2-40B4-BE49-F238E27FC236}">
                <a16:creationId xmlns:a16="http://schemas.microsoft.com/office/drawing/2014/main" id="{7F2E605C-B42B-B247-8DE7-CA528C284E1E}"/>
              </a:ext>
            </a:extLst>
          </p:cNvPr>
          <p:cNvSpPr txBox="1"/>
          <p:nvPr/>
        </p:nvSpPr>
        <p:spPr>
          <a:xfrm>
            <a:off x="5404805" y="3985976"/>
            <a:ext cx="6427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Modernity &amp; Post Modernity</a:t>
            </a:r>
          </a:p>
        </p:txBody>
      </p:sp>
      <p:cxnSp>
        <p:nvCxnSpPr>
          <p:cNvPr id="347" name="Straight Connector 346">
            <a:extLst>
              <a:ext uri="{FF2B5EF4-FFF2-40B4-BE49-F238E27FC236}">
                <a16:creationId xmlns:a16="http://schemas.microsoft.com/office/drawing/2014/main" id="{65FCA499-607B-1148-8444-5FEC248B0198}"/>
              </a:ext>
            </a:extLst>
          </p:cNvPr>
          <p:cNvCxnSpPr>
            <a:cxnSpLocks/>
            <a:stCxn id="348" idx="0"/>
          </p:cNvCxnSpPr>
          <p:nvPr/>
        </p:nvCxnSpPr>
        <p:spPr>
          <a:xfrm flipV="1">
            <a:off x="6118553" y="5102611"/>
            <a:ext cx="225598" cy="317529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8" name="TextBox 347">
            <a:extLst>
              <a:ext uri="{FF2B5EF4-FFF2-40B4-BE49-F238E27FC236}">
                <a16:creationId xmlns:a16="http://schemas.microsoft.com/office/drawing/2014/main" id="{DDB33D1D-D0C7-6B4D-9C42-FB1C9FBD5139}"/>
              </a:ext>
            </a:extLst>
          </p:cNvPr>
          <p:cNvSpPr txBox="1"/>
          <p:nvPr/>
        </p:nvSpPr>
        <p:spPr>
          <a:xfrm>
            <a:off x="5844059" y="5420140"/>
            <a:ext cx="5489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Status of children</a:t>
            </a:r>
          </a:p>
        </p:txBody>
      </p:sp>
      <p:cxnSp>
        <p:nvCxnSpPr>
          <p:cNvPr id="349" name="Straight Connector 348">
            <a:extLst>
              <a:ext uri="{FF2B5EF4-FFF2-40B4-BE49-F238E27FC236}">
                <a16:creationId xmlns:a16="http://schemas.microsoft.com/office/drawing/2014/main" id="{32503C1B-3F2C-5B49-AF75-228F39D82FBC}"/>
              </a:ext>
            </a:extLst>
          </p:cNvPr>
          <p:cNvCxnSpPr>
            <a:cxnSpLocks/>
          </p:cNvCxnSpPr>
          <p:nvPr/>
        </p:nvCxnSpPr>
        <p:spPr>
          <a:xfrm flipH="1">
            <a:off x="5746024" y="4141339"/>
            <a:ext cx="548238" cy="592214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0" name="TextBox 349">
            <a:extLst>
              <a:ext uri="{FF2B5EF4-FFF2-40B4-BE49-F238E27FC236}">
                <a16:creationId xmlns:a16="http://schemas.microsoft.com/office/drawing/2014/main" id="{66DEB38C-47AD-4F4D-950D-27CCC14D7E42}"/>
              </a:ext>
            </a:extLst>
          </p:cNvPr>
          <p:cNvSpPr txBox="1"/>
          <p:nvPr/>
        </p:nvSpPr>
        <p:spPr>
          <a:xfrm>
            <a:off x="6231891" y="3937583"/>
            <a:ext cx="7284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Subjectivity, objectivity, &amp; value freedom</a:t>
            </a:r>
          </a:p>
        </p:txBody>
      </p:sp>
      <p:cxnSp>
        <p:nvCxnSpPr>
          <p:cNvPr id="351" name="Straight Connector 350">
            <a:extLst>
              <a:ext uri="{FF2B5EF4-FFF2-40B4-BE49-F238E27FC236}">
                <a16:creationId xmlns:a16="http://schemas.microsoft.com/office/drawing/2014/main" id="{C0738FEE-A281-6E42-9850-973007E3653C}"/>
              </a:ext>
            </a:extLst>
          </p:cNvPr>
          <p:cNvCxnSpPr>
            <a:cxnSpLocks/>
          </p:cNvCxnSpPr>
          <p:nvPr/>
        </p:nvCxnSpPr>
        <p:spPr>
          <a:xfrm flipH="1" flipV="1">
            <a:off x="6928755" y="5102611"/>
            <a:ext cx="54047" cy="272565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2" name="TextBox 351">
            <a:extLst>
              <a:ext uri="{FF2B5EF4-FFF2-40B4-BE49-F238E27FC236}">
                <a16:creationId xmlns:a16="http://schemas.microsoft.com/office/drawing/2014/main" id="{4F6B08AF-498E-D54D-AB8C-93ACD54BDCA1}"/>
              </a:ext>
            </a:extLst>
          </p:cNvPr>
          <p:cNvSpPr txBox="1"/>
          <p:nvPr/>
        </p:nvSpPr>
        <p:spPr>
          <a:xfrm>
            <a:off x="6627297" y="5360765"/>
            <a:ext cx="10672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Demographic trends – birth rates / death rates / family size / life expectancy / ageing population </a:t>
            </a:r>
          </a:p>
        </p:txBody>
      </p:sp>
      <p:cxnSp>
        <p:nvCxnSpPr>
          <p:cNvPr id="353" name="Straight Connector 352">
            <a:extLst>
              <a:ext uri="{FF2B5EF4-FFF2-40B4-BE49-F238E27FC236}">
                <a16:creationId xmlns:a16="http://schemas.microsoft.com/office/drawing/2014/main" id="{19E97412-2081-6A4D-9778-B84910DBB89C}"/>
              </a:ext>
            </a:extLst>
          </p:cNvPr>
          <p:cNvCxnSpPr>
            <a:cxnSpLocks/>
          </p:cNvCxnSpPr>
          <p:nvPr/>
        </p:nvCxnSpPr>
        <p:spPr>
          <a:xfrm flipH="1" flipV="1">
            <a:off x="7643708" y="5208459"/>
            <a:ext cx="75736" cy="380959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6" name="TextBox 355">
            <a:extLst>
              <a:ext uri="{FF2B5EF4-FFF2-40B4-BE49-F238E27FC236}">
                <a16:creationId xmlns:a16="http://schemas.microsoft.com/office/drawing/2014/main" id="{45DB6598-1BAF-8A40-9D0F-C8E0CA05D276}"/>
              </a:ext>
            </a:extLst>
          </p:cNvPr>
          <p:cNvSpPr txBox="1"/>
          <p:nvPr/>
        </p:nvSpPr>
        <p:spPr>
          <a:xfrm>
            <a:off x="6977102" y="4018168"/>
            <a:ext cx="73090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Social Policy</a:t>
            </a:r>
          </a:p>
        </p:txBody>
      </p:sp>
      <p:cxnSp>
        <p:nvCxnSpPr>
          <p:cNvPr id="358" name="Straight Connector 357">
            <a:extLst>
              <a:ext uri="{FF2B5EF4-FFF2-40B4-BE49-F238E27FC236}">
                <a16:creationId xmlns:a16="http://schemas.microsoft.com/office/drawing/2014/main" id="{694B2101-CC40-F046-8A5B-9760A193A4E8}"/>
              </a:ext>
            </a:extLst>
          </p:cNvPr>
          <p:cNvCxnSpPr>
            <a:cxnSpLocks/>
          </p:cNvCxnSpPr>
          <p:nvPr/>
        </p:nvCxnSpPr>
        <p:spPr>
          <a:xfrm flipH="1">
            <a:off x="5940531" y="4187961"/>
            <a:ext cx="1377383" cy="577775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5" name="Straight Connector 364">
            <a:extLst>
              <a:ext uri="{FF2B5EF4-FFF2-40B4-BE49-F238E27FC236}">
                <a16:creationId xmlns:a16="http://schemas.microsoft.com/office/drawing/2014/main" id="{895B5FA7-9B7D-C740-BDC1-BABF9852E3CD}"/>
              </a:ext>
            </a:extLst>
          </p:cNvPr>
          <p:cNvCxnSpPr>
            <a:cxnSpLocks/>
          </p:cNvCxnSpPr>
          <p:nvPr/>
        </p:nvCxnSpPr>
        <p:spPr>
          <a:xfrm flipH="1" flipV="1">
            <a:off x="8856882" y="3547642"/>
            <a:ext cx="203566" cy="80241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9" name="TextBox 368">
            <a:extLst>
              <a:ext uri="{FF2B5EF4-FFF2-40B4-BE49-F238E27FC236}">
                <a16:creationId xmlns:a16="http://schemas.microsoft.com/office/drawing/2014/main" id="{68532ACD-612A-604F-89FE-44DD6670DB86}"/>
              </a:ext>
            </a:extLst>
          </p:cNvPr>
          <p:cNvSpPr txBox="1"/>
          <p:nvPr/>
        </p:nvSpPr>
        <p:spPr>
          <a:xfrm>
            <a:off x="8904971" y="3618043"/>
            <a:ext cx="6502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New Media and its role in contemporary society</a:t>
            </a:r>
          </a:p>
        </p:txBody>
      </p:sp>
      <p:cxnSp>
        <p:nvCxnSpPr>
          <p:cNvPr id="374" name="Straight Connector 373">
            <a:extLst>
              <a:ext uri="{FF2B5EF4-FFF2-40B4-BE49-F238E27FC236}">
                <a16:creationId xmlns:a16="http://schemas.microsoft.com/office/drawing/2014/main" id="{A7C6716C-32A9-3E41-9445-F62338DFDF8F}"/>
              </a:ext>
            </a:extLst>
          </p:cNvPr>
          <p:cNvCxnSpPr>
            <a:cxnSpLocks/>
          </p:cNvCxnSpPr>
          <p:nvPr/>
        </p:nvCxnSpPr>
        <p:spPr>
          <a:xfrm flipH="1">
            <a:off x="7328727" y="2181254"/>
            <a:ext cx="95478" cy="538524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5" name="TextBox 374">
            <a:extLst>
              <a:ext uri="{FF2B5EF4-FFF2-40B4-BE49-F238E27FC236}">
                <a16:creationId xmlns:a16="http://schemas.microsoft.com/office/drawing/2014/main" id="{CAC3D877-777B-924E-876D-AD7443C3A187}"/>
              </a:ext>
            </a:extLst>
          </p:cNvPr>
          <p:cNvSpPr txBox="1"/>
          <p:nvPr/>
        </p:nvSpPr>
        <p:spPr>
          <a:xfrm>
            <a:off x="7162617" y="1719589"/>
            <a:ext cx="9235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Media, globalization &amp; popular culture </a:t>
            </a:r>
          </a:p>
        </p:txBody>
      </p:sp>
      <p:cxnSp>
        <p:nvCxnSpPr>
          <p:cNvPr id="376" name="Straight Connector 375">
            <a:extLst>
              <a:ext uri="{FF2B5EF4-FFF2-40B4-BE49-F238E27FC236}">
                <a16:creationId xmlns:a16="http://schemas.microsoft.com/office/drawing/2014/main" id="{192FEB05-E34C-E146-9EA6-587B7AEFD772}"/>
              </a:ext>
            </a:extLst>
          </p:cNvPr>
          <p:cNvCxnSpPr>
            <a:cxnSpLocks/>
          </p:cNvCxnSpPr>
          <p:nvPr/>
        </p:nvCxnSpPr>
        <p:spPr>
          <a:xfrm>
            <a:off x="6737626" y="2303699"/>
            <a:ext cx="285614" cy="388529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7" name="TextBox 376">
            <a:extLst>
              <a:ext uri="{FF2B5EF4-FFF2-40B4-BE49-F238E27FC236}">
                <a16:creationId xmlns:a16="http://schemas.microsoft.com/office/drawing/2014/main" id="{8D7C00CA-40E4-AB48-B3D8-51DCEE8CA233}"/>
              </a:ext>
            </a:extLst>
          </p:cNvPr>
          <p:cNvSpPr txBox="1"/>
          <p:nvPr/>
        </p:nvSpPr>
        <p:spPr>
          <a:xfrm>
            <a:off x="8743884" y="2985973"/>
            <a:ext cx="8124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/>
              <a:t>Transnational corporations  </a:t>
            </a:r>
          </a:p>
        </p:txBody>
      </p:sp>
      <p:cxnSp>
        <p:nvCxnSpPr>
          <p:cNvPr id="380" name="Straight Connector 379">
            <a:extLst>
              <a:ext uri="{FF2B5EF4-FFF2-40B4-BE49-F238E27FC236}">
                <a16:creationId xmlns:a16="http://schemas.microsoft.com/office/drawing/2014/main" id="{22821085-9B01-1643-85C1-C64AF10D1D68}"/>
              </a:ext>
            </a:extLst>
          </p:cNvPr>
          <p:cNvCxnSpPr>
            <a:cxnSpLocks/>
          </p:cNvCxnSpPr>
          <p:nvPr/>
        </p:nvCxnSpPr>
        <p:spPr>
          <a:xfrm>
            <a:off x="6103117" y="2314666"/>
            <a:ext cx="488247" cy="392123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1" name="TextBox 380">
            <a:extLst>
              <a:ext uri="{FF2B5EF4-FFF2-40B4-BE49-F238E27FC236}">
                <a16:creationId xmlns:a16="http://schemas.microsoft.com/office/drawing/2014/main" id="{9C704A67-D4CE-CC43-8E29-8271F0E94A05}"/>
              </a:ext>
            </a:extLst>
          </p:cNvPr>
          <p:cNvSpPr txBox="1"/>
          <p:nvPr/>
        </p:nvSpPr>
        <p:spPr>
          <a:xfrm>
            <a:off x="3686946" y="1638428"/>
            <a:ext cx="1003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/>
              <a:t>Revise for and complete your Y13 exams</a:t>
            </a:r>
          </a:p>
        </p:txBody>
      </p:sp>
      <p:cxnSp>
        <p:nvCxnSpPr>
          <p:cNvPr id="384" name="Straight Connector 383">
            <a:extLst>
              <a:ext uri="{FF2B5EF4-FFF2-40B4-BE49-F238E27FC236}">
                <a16:creationId xmlns:a16="http://schemas.microsoft.com/office/drawing/2014/main" id="{8E3DE95F-9ECA-3346-BB38-F9EBCA9A37B9}"/>
              </a:ext>
            </a:extLst>
          </p:cNvPr>
          <p:cNvCxnSpPr>
            <a:cxnSpLocks/>
          </p:cNvCxnSpPr>
          <p:nvPr/>
        </p:nvCxnSpPr>
        <p:spPr>
          <a:xfrm flipH="1" flipV="1">
            <a:off x="6328517" y="2964400"/>
            <a:ext cx="201126" cy="222635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5" name="TextBox 384">
            <a:extLst>
              <a:ext uri="{FF2B5EF4-FFF2-40B4-BE49-F238E27FC236}">
                <a16:creationId xmlns:a16="http://schemas.microsoft.com/office/drawing/2014/main" id="{BB284528-B868-B649-9AAF-DEF7FC7C01AB}"/>
              </a:ext>
            </a:extLst>
          </p:cNvPr>
          <p:cNvSpPr txBox="1"/>
          <p:nvPr/>
        </p:nvSpPr>
        <p:spPr>
          <a:xfrm>
            <a:off x="7051746" y="3094600"/>
            <a:ext cx="8079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/>
              <a:t>Crime, deviance, social order &amp; social control </a:t>
            </a:r>
          </a:p>
        </p:txBody>
      </p:sp>
      <p:cxnSp>
        <p:nvCxnSpPr>
          <p:cNvPr id="386" name="Straight Connector 385">
            <a:extLst>
              <a:ext uri="{FF2B5EF4-FFF2-40B4-BE49-F238E27FC236}">
                <a16:creationId xmlns:a16="http://schemas.microsoft.com/office/drawing/2014/main" id="{B16335DF-B3E6-9C43-8DA5-AD74166C867F}"/>
              </a:ext>
            </a:extLst>
          </p:cNvPr>
          <p:cNvCxnSpPr>
            <a:cxnSpLocks/>
          </p:cNvCxnSpPr>
          <p:nvPr/>
        </p:nvCxnSpPr>
        <p:spPr>
          <a:xfrm flipH="1" flipV="1">
            <a:off x="5616867" y="2933547"/>
            <a:ext cx="30594" cy="219931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7" name="TextBox 386">
            <a:extLst>
              <a:ext uri="{FF2B5EF4-FFF2-40B4-BE49-F238E27FC236}">
                <a16:creationId xmlns:a16="http://schemas.microsoft.com/office/drawing/2014/main" id="{96EBD845-B9F2-044C-A010-8A5062EA7138}"/>
              </a:ext>
            </a:extLst>
          </p:cNvPr>
          <p:cNvSpPr txBox="1"/>
          <p:nvPr/>
        </p:nvSpPr>
        <p:spPr>
          <a:xfrm>
            <a:off x="5441756" y="1485207"/>
            <a:ext cx="8607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/>
              <a:t>Media representations of age, social class, ethnicity, gender, sexuality &amp; disability</a:t>
            </a:r>
          </a:p>
        </p:txBody>
      </p:sp>
      <p:cxnSp>
        <p:nvCxnSpPr>
          <p:cNvPr id="388" name="Straight Connector 387">
            <a:extLst>
              <a:ext uri="{FF2B5EF4-FFF2-40B4-BE49-F238E27FC236}">
                <a16:creationId xmlns:a16="http://schemas.microsoft.com/office/drawing/2014/main" id="{24E180E0-EF2A-9645-9783-CACAE2FBF8CE}"/>
              </a:ext>
            </a:extLst>
          </p:cNvPr>
          <p:cNvCxnSpPr>
            <a:cxnSpLocks/>
          </p:cNvCxnSpPr>
          <p:nvPr/>
        </p:nvCxnSpPr>
        <p:spPr>
          <a:xfrm>
            <a:off x="4948381" y="2053267"/>
            <a:ext cx="1399256" cy="615505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9" name="TextBox 388">
            <a:extLst>
              <a:ext uri="{FF2B5EF4-FFF2-40B4-BE49-F238E27FC236}">
                <a16:creationId xmlns:a16="http://schemas.microsoft.com/office/drawing/2014/main" id="{8293396C-5D7D-9E4A-8DB9-6807B73CF3C3}"/>
              </a:ext>
            </a:extLst>
          </p:cNvPr>
          <p:cNvSpPr txBox="1"/>
          <p:nvPr/>
        </p:nvSpPr>
        <p:spPr>
          <a:xfrm>
            <a:off x="5539927" y="3123133"/>
            <a:ext cx="6929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Patterns and trends of crime </a:t>
            </a:r>
          </a:p>
        </p:txBody>
      </p:sp>
      <p:cxnSp>
        <p:nvCxnSpPr>
          <p:cNvPr id="392" name="Straight Connector 391">
            <a:extLst>
              <a:ext uri="{FF2B5EF4-FFF2-40B4-BE49-F238E27FC236}">
                <a16:creationId xmlns:a16="http://schemas.microsoft.com/office/drawing/2014/main" id="{D8FE89EB-BF86-E64A-8A5A-7463636CC8B2}"/>
              </a:ext>
            </a:extLst>
          </p:cNvPr>
          <p:cNvCxnSpPr>
            <a:cxnSpLocks/>
          </p:cNvCxnSpPr>
          <p:nvPr/>
        </p:nvCxnSpPr>
        <p:spPr>
          <a:xfrm flipV="1">
            <a:off x="5137486" y="2977062"/>
            <a:ext cx="0" cy="350818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3" name="TextBox 392">
            <a:extLst>
              <a:ext uri="{FF2B5EF4-FFF2-40B4-BE49-F238E27FC236}">
                <a16:creationId xmlns:a16="http://schemas.microsoft.com/office/drawing/2014/main" id="{E5E47891-CDDB-1447-A377-14208F2BF1C9}"/>
              </a:ext>
            </a:extLst>
          </p:cNvPr>
          <p:cNvSpPr txBox="1"/>
          <p:nvPr/>
        </p:nvSpPr>
        <p:spPr>
          <a:xfrm>
            <a:off x="3836751" y="3125403"/>
            <a:ext cx="9137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/>
              <a:t>Control, prevention, punishment, victims, criminal justice system</a:t>
            </a:r>
          </a:p>
        </p:txBody>
      </p:sp>
      <p:cxnSp>
        <p:nvCxnSpPr>
          <p:cNvPr id="394" name="Straight Connector 393">
            <a:extLst>
              <a:ext uri="{FF2B5EF4-FFF2-40B4-BE49-F238E27FC236}">
                <a16:creationId xmlns:a16="http://schemas.microsoft.com/office/drawing/2014/main" id="{4A004A65-F6C5-4141-8C1F-EA48F18945B6}"/>
              </a:ext>
            </a:extLst>
          </p:cNvPr>
          <p:cNvCxnSpPr>
            <a:cxnSpLocks/>
          </p:cNvCxnSpPr>
          <p:nvPr/>
        </p:nvCxnSpPr>
        <p:spPr>
          <a:xfrm flipV="1">
            <a:off x="3279613" y="3017219"/>
            <a:ext cx="68996" cy="883331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7" name="Straight Connector 396">
            <a:extLst>
              <a:ext uri="{FF2B5EF4-FFF2-40B4-BE49-F238E27FC236}">
                <a16:creationId xmlns:a16="http://schemas.microsoft.com/office/drawing/2014/main" id="{F70F3003-89B2-7F44-9499-10B368800312}"/>
              </a:ext>
            </a:extLst>
          </p:cNvPr>
          <p:cNvCxnSpPr>
            <a:cxnSpLocks/>
          </p:cNvCxnSpPr>
          <p:nvPr/>
        </p:nvCxnSpPr>
        <p:spPr>
          <a:xfrm>
            <a:off x="4294757" y="2078714"/>
            <a:ext cx="1605185" cy="473452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3" name="TextBox 332">
            <a:extLst>
              <a:ext uri="{FF2B5EF4-FFF2-40B4-BE49-F238E27FC236}">
                <a16:creationId xmlns:a16="http://schemas.microsoft.com/office/drawing/2014/main" id="{0F6EB84D-4B8D-1D40-9497-3F217C3A08AC}"/>
              </a:ext>
            </a:extLst>
          </p:cNvPr>
          <p:cNvSpPr txBox="1"/>
          <p:nvPr/>
        </p:nvSpPr>
        <p:spPr>
          <a:xfrm>
            <a:off x="283495" y="1618277"/>
            <a:ext cx="12035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/>
              <a:t>Continue your lifelong love of Sociology!</a:t>
            </a:r>
          </a:p>
        </p:txBody>
      </p:sp>
      <p:sp>
        <p:nvSpPr>
          <p:cNvPr id="336" name="TextBox 335">
            <a:extLst>
              <a:ext uri="{FF2B5EF4-FFF2-40B4-BE49-F238E27FC236}">
                <a16:creationId xmlns:a16="http://schemas.microsoft.com/office/drawing/2014/main" id="{DEFE7ECA-41AE-254E-8286-046128B27D76}"/>
              </a:ext>
            </a:extLst>
          </p:cNvPr>
          <p:cNvSpPr txBox="1"/>
          <p:nvPr/>
        </p:nvSpPr>
        <p:spPr>
          <a:xfrm>
            <a:off x="3531184" y="14119205"/>
            <a:ext cx="16546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Social structures, processes and issues linked to education</a:t>
            </a:r>
          </a:p>
        </p:txBody>
      </p:sp>
      <p:cxnSp>
        <p:nvCxnSpPr>
          <p:cNvPr id="355" name="Straight Connector 354">
            <a:extLst>
              <a:ext uri="{FF2B5EF4-FFF2-40B4-BE49-F238E27FC236}">
                <a16:creationId xmlns:a16="http://schemas.microsoft.com/office/drawing/2014/main" id="{FDEE5941-DCAC-F946-9E0D-D0D96D387CC8}"/>
              </a:ext>
            </a:extLst>
          </p:cNvPr>
          <p:cNvCxnSpPr>
            <a:cxnSpLocks/>
          </p:cNvCxnSpPr>
          <p:nvPr/>
        </p:nvCxnSpPr>
        <p:spPr>
          <a:xfrm flipH="1">
            <a:off x="8300423" y="9139076"/>
            <a:ext cx="569578" cy="0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9" name="Straight Connector 358">
            <a:extLst>
              <a:ext uri="{FF2B5EF4-FFF2-40B4-BE49-F238E27FC236}">
                <a16:creationId xmlns:a16="http://schemas.microsoft.com/office/drawing/2014/main" id="{08EC79EC-6F14-7F48-A8E3-9D310B2F25F7}"/>
              </a:ext>
            </a:extLst>
          </p:cNvPr>
          <p:cNvCxnSpPr>
            <a:cxnSpLocks/>
          </p:cNvCxnSpPr>
          <p:nvPr/>
        </p:nvCxnSpPr>
        <p:spPr>
          <a:xfrm flipH="1" flipV="1">
            <a:off x="8529548" y="7970033"/>
            <a:ext cx="530900" cy="78099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7" name="TextBox 366">
            <a:extLst>
              <a:ext uri="{FF2B5EF4-FFF2-40B4-BE49-F238E27FC236}">
                <a16:creationId xmlns:a16="http://schemas.microsoft.com/office/drawing/2014/main" id="{95ED9127-A30D-104E-8EB4-510CC7FB4FC3}"/>
              </a:ext>
            </a:extLst>
          </p:cNvPr>
          <p:cNvSpPr txBox="1"/>
          <p:nvPr/>
        </p:nvSpPr>
        <p:spPr>
          <a:xfrm>
            <a:off x="4275541" y="11003805"/>
            <a:ext cx="148243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b="1" dirty="0"/>
              <a:t>Mock</a:t>
            </a:r>
          </a:p>
          <a:p>
            <a:pPr algn="ctr"/>
            <a:r>
              <a:rPr lang="en-US" sz="2100" b="1" dirty="0"/>
              <a:t> 1 – P1</a:t>
            </a:r>
          </a:p>
        </p:txBody>
      </p:sp>
      <p:sp>
        <p:nvSpPr>
          <p:cNvPr id="370" name="TextBox 369">
            <a:extLst>
              <a:ext uri="{FF2B5EF4-FFF2-40B4-BE49-F238E27FC236}">
                <a16:creationId xmlns:a16="http://schemas.microsoft.com/office/drawing/2014/main" id="{0EC6A36B-BE5D-9742-9412-BEDB5350E9B4}"/>
              </a:ext>
            </a:extLst>
          </p:cNvPr>
          <p:cNvSpPr txBox="1"/>
          <p:nvPr/>
        </p:nvSpPr>
        <p:spPr>
          <a:xfrm>
            <a:off x="8219374" y="15449321"/>
            <a:ext cx="841074" cy="827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/>
              <a:t>10</a:t>
            </a:r>
          </a:p>
        </p:txBody>
      </p:sp>
      <p:sp>
        <p:nvSpPr>
          <p:cNvPr id="371" name="Oval 370">
            <a:extLst>
              <a:ext uri="{FF2B5EF4-FFF2-40B4-BE49-F238E27FC236}">
                <a16:creationId xmlns:a16="http://schemas.microsoft.com/office/drawing/2014/main" id="{73B2E537-2E94-164D-A891-794C913A475F}"/>
              </a:ext>
            </a:extLst>
          </p:cNvPr>
          <p:cNvSpPr/>
          <p:nvPr/>
        </p:nvSpPr>
        <p:spPr>
          <a:xfrm>
            <a:off x="7775209" y="8097795"/>
            <a:ext cx="1214980" cy="1304869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2" name="TextBox 371">
            <a:extLst>
              <a:ext uri="{FF2B5EF4-FFF2-40B4-BE49-F238E27FC236}">
                <a16:creationId xmlns:a16="http://schemas.microsoft.com/office/drawing/2014/main" id="{6219AB6F-CC39-9542-9CB4-66613FD228E7}"/>
              </a:ext>
            </a:extLst>
          </p:cNvPr>
          <p:cNvSpPr txBox="1"/>
          <p:nvPr/>
        </p:nvSpPr>
        <p:spPr>
          <a:xfrm>
            <a:off x="7949058" y="8373734"/>
            <a:ext cx="841074" cy="827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/>
              <a:t>12</a:t>
            </a:r>
          </a:p>
        </p:txBody>
      </p:sp>
      <p:sp>
        <p:nvSpPr>
          <p:cNvPr id="373" name="Oval 372">
            <a:extLst>
              <a:ext uri="{FF2B5EF4-FFF2-40B4-BE49-F238E27FC236}">
                <a16:creationId xmlns:a16="http://schemas.microsoft.com/office/drawing/2014/main" id="{7F00163B-8BDB-AF44-A463-AD1ACB8794F0}"/>
              </a:ext>
            </a:extLst>
          </p:cNvPr>
          <p:cNvSpPr/>
          <p:nvPr/>
        </p:nvSpPr>
        <p:spPr>
          <a:xfrm>
            <a:off x="7975190" y="8325485"/>
            <a:ext cx="841075" cy="90330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8" name="TextBox 377">
            <a:extLst>
              <a:ext uri="{FF2B5EF4-FFF2-40B4-BE49-F238E27FC236}">
                <a16:creationId xmlns:a16="http://schemas.microsoft.com/office/drawing/2014/main" id="{8418B80D-A453-EC4A-95CC-6785F89B09BA}"/>
              </a:ext>
            </a:extLst>
          </p:cNvPr>
          <p:cNvSpPr txBox="1"/>
          <p:nvPr/>
        </p:nvSpPr>
        <p:spPr>
          <a:xfrm>
            <a:off x="7989755" y="8406824"/>
            <a:ext cx="8410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GCSE </a:t>
            </a:r>
            <a:r>
              <a:rPr lang="en-US" sz="2000" b="1" dirty="0"/>
              <a:t>Exam</a:t>
            </a:r>
          </a:p>
        </p:txBody>
      </p:sp>
      <p:sp>
        <p:nvSpPr>
          <p:cNvPr id="379" name="TextBox 378">
            <a:extLst>
              <a:ext uri="{FF2B5EF4-FFF2-40B4-BE49-F238E27FC236}">
                <a16:creationId xmlns:a16="http://schemas.microsoft.com/office/drawing/2014/main" id="{C4A79582-07C9-724E-B8B3-9661E7D84670}"/>
              </a:ext>
            </a:extLst>
          </p:cNvPr>
          <p:cNvSpPr txBox="1"/>
          <p:nvPr/>
        </p:nvSpPr>
        <p:spPr>
          <a:xfrm>
            <a:off x="7135416" y="14910359"/>
            <a:ext cx="7956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Family diversity and its functions </a:t>
            </a:r>
          </a:p>
        </p:txBody>
      </p:sp>
      <p:pic>
        <p:nvPicPr>
          <p:cNvPr id="69" name="Picture 6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143" y="14916581"/>
            <a:ext cx="395179" cy="395179"/>
          </a:xfrm>
          <a:prstGeom prst="rect">
            <a:avLst/>
          </a:prstGeom>
        </p:spPr>
      </p:pic>
      <p:sp>
        <p:nvSpPr>
          <p:cNvPr id="382" name="TextBox 381">
            <a:extLst>
              <a:ext uri="{FF2B5EF4-FFF2-40B4-BE49-F238E27FC236}">
                <a16:creationId xmlns:a16="http://schemas.microsoft.com/office/drawing/2014/main" id="{C4A79582-07C9-724E-B8B3-9661E7D84670}"/>
              </a:ext>
            </a:extLst>
          </p:cNvPr>
          <p:cNvSpPr txBox="1"/>
          <p:nvPr/>
        </p:nvSpPr>
        <p:spPr>
          <a:xfrm>
            <a:off x="6203876" y="16466274"/>
            <a:ext cx="7956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Sociological perspectives – Functionalism / Marxism / Feminism</a:t>
            </a:r>
          </a:p>
        </p:txBody>
      </p:sp>
      <p:sp>
        <p:nvSpPr>
          <p:cNvPr id="383" name="TextBox 382">
            <a:extLst>
              <a:ext uri="{FF2B5EF4-FFF2-40B4-BE49-F238E27FC236}">
                <a16:creationId xmlns:a16="http://schemas.microsoft.com/office/drawing/2014/main" id="{754347FA-8CA5-B64D-85BC-64ED9061E462}"/>
              </a:ext>
            </a:extLst>
          </p:cNvPr>
          <p:cNvSpPr txBox="1"/>
          <p:nvPr/>
        </p:nvSpPr>
        <p:spPr>
          <a:xfrm>
            <a:off x="3352621" y="16358341"/>
            <a:ext cx="9421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Changes in the patterns of divorce since 1945 and its consequences </a:t>
            </a:r>
          </a:p>
        </p:txBody>
      </p:sp>
      <p:sp>
        <p:nvSpPr>
          <p:cNvPr id="390" name="TextBox 389">
            <a:extLst>
              <a:ext uri="{FF2B5EF4-FFF2-40B4-BE49-F238E27FC236}">
                <a16:creationId xmlns:a16="http://schemas.microsoft.com/office/drawing/2014/main" id="{26F865FD-2884-AF4F-AF31-774B44DE16E8}"/>
              </a:ext>
            </a:extLst>
          </p:cNvPr>
          <p:cNvSpPr txBox="1"/>
          <p:nvPr/>
        </p:nvSpPr>
        <p:spPr>
          <a:xfrm>
            <a:off x="5190033" y="14743141"/>
            <a:ext cx="9421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How family forms are different in the UK &amp; globally</a:t>
            </a:r>
          </a:p>
        </p:txBody>
      </p:sp>
      <p:cxnSp>
        <p:nvCxnSpPr>
          <p:cNvPr id="391" name="Straight Connector 390">
            <a:extLst>
              <a:ext uri="{FF2B5EF4-FFF2-40B4-BE49-F238E27FC236}">
                <a16:creationId xmlns:a16="http://schemas.microsoft.com/office/drawing/2014/main" id="{00E6D38E-3F60-8646-B0C0-1F4A34240498}"/>
              </a:ext>
            </a:extLst>
          </p:cNvPr>
          <p:cNvCxnSpPr>
            <a:cxnSpLocks/>
          </p:cNvCxnSpPr>
          <p:nvPr/>
        </p:nvCxnSpPr>
        <p:spPr>
          <a:xfrm flipH="1">
            <a:off x="1775433" y="15114170"/>
            <a:ext cx="171761" cy="167174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8" name="TextBox 397">
            <a:extLst>
              <a:ext uri="{FF2B5EF4-FFF2-40B4-BE49-F238E27FC236}">
                <a16:creationId xmlns:a16="http://schemas.microsoft.com/office/drawing/2014/main" id="{307DEB2C-260D-0340-9B54-6F5AE6E5CAF0}"/>
              </a:ext>
            </a:extLst>
          </p:cNvPr>
          <p:cNvSpPr txBox="1"/>
          <p:nvPr/>
        </p:nvSpPr>
        <p:spPr>
          <a:xfrm>
            <a:off x="1769334" y="14781627"/>
            <a:ext cx="9288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Competition and league tables </a:t>
            </a:r>
          </a:p>
        </p:txBody>
      </p:sp>
      <p:sp>
        <p:nvSpPr>
          <p:cNvPr id="399" name="TextBox 398">
            <a:extLst>
              <a:ext uri="{FF2B5EF4-FFF2-40B4-BE49-F238E27FC236}">
                <a16:creationId xmlns:a16="http://schemas.microsoft.com/office/drawing/2014/main" id="{EDFBB7A1-41B9-2E4D-BB28-B6FB8F5229AD}"/>
              </a:ext>
            </a:extLst>
          </p:cNvPr>
          <p:cNvSpPr txBox="1"/>
          <p:nvPr/>
        </p:nvSpPr>
        <p:spPr>
          <a:xfrm>
            <a:off x="217820" y="10225198"/>
            <a:ext cx="7367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Davies &amp; Moore / Marx &amp; Webber</a:t>
            </a:r>
          </a:p>
        </p:txBody>
      </p:sp>
      <p:cxnSp>
        <p:nvCxnSpPr>
          <p:cNvPr id="403" name="Straight Connector 402">
            <a:extLst>
              <a:ext uri="{FF2B5EF4-FFF2-40B4-BE49-F238E27FC236}">
                <a16:creationId xmlns:a16="http://schemas.microsoft.com/office/drawing/2014/main" id="{00C2B25B-A904-7041-98FC-DA72AEDAA265}"/>
              </a:ext>
            </a:extLst>
          </p:cNvPr>
          <p:cNvCxnSpPr>
            <a:cxnSpLocks/>
          </p:cNvCxnSpPr>
          <p:nvPr/>
        </p:nvCxnSpPr>
        <p:spPr>
          <a:xfrm flipH="1">
            <a:off x="8215393" y="11301985"/>
            <a:ext cx="325754" cy="164958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4" name="TextBox 403">
            <a:extLst>
              <a:ext uri="{FF2B5EF4-FFF2-40B4-BE49-F238E27FC236}">
                <a16:creationId xmlns:a16="http://schemas.microsoft.com/office/drawing/2014/main" id="{63ED1275-9D5C-B64F-99A8-47475CF3C87F}"/>
              </a:ext>
            </a:extLst>
          </p:cNvPr>
          <p:cNvSpPr txBox="1"/>
          <p:nvPr/>
        </p:nvSpPr>
        <p:spPr>
          <a:xfrm>
            <a:off x="3651785" y="8504651"/>
            <a:ext cx="6085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/>
              <a:t>Power &amp; authority</a:t>
            </a:r>
          </a:p>
        </p:txBody>
      </p:sp>
      <p:cxnSp>
        <p:nvCxnSpPr>
          <p:cNvPr id="405" name="Straight Connector 404">
            <a:extLst>
              <a:ext uri="{FF2B5EF4-FFF2-40B4-BE49-F238E27FC236}">
                <a16:creationId xmlns:a16="http://schemas.microsoft.com/office/drawing/2014/main" id="{86EB846A-C08D-8E44-A8A5-1C8D76F96038}"/>
              </a:ext>
            </a:extLst>
          </p:cNvPr>
          <p:cNvCxnSpPr>
            <a:cxnSpLocks/>
          </p:cNvCxnSpPr>
          <p:nvPr/>
        </p:nvCxnSpPr>
        <p:spPr>
          <a:xfrm>
            <a:off x="1810046" y="13283758"/>
            <a:ext cx="0" cy="487702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8" name="Straight Connector 407">
            <a:extLst>
              <a:ext uri="{FF2B5EF4-FFF2-40B4-BE49-F238E27FC236}">
                <a16:creationId xmlns:a16="http://schemas.microsoft.com/office/drawing/2014/main" id="{C78E72D1-A4E0-D94A-AD26-756C6F30DB76}"/>
              </a:ext>
            </a:extLst>
          </p:cNvPr>
          <p:cNvCxnSpPr>
            <a:cxnSpLocks/>
          </p:cNvCxnSpPr>
          <p:nvPr/>
        </p:nvCxnSpPr>
        <p:spPr>
          <a:xfrm>
            <a:off x="8079903" y="12580227"/>
            <a:ext cx="339992" cy="88712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9" name="TextBox 408">
            <a:extLst>
              <a:ext uri="{FF2B5EF4-FFF2-40B4-BE49-F238E27FC236}">
                <a16:creationId xmlns:a16="http://schemas.microsoft.com/office/drawing/2014/main" id="{253B767C-83F5-5E40-90FB-15D2702E5629}"/>
              </a:ext>
            </a:extLst>
          </p:cNvPr>
          <p:cNvSpPr txBox="1"/>
          <p:nvPr/>
        </p:nvSpPr>
        <p:spPr>
          <a:xfrm>
            <a:off x="8551650" y="10809192"/>
            <a:ext cx="8480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The Social Construction of crime and deviance </a:t>
            </a:r>
          </a:p>
        </p:txBody>
      </p:sp>
      <p:sp>
        <p:nvSpPr>
          <p:cNvPr id="410" name="TextBox 409">
            <a:extLst>
              <a:ext uri="{FF2B5EF4-FFF2-40B4-BE49-F238E27FC236}">
                <a16:creationId xmlns:a16="http://schemas.microsoft.com/office/drawing/2014/main" id="{A7EC5F2E-AD14-214A-8A3C-8928222884C5}"/>
              </a:ext>
            </a:extLst>
          </p:cNvPr>
          <p:cNvSpPr txBox="1"/>
          <p:nvPr/>
        </p:nvSpPr>
        <p:spPr>
          <a:xfrm>
            <a:off x="7119174" y="10302251"/>
            <a:ext cx="16247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Different perspectives on crime &amp; Deviance functionalist / Marxist / Feminist</a:t>
            </a:r>
          </a:p>
        </p:txBody>
      </p:sp>
      <p:cxnSp>
        <p:nvCxnSpPr>
          <p:cNvPr id="411" name="Straight Connector 410">
            <a:extLst>
              <a:ext uri="{FF2B5EF4-FFF2-40B4-BE49-F238E27FC236}">
                <a16:creationId xmlns:a16="http://schemas.microsoft.com/office/drawing/2014/main" id="{C01852B1-E08D-2243-A474-5E7835DAB027}"/>
              </a:ext>
            </a:extLst>
          </p:cNvPr>
          <p:cNvCxnSpPr>
            <a:cxnSpLocks/>
          </p:cNvCxnSpPr>
          <p:nvPr/>
        </p:nvCxnSpPr>
        <p:spPr>
          <a:xfrm>
            <a:off x="2797557" y="10948137"/>
            <a:ext cx="129279" cy="353848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2" name="Straight Connector 411">
            <a:extLst>
              <a:ext uri="{FF2B5EF4-FFF2-40B4-BE49-F238E27FC236}">
                <a16:creationId xmlns:a16="http://schemas.microsoft.com/office/drawing/2014/main" id="{AB65D886-ADBA-FC4B-9739-0F6ED4A9D67A}"/>
              </a:ext>
            </a:extLst>
          </p:cNvPr>
          <p:cNvCxnSpPr>
            <a:cxnSpLocks/>
          </p:cNvCxnSpPr>
          <p:nvPr/>
        </p:nvCxnSpPr>
        <p:spPr>
          <a:xfrm flipV="1">
            <a:off x="2465601" y="11713871"/>
            <a:ext cx="158401" cy="235297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3" name="TextBox 412">
            <a:extLst>
              <a:ext uri="{FF2B5EF4-FFF2-40B4-BE49-F238E27FC236}">
                <a16:creationId xmlns:a16="http://schemas.microsoft.com/office/drawing/2014/main" id="{253B767C-83F5-5E40-90FB-15D2702E5629}"/>
              </a:ext>
            </a:extLst>
          </p:cNvPr>
          <p:cNvSpPr txBox="1"/>
          <p:nvPr/>
        </p:nvSpPr>
        <p:spPr>
          <a:xfrm>
            <a:off x="6242131" y="11910761"/>
            <a:ext cx="8480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Merton &amp; Becker </a:t>
            </a:r>
          </a:p>
        </p:txBody>
      </p:sp>
      <p:cxnSp>
        <p:nvCxnSpPr>
          <p:cNvPr id="414" name="Straight Connector 413">
            <a:extLst>
              <a:ext uri="{FF2B5EF4-FFF2-40B4-BE49-F238E27FC236}">
                <a16:creationId xmlns:a16="http://schemas.microsoft.com/office/drawing/2014/main" id="{6494438B-D8AB-FB47-8562-63B4470550F6}"/>
              </a:ext>
            </a:extLst>
          </p:cNvPr>
          <p:cNvCxnSpPr>
            <a:cxnSpLocks/>
          </p:cNvCxnSpPr>
          <p:nvPr/>
        </p:nvCxnSpPr>
        <p:spPr>
          <a:xfrm>
            <a:off x="701400" y="10566265"/>
            <a:ext cx="423099" cy="0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8" name="Straight Connector 417">
            <a:extLst>
              <a:ext uri="{FF2B5EF4-FFF2-40B4-BE49-F238E27FC236}">
                <a16:creationId xmlns:a16="http://schemas.microsoft.com/office/drawing/2014/main" id="{CA091A1F-D9EF-0744-99FC-2C3CE45A8258}"/>
              </a:ext>
            </a:extLst>
          </p:cNvPr>
          <p:cNvCxnSpPr>
            <a:cxnSpLocks/>
          </p:cNvCxnSpPr>
          <p:nvPr/>
        </p:nvCxnSpPr>
        <p:spPr>
          <a:xfrm flipV="1">
            <a:off x="3718110" y="7194895"/>
            <a:ext cx="2152799" cy="324967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4" name="TextBox 423">
            <a:extLst>
              <a:ext uri="{FF2B5EF4-FFF2-40B4-BE49-F238E27FC236}">
                <a16:creationId xmlns:a16="http://schemas.microsoft.com/office/drawing/2014/main" id="{7131954F-2F38-FA41-8987-AEA3D621F5F2}"/>
              </a:ext>
            </a:extLst>
          </p:cNvPr>
          <p:cNvSpPr txBox="1"/>
          <p:nvPr/>
        </p:nvSpPr>
        <p:spPr>
          <a:xfrm>
            <a:off x="1703709" y="7424893"/>
            <a:ext cx="9933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Gender roles , domestic </a:t>
            </a:r>
            <a:r>
              <a:rPr lang="en-US" sz="800" dirty="0" err="1"/>
              <a:t>labour</a:t>
            </a:r>
            <a:r>
              <a:rPr lang="en-US" sz="800" dirty="0"/>
              <a:t> &amp; power relationships </a:t>
            </a:r>
          </a:p>
        </p:txBody>
      </p:sp>
      <p:sp>
        <p:nvSpPr>
          <p:cNvPr id="427" name="TextBox 426">
            <a:extLst>
              <a:ext uri="{FF2B5EF4-FFF2-40B4-BE49-F238E27FC236}">
                <a16:creationId xmlns:a16="http://schemas.microsoft.com/office/drawing/2014/main" id="{E90B3515-1C04-3B48-87C3-F7D5DF41125F}"/>
              </a:ext>
            </a:extLst>
          </p:cNvPr>
          <p:cNvSpPr txBox="1"/>
          <p:nvPr/>
        </p:nvSpPr>
        <p:spPr>
          <a:xfrm>
            <a:off x="5238304" y="6226682"/>
            <a:ext cx="1255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Different educational achievement of social groups by social class, gender, ethnicity</a:t>
            </a:r>
          </a:p>
        </p:txBody>
      </p:sp>
      <p:cxnSp>
        <p:nvCxnSpPr>
          <p:cNvPr id="428" name="Straight Connector 427">
            <a:extLst>
              <a:ext uri="{FF2B5EF4-FFF2-40B4-BE49-F238E27FC236}">
                <a16:creationId xmlns:a16="http://schemas.microsoft.com/office/drawing/2014/main" id="{63E57120-33BF-544B-B579-C4D6D1F155FE}"/>
              </a:ext>
            </a:extLst>
          </p:cNvPr>
          <p:cNvCxnSpPr>
            <a:cxnSpLocks/>
          </p:cNvCxnSpPr>
          <p:nvPr/>
        </p:nvCxnSpPr>
        <p:spPr>
          <a:xfrm flipH="1">
            <a:off x="4296018" y="6658940"/>
            <a:ext cx="1019015" cy="286224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0" name="TextBox 429">
            <a:extLst>
              <a:ext uri="{FF2B5EF4-FFF2-40B4-BE49-F238E27FC236}">
                <a16:creationId xmlns:a16="http://schemas.microsoft.com/office/drawing/2014/main" id="{E90B3515-1C04-3B48-87C3-F7D5DF41125F}"/>
              </a:ext>
            </a:extLst>
          </p:cNvPr>
          <p:cNvSpPr txBox="1"/>
          <p:nvPr/>
        </p:nvSpPr>
        <p:spPr>
          <a:xfrm>
            <a:off x="4205171" y="6299408"/>
            <a:ext cx="7916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Relationships &amp; processes within schools</a:t>
            </a:r>
          </a:p>
        </p:txBody>
      </p:sp>
      <p:sp>
        <p:nvSpPr>
          <p:cNvPr id="432" name="TextBox 431">
            <a:extLst>
              <a:ext uri="{FF2B5EF4-FFF2-40B4-BE49-F238E27FC236}">
                <a16:creationId xmlns:a16="http://schemas.microsoft.com/office/drawing/2014/main" id="{E90B3515-1C04-3B48-87C3-F7D5DF41125F}"/>
              </a:ext>
            </a:extLst>
          </p:cNvPr>
          <p:cNvSpPr txBox="1"/>
          <p:nvPr/>
        </p:nvSpPr>
        <p:spPr>
          <a:xfrm>
            <a:off x="3447582" y="6068683"/>
            <a:ext cx="7916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Pupil identities, subcultures, hidden curriculum</a:t>
            </a:r>
          </a:p>
        </p:txBody>
      </p:sp>
      <p:cxnSp>
        <p:nvCxnSpPr>
          <p:cNvPr id="433" name="Straight Connector 432">
            <a:extLst>
              <a:ext uri="{FF2B5EF4-FFF2-40B4-BE49-F238E27FC236}">
                <a16:creationId xmlns:a16="http://schemas.microsoft.com/office/drawing/2014/main" id="{961FDAD1-5049-0440-B861-F50CEA6B536C}"/>
              </a:ext>
            </a:extLst>
          </p:cNvPr>
          <p:cNvCxnSpPr>
            <a:cxnSpLocks/>
          </p:cNvCxnSpPr>
          <p:nvPr/>
        </p:nvCxnSpPr>
        <p:spPr>
          <a:xfrm>
            <a:off x="3741903" y="6717564"/>
            <a:ext cx="274461" cy="208052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4" name="TextBox 443">
            <a:extLst>
              <a:ext uri="{FF2B5EF4-FFF2-40B4-BE49-F238E27FC236}">
                <a16:creationId xmlns:a16="http://schemas.microsoft.com/office/drawing/2014/main" id="{2471F8A0-4B7A-D042-A141-5E4B49C428CB}"/>
              </a:ext>
            </a:extLst>
          </p:cNvPr>
          <p:cNvSpPr txBox="1"/>
          <p:nvPr/>
        </p:nvSpPr>
        <p:spPr>
          <a:xfrm>
            <a:off x="2204121" y="4147165"/>
            <a:ext cx="6895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Primary and secondary data</a:t>
            </a:r>
          </a:p>
        </p:txBody>
      </p:sp>
      <p:cxnSp>
        <p:nvCxnSpPr>
          <p:cNvPr id="446" name="Straight Connector 445">
            <a:extLst>
              <a:ext uri="{FF2B5EF4-FFF2-40B4-BE49-F238E27FC236}">
                <a16:creationId xmlns:a16="http://schemas.microsoft.com/office/drawing/2014/main" id="{A9E32079-4DB0-B142-9C0E-33EA19DAE26F}"/>
              </a:ext>
            </a:extLst>
          </p:cNvPr>
          <p:cNvCxnSpPr>
            <a:cxnSpLocks/>
          </p:cNvCxnSpPr>
          <p:nvPr/>
        </p:nvCxnSpPr>
        <p:spPr>
          <a:xfrm flipH="1">
            <a:off x="3077091" y="4465245"/>
            <a:ext cx="20876" cy="243259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7" name="TextBox 446">
            <a:extLst>
              <a:ext uri="{FF2B5EF4-FFF2-40B4-BE49-F238E27FC236}">
                <a16:creationId xmlns:a16="http://schemas.microsoft.com/office/drawing/2014/main" id="{409ADE9C-15EB-7E48-9B56-235AA0F99DB8}"/>
              </a:ext>
            </a:extLst>
          </p:cNvPr>
          <p:cNvSpPr txBox="1"/>
          <p:nvPr/>
        </p:nvSpPr>
        <p:spPr>
          <a:xfrm>
            <a:off x="4862920" y="5357486"/>
            <a:ext cx="8504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The nature of childhood </a:t>
            </a:r>
          </a:p>
        </p:txBody>
      </p:sp>
      <p:sp>
        <p:nvSpPr>
          <p:cNvPr id="460" name="TextBox 459">
            <a:extLst>
              <a:ext uri="{FF2B5EF4-FFF2-40B4-BE49-F238E27FC236}">
                <a16:creationId xmlns:a16="http://schemas.microsoft.com/office/drawing/2014/main" id="{DDB33D1D-D0C7-6B4D-9C42-FB1C9FBD5139}"/>
              </a:ext>
            </a:extLst>
          </p:cNvPr>
          <p:cNvSpPr txBox="1"/>
          <p:nvPr/>
        </p:nvSpPr>
        <p:spPr>
          <a:xfrm>
            <a:off x="7643708" y="5594574"/>
            <a:ext cx="5489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PPE Mock Exam</a:t>
            </a:r>
          </a:p>
        </p:txBody>
      </p:sp>
      <p:sp>
        <p:nvSpPr>
          <p:cNvPr id="465" name="TextBox 464">
            <a:extLst>
              <a:ext uri="{FF2B5EF4-FFF2-40B4-BE49-F238E27FC236}">
                <a16:creationId xmlns:a16="http://schemas.microsoft.com/office/drawing/2014/main" id="{68532ACD-612A-604F-89FE-44DD6670DB86}"/>
              </a:ext>
            </a:extLst>
          </p:cNvPr>
          <p:cNvSpPr txBox="1"/>
          <p:nvPr/>
        </p:nvSpPr>
        <p:spPr>
          <a:xfrm>
            <a:off x="8835603" y="1846609"/>
            <a:ext cx="7120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The relationship between ownership and control </a:t>
            </a:r>
          </a:p>
        </p:txBody>
      </p:sp>
      <p:cxnSp>
        <p:nvCxnSpPr>
          <p:cNvPr id="467" name="Straight Connector 466">
            <a:extLst>
              <a:ext uri="{FF2B5EF4-FFF2-40B4-BE49-F238E27FC236}">
                <a16:creationId xmlns:a16="http://schemas.microsoft.com/office/drawing/2014/main" id="{8E3DE95F-9ECA-3346-BB38-F9EBCA9A37B9}"/>
              </a:ext>
            </a:extLst>
          </p:cNvPr>
          <p:cNvCxnSpPr>
            <a:cxnSpLocks/>
            <a:stCxn id="377" idx="2"/>
          </p:cNvCxnSpPr>
          <p:nvPr/>
        </p:nvCxnSpPr>
        <p:spPr>
          <a:xfrm flipH="1">
            <a:off x="8775414" y="3324527"/>
            <a:ext cx="374706" cy="65987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0" name="TextBox 469">
            <a:extLst>
              <a:ext uri="{FF2B5EF4-FFF2-40B4-BE49-F238E27FC236}">
                <a16:creationId xmlns:a16="http://schemas.microsoft.com/office/drawing/2014/main" id="{9C704A67-D4CE-CC43-8E29-8271F0E94A05}"/>
              </a:ext>
            </a:extLst>
          </p:cNvPr>
          <p:cNvSpPr txBox="1"/>
          <p:nvPr/>
        </p:nvSpPr>
        <p:spPr>
          <a:xfrm>
            <a:off x="6222131" y="1853510"/>
            <a:ext cx="1003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/>
              <a:t>Selection an content of the news </a:t>
            </a:r>
          </a:p>
        </p:txBody>
      </p:sp>
      <p:sp>
        <p:nvSpPr>
          <p:cNvPr id="477" name="TextBox 476">
            <a:extLst>
              <a:ext uri="{FF2B5EF4-FFF2-40B4-BE49-F238E27FC236}">
                <a16:creationId xmlns:a16="http://schemas.microsoft.com/office/drawing/2014/main" id="{9C704A67-D4CE-CC43-8E29-8271F0E94A05}"/>
              </a:ext>
            </a:extLst>
          </p:cNvPr>
          <p:cNvSpPr txBox="1"/>
          <p:nvPr/>
        </p:nvSpPr>
        <p:spPr>
          <a:xfrm>
            <a:off x="4649979" y="1386013"/>
            <a:ext cx="7304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/>
              <a:t>Relationship between media, content &amp; audiences </a:t>
            </a:r>
          </a:p>
        </p:txBody>
      </p:sp>
      <p:sp>
        <p:nvSpPr>
          <p:cNvPr id="480" name="TextBox 479">
            <a:extLst>
              <a:ext uri="{FF2B5EF4-FFF2-40B4-BE49-F238E27FC236}">
                <a16:creationId xmlns:a16="http://schemas.microsoft.com/office/drawing/2014/main" id="{8293396C-5D7D-9E4A-8DB9-6807B73CF3C3}"/>
              </a:ext>
            </a:extLst>
          </p:cNvPr>
          <p:cNvSpPr txBox="1"/>
          <p:nvPr/>
        </p:nvSpPr>
        <p:spPr>
          <a:xfrm>
            <a:off x="6400315" y="3202634"/>
            <a:ext cx="7753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Crime by ethnicity, gender, social class</a:t>
            </a:r>
          </a:p>
        </p:txBody>
      </p:sp>
      <p:cxnSp>
        <p:nvCxnSpPr>
          <p:cNvPr id="483" name="Straight Connector 482">
            <a:extLst>
              <a:ext uri="{FF2B5EF4-FFF2-40B4-BE49-F238E27FC236}">
                <a16:creationId xmlns:a16="http://schemas.microsoft.com/office/drawing/2014/main" id="{8E3DE95F-9ECA-3346-BB38-F9EBCA9A37B9}"/>
              </a:ext>
            </a:extLst>
          </p:cNvPr>
          <p:cNvCxnSpPr>
            <a:cxnSpLocks/>
          </p:cNvCxnSpPr>
          <p:nvPr/>
        </p:nvCxnSpPr>
        <p:spPr>
          <a:xfrm flipH="1" flipV="1">
            <a:off x="6408602" y="2884637"/>
            <a:ext cx="858875" cy="273746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5" name="TextBox 484">
            <a:extLst>
              <a:ext uri="{FF2B5EF4-FFF2-40B4-BE49-F238E27FC236}">
                <a16:creationId xmlns:a16="http://schemas.microsoft.com/office/drawing/2014/main" id="{E5E47891-CDDB-1447-A377-14208F2BF1C9}"/>
              </a:ext>
            </a:extLst>
          </p:cNvPr>
          <p:cNvSpPr txBox="1"/>
          <p:nvPr/>
        </p:nvSpPr>
        <p:spPr>
          <a:xfrm>
            <a:off x="4610769" y="3254798"/>
            <a:ext cx="8858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/>
              <a:t>Globalization and crime</a:t>
            </a:r>
          </a:p>
        </p:txBody>
      </p:sp>
      <p:cxnSp>
        <p:nvCxnSpPr>
          <p:cNvPr id="490" name="Straight Connector 489">
            <a:extLst>
              <a:ext uri="{FF2B5EF4-FFF2-40B4-BE49-F238E27FC236}">
                <a16:creationId xmlns:a16="http://schemas.microsoft.com/office/drawing/2014/main" id="{D8FE89EB-BF86-E64A-8A5A-7463636CC8B2}"/>
              </a:ext>
            </a:extLst>
          </p:cNvPr>
          <p:cNvCxnSpPr>
            <a:cxnSpLocks/>
          </p:cNvCxnSpPr>
          <p:nvPr/>
        </p:nvCxnSpPr>
        <p:spPr>
          <a:xfrm flipV="1">
            <a:off x="4077593" y="2947724"/>
            <a:ext cx="0" cy="350818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3" name="Straight Connector 492">
            <a:extLst>
              <a:ext uri="{FF2B5EF4-FFF2-40B4-BE49-F238E27FC236}">
                <a16:creationId xmlns:a16="http://schemas.microsoft.com/office/drawing/2014/main" id="{4A004A65-F6C5-4141-8C1F-EA48F18945B6}"/>
              </a:ext>
            </a:extLst>
          </p:cNvPr>
          <p:cNvCxnSpPr>
            <a:cxnSpLocks/>
          </p:cNvCxnSpPr>
          <p:nvPr/>
        </p:nvCxnSpPr>
        <p:spPr>
          <a:xfrm flipH="1" flipV="1">
            <a:off x="3777995" y="3021226"/>
            <a:ext cx="122199" cy="928610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5" name="Straight Connector 494">
            <a:extLst>
              <a:ext uri="{FF2B5EF4-FFF2-40B4-BE49-F238E27FC236}">
                <a16:creationId xmlns:a16="http://schemas.microsoft.com/office/drawing/2014/main" id="{4A004A65-F6C5-4141-8C1F-EA48F18945B6}"/>
              </a:ext>
            </a:extLst>
          </p:cNvPr>
          <p:cNvCxnSpPr>
            <a:cxnSpLocks/>
          </p:cNvCxnSpPr>
          <p:nvPr/>
        </p:nvCxnSpPr>
        <p:spPr>
          <a:xfrm flipV="1">
            <a:off x="2538320" y="3018610"/>
            <a:ext cx="303413" cy="1020199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7" name="Straight Connector 496">
            <a:extLst>
              <a:ext uri="{FF2B5EF4-FFF2-40B4-BE49-F238E27FC236}">
                <a16:creationId xmlns:a16="http://schemas.microsoft.com/office/drawing/2014/main" id="{4A004A65-F6C5-4141-8C1F-EA48F18945B6}"/>
              </a:ext>
            </a:extLst>
          </p:cNvPr>
          <p:cNvCxnSpPr>
            <a:cxnSpLocks/>
          </p:cNvCxnSpPr>
          <p:nvPr/>
        </p:nvCxnSpPr>
        <p:spPr>
          <a:xfrm flipV="1">
            <a:off x="4697304" y="3050262"/>
            <a:ext cx="45278" cy="881031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9" name="Straight Connector 498">
            <a:extLst>
              <a:ext uri="{FF2B5EF4-FFF2-40B4-BE49-F238E27FC236}">
                <a16:creationId xmlns:a16="http://schemas.microsoft.com/office/drawing/2014/main" id="{4A004A65-F6C5-4141-8C1F-EA48F18945B6}"/>
              </a:ext>
            </a:extLst>
          </p:cNvPr>
          <p:cNvCxnSpPr>
            <a:cxnSpLocks/>
          </p:cNvCxnSpPr>
          <p:nvPr/>
        </p:nvCxnSpPr>
        <p:spPr>
          <a:xfrm flipV="1">
            <a:off x="5947485" y="3041812"/>
            <a:ext cx="241944" cy="912547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1" name="Straight Connector 500">
            <a:extLst>
              <a:ext uri="{FF2B5EF4-FFF2-40B4-BE49-F238E27FC236}">
                <a16:creationId xmlns:a16="http://schemas.microsoft.com/office/drawing/2014/main" id="{4A004A65-F6C5-4141-8C1F-EA48F18945B6}"/>
              </a:ext>
            </a:extLst>
          </p:cNvPr>
          <p:cNvCxnSpPr>
            <a:cxnSpLocks/>
          </p:cNvCxnSpPr>
          <p:nvPr/>
        </p:nvCxnSpPr>
        <p:spPr>
          <a:xfrm flipV="1">
            <a:off x="1810046" y="3032306"/>
            <a:ext cx="823171" cy="921941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4" name="Rectangle 503"/>
          <p:cNvSpPr/>
          <p:nvPr/>
        </p:nvSpPr>
        <p:spPr>
          <a:xfrm>
            <a:off x="4741156" y="516901"/>
            <a:ext cx="3365376" cy="50446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Sociology Learning Journey</a:t>
            </a:r>
          </a:p>
        </p:txBody>
      </p:sp>
      <p:pic>
        <p:nvPicPr>
          <p:cNvPr id="1027" name="Picture 3" descr="https://static.thenounproject.com/png/287826-200.png">
            <a:hlinkClick r:id="rId5" tooltip="Hammer and Sickle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4150" y="16648654"/>
            <a:ext cx="373519" cy="373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6" name="Picture 50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9701" y="16242853"/>
            <a:ext cx="510575" cy="510575"/>
          </a:xfrm>
          <a:prstGeom prst="rect">
            <a:avLst/>
          </a:prstGeom>
        </p:spPr>
      </p:pic>
      <p:pic>
        <p:nvPicPr>
          <p:cNvPr id="507" name="Picture 50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6769" y="14940986"/>
            <a:ext cx="442559" cy="442559"/>
          </a:xfrm>
          <a:prstGeom prst="rect">
            <a:avLst/>
          </a:prstGeom>
        </p:spPr>
      </p:pic>
      <p:pic>
        <p:nvPicPr>
          <p:cNvPr id="508" name="Picture 50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8862" y="14910359"/>
            <a:ext cx="549553" cy="549553"/>
          </a:xfrm>
          <a:prstGeom prst="rect">
            <a:avLst/>
          </a:prstGeom>
        </p:spPr>
      </p:pic>
      <p:pic>
        <p:nvPicPr>
          <p:cNvPr id="509" name="Picture 50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6176" y="16329617"/>
            <a:ext cx="479142" cy="479142"/>
          </a:xfrm>
          <a:prstGeom prst="rect">
            <a:avLst/>
          </a:prstGeom>
        </p:spPr>
      </p:pic>
      <p:pic>
        <p:nvPicPr>
          <p:cNvPr id="511" name="Picture 51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3609" y="7566978"/>
            <a:ext cx="474731" cy="474731"/>
          </a:xfrm>
          <a:prstGeom prst="rect">
            <a:avLst/>
          </a:prstGeom>
        </p:spPr>
      </p:pic>
      <p:pic>
        <p:nvPicPr>
          <p:cNvPr id="1024" name="Picture 102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3650" y="8144595"/>
            <a:ext cx="623092" cy="623092"/>
          </a:xfrm>
          <a:prstGeom prst="rect">
            <a:avLst/>
          </a:prstGeom>
        </p:spPr>
      </p:pic>
      <p:pic>
        <p:nvPicPr>
          <p:cNvPr id="514" name="Picture 51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9892" y="16336103"/>
            <a:ext cx="623092" cy="623092"/>
          </a:xfrm>
          <a:prstGeom prst="rect">
            <a:avLst/>
          </a:prstGeom>
        </p:spPr>
      </p:pic>
      <p:pic>
        <p:nvPicPr>
          <p:cNvPr id="1025" name="Picture 102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921" y="12973449"/>
            <a:ext cx="460618" cy="460618"/>
          </a:xfrm>
          <a:prstGeom prst="rect">
            <a:avLst/>
          </a:prstGeom>
        </p:spPr>
      </p:pic>
      <p:pic>
        <p:nvPicPr>
          <p:cNvPr id="1026" name="Picture 102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06" y="16023600"/>
            <a:ext cx="669482" cy="669482"/>
          </a:xfrm>
          <a:prstGeom prst="rect">
            <a:avLst/>
          </a:prstGeom>
        </p:spPr>
      </p:pic>
      <p:pic>
        <p:nvPicPr>
          <p:cNvPr id="1028" name="Picture 1027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6022" y="14065041"/>
            <a:ext cx="513105" cy="555591"/>
          </a:xfrm>
          <a:prstGeom prst="rect">
            <a:avLst/>
          </a:prstGeom>
        </p:spPr>
      </p:pic>
      <p:pic>
        <p:nvPicPr>
          <p:cNvPr id="1029" name="Picture 1028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5742" y="9312751"/>
            <a:ext cx="542095" cy="542095"/>
          </a:xfrm>
          <a:prstGeom prst="rect">
            <a:avLst/>
          </a:prstGeom>
        </p:spPr>
      </p:pic>
      <p:pic>
        <p:nvPicPr>
          <p:cNvPr id="1032" name="Picture 1031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6664" y="14080938"/>
            <a:ext cx="519756" cy="519756"/>
          </a:xfrm>
          <a:prstGeom prst="rect">
            <a:avLst/>
          </a:prstGeom>
        </p:spPr>
      </p:pic>
      <p:pic>
        <p:nvPicPr>
          <p:cNvPr id="1033" name="Picture 1032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5753" y="9610492"/>
            <a:ext cx="697581" cy="697581"/>
          </a:xfrm>
          <a:prstGeom prst="rect">
            <a:avLst/>
          </a:prstGeom>
        </p:spPr>
      </p:pic>
      <p:pic>
        <p:nvPicPr>
          <p:cNvPr id="1034" name="Picture 1033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7639" y="10458675"/>
            <a:ext cx="694978" cy="694978"/>
          </a:xfrm>
          <a:prstGeom prst="rect">
            <a:avLst/>
          </a:prstGeom>
        </p:spPr>
      </p:pic>
      <p:pic>
        <p:nvPicPr>
          <p:cNvPr id="526" name="Picture 525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009844">
            <a:off x="7519128" y="3317985"/>
            <a:ext cx="497886" cy="497886"/>
          </a:xfrm>
          <a:prstGeom prst="rect">
            <a:avLst/>
          </a:prstGeom>
        </p:spPr>
      </p:pic>
      <p:pic>
        <p:nvPicPr>
          <p:cNvPr id="527" name="Picture 526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9472" y="11871422"/>
            <a:ext cx="542095" cy="542095"/>
          </a:xfrm>
          <a:prstGeom prst="rect">
            <a:avLst/>
          </a:prstGeom>
        </p:spPr>
      </p:pic>
      <p:pic>
        <p:nvPicPr>
          <p:cNvPr id="528" name="Picture 52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0219" y="3464208"/>
            <a:ext cx="549553" cy="549553"/>
          </a:xfrm>
          <a:prstGeom prst="rect">
            <a:avLst/>
          </a:prstGeom>
        </p:spPr>
      </p:pic>
      <p:pic>
        <p:nvPicPr>
          <p:cNvPr id="1035" name="Picture 1034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6060" y="3390849"/>
            <a:ext cx="469829" cy="469829"/>
          </a:xfrm>
          <a:prstGeom prst="rect">
            <a:avLst/>
          </a:prstGeom>
        </p:spPr>
      </p:pic>
      <p:pic>
        <p:nvPicPr>
          <p:cNvPr id="531" name="Picture 530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6344" y="3594700"/>
            <a:ext cx="516050" cy="516050"/>
          </a:xfrm>
          <a:prstGeom prst="rect">
            <a:avLst/>
          </a:prstGeom>
        </p:spPr>
      </p:pic>
      <p:pic>
        <p:nvPicPr>
          <p:cNvPr id="532" name="Picture 53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8509" y="5329539"/>
            <a:ext cx="460618" cy="460618"/>
          </a:xfrm>
          <a:prstGeom prst="rect">
            <a:avLst/>
          </a:prstGeom>
        </p:spPr>
      </p:pic>
      <p:pic>
        <p:nvPicPr>
          <p:cNvPr id="1036" name="Picture 1035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2098" y="5569126"/>
            <a:ext cx="599232" cy="599232"/>
          </a:xfrm>
          <a:prstGeom prst="rect">
            <a:avLst/>
          </a:prstGeom>
        </p:spPr>
      </p:pic>
      <p:pic>
        <p:nvPicPr>
          <p:cNvPr id="1037" name="Picture 1036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3925" y="5324066"/>
            <a:ext cx="513077" cy="513077"/>
          </a:xfrm>
          <a:prstGeom prst="rect">
            <a:avLst/>
          </a:prstGeom>
        </p:spPr>
      </p:pic>
      <p:pic>
        <p:nvPicPr>
          <p:cNvPr id="535" name="Picture 53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3838" y="1355750"/>
            <a:ext cx="549553" cy="549553"/>
          </a:xfrm>
          <a:prstGeom prst="rect">
            <a:avLst/>
          </a:prstGeom>
        </p:spPr>
      </p:pic>
      <p:pic>
        <p:nvPicPr>
          <p:cNvPr id="1038" name="Picture 1037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5439" y="4295475"/>
            <a:ext cx="534039" cy="534039"/>
          </a:xfrm>
          <a:prstGeom prst="rect">
            <a:avLst/>
          </a:prstGeom>
        </p:spPr>
      </p:pic>
      <p:pic>
        <p:nvPicPr>
          <p:cNvPr id="1039" name="Picture 1038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3606" y="2530042"/>
            <a:ext cx="476385" cy="476385"/>
          </a:xfrm>
          <a:prstGeom prst="rect">
            <a:avLst/>
          </a:prstGeom>
        </p:spPr>
      </p:pic>
      <p:pic>
        <p:nvPicPr>
          <p:cNvPr id="1040" name="Picture 1039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470" y="893364"/>
            <a:ext cx="746773" cy="746773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09831649-650D-561A-50D0-F7E65E0A50FC}"/>
              </a:ext>
            </a:extLst>
          </p:cNvPr>
          <p:cNvSpPr/>
          <p:nvPr/>
        </p:nvSpPr>
        <p:spPr>
          <a:xfrm>
            <a:off x="5963457" y="13283758"/>
            <a:ext cx="1140491" cy="958385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757A0F2-74FF-CC95-5737-AA9BB6616C94}"/>
              </a:ext>
            </a:extLst>
          </p:cNvPr>
          <p:cNvSpPr txBox="1"/>
          <p:nvPr/>
        </p:nvSpPr>
        <p:spPr>
          <a:xfrm>
            <a:off x="5881835" y="13495797"/>
            <a:ext cx="13333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End of 10 Exam P1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E42520E-7626-0C4E-A6F1-A69DFC38F9A6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4834" y="13958139"/>
            <a:ext cx="542095" cy="54209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CE7CA64-C038-FF19-54D1-EF4B8D4B63D6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9991" y="9621889"/>
            <a:ext cx="542095" cy="542095"/>
          </a:xfrm>
          <a:prstGeom prst="rect">
            <a:avLst/>
          </a:prstGeom>
        </p:spPr>
      </p:pic>
      <p:sp>
        <p:nvSpPr>
          <p:cNvPr id="19" name="Oval 18">
            <a:extLst>
              <a:ext uri="{FF2B5EF4-FFF2-40B4-BE49-F238E27FC236}">
                <a16:creationId xmlns:a16="http://schemas.microsoft.com/office/drawing/2014/main" id="{7A82474A-8710-3278-A493-204A42B240D8}"/>
              </a:ext>
            </a:extLst>
          </p:cNvPr>
          <p:cNvSpPr/>
          <p:nvPr/>
        </p:nvSpPr>
        <p:spPr>
          <a:xfrm>
            <a:off x="8412841" y="4953893"/>
            <a:ext cx="936268" cy="1030351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BD8330C-EF29-2D70-BA62-C01203F4BF93}"/>
              </a:ext>
            </a:extLst>
          </p:cNvPr>
          <p:cNvSpPr txBox="1"/>
          <p:nvPr/>
        </p:nvSpPr>
        <p:spPr>
          <a:xfrm>
            <a:off x="8423659" y="5178611"/>
            <a:ext cx="951791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700" b="1" dirty="0"/>
              <a:t>End of 12 Exam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61784FD3-E20E-39D6-D4E4-83F5F7C57123}"/>
              </a:ext>
            </a:extLst>
          </p:cNvPr>
          <p:cNvSpPr/>
          <p:nvPr/>
        </p:nvSpPr>
        <p:spPr>
          <a:xfrm>
            <a:off x="7550038" y="2195481"/>
            <a:ext cx="936268" cy="1030351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9C63EC0-E5B6-7388-09E2-E318146DBA01}"/>
              </a:ext>
            </a:extLst>
          </p:cNvPr>
          <p:cNvSpPr txBox="1"/>
          <p:nvPr/>
        </p:nvSpPr>
        <p:spPr>
          <a:xfrm>
            <a:off x="7562167" y="2404090"/>
            <a:ext cx="951791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700" b="1" dirty="0"/>
              <a:t>Internal Exam 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59FC6746-CE3F-A022-C3F8-C274A6E67CE0}"/>
              </a:ext>
            </a:extLst>
          </p:cNvPr>
          <p:cNvSpPr/>
          <p:nvPr/>
        </p:nvSpPr>
        <p:spPr>
          <a:xfrm>
            <a:off x="3714235" y="1401726"/>
            <a:ext cx="936268" cy="1030351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15F3627-743E-777D-366D-E66F2F9C3CF0}"/>
              </a:ext>
            </a:extLst>
          </p:cNvPr>
          <p:cNvSpPr txBox="1"/>
          <p:nvPr/>
        </p:nvSpPr>
        <p:spPr>
          <a:xfrm>
            <a:off x="3723809" y="1699499"/>
            <a:ext cx="951791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700" b="1" dirty="0"/>
              <a:t>Internal Exam 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91F2481F-DF01-AEE3-F60E-9451FB5F480D}"/>
              </a:ext>
            </a:extLst>
          </p:cNvPr>
          <p:cNvSpPr/>
          <p:nvPr/>
        </p:nvSpPr>
        <p:spPr>
          <a:xfrm>
            <a:off x="217820" y="1999913"/>
            <a:ext cx="1214980" cy="1304869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4CB4EC4-E901-39BF-019B-E771F2F06317}"/>
              </a:ext>
            </a:extLst>
          </p:cNvPr>
          <p:cNvSpPr txBox="1"/>
          <p:nvPr/>
        </p:nvSpPr>
        <p:spPr>
          <a:xfrm>
            <a:off x="265427" y="2292734"/>
            <a:ext cx="11064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A-Level Exam</a:t>
            </a:r>
          </a:p>
        </p:txBody>
      </p:sp>
    </p:spTree>
    <p:extLst>
      <p:ext uri="{BB962C8B-B14F-4D97-AF65-F5344CB8AC3E}">
        <p14:creationId xmlns:p14="http://schemas.microsoft.com/office/powerpoint/2010/main" val="10743210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8255E47CBBD71438DDA3333A76E44E3" ma:contentTypeVersion="13" ma:contentTypeDescription="Create a new document." ma:contentTypeScope="" ma:versionID="95c772c2ef150bbd49a2ad4ef4f6e416">
  <xsd:schema xmlns:xsd="http://www.w3.org/2001/XMLSchema" xmlns:xs="http://www.w3.org/2001/XMLSchema" xmlns:p="http://schemas.microsoft.com/office/2006/metadata/properties" xmlns:ns3="59cdb0ae-ce46-425d-99c7-ca6462d2a16b" xmlns:ns4="e239213d-20f8-41f0-a05a-8ec4ff0f3c5b" targetNamespace="http://schemas.microsoft.com/office/2006/metadata/properties" ma:root="true" ma:fieldsID="e29e9834e7391443a900b99cf14cca65" ns3:_="" ns4:_="">
    <xsd:import namespace="59cdb0ae-ce46-425d-99c7-ca6462d2a16b"/>
    <xsd:import namespace="e239213d-20f8-41f0-a05a-8ec4ff0f3c5b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OCR" minOccurs="0"/>
                <xsd:element ref="ns4:MediaServiceDateTaken" minOccurs="0"/>
                <xsd:element ref="ns4:MediaServiceLocation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cdb0ae-ce46-425d-99c7-ca6462d2a16b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239213d-20f8-41f0-a05a-8ec4ff0f3c5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FDA9841-6B99-4404-97BA-07EEFBC9A08B}">
  <ds:schemaRefs>
    <ds:schemaRef ds:uri="http://schemas.microsoft.com/office/2006/documentManagement/types"/>
    <ds:schemaRef ds:uri="http://www.w3.org/XML/1998/namespace"/>
    <ds:schemaRef ds:uri="http://purl.org/dc/terms/"/>
    <ds:schemaRef ds:uri="59cdb0ae-ce46-425d-99c7-ca6462d2a16b"/>
    <ds:schemaRef ds:uri="http://schemas.microsoft.com/office/2006/metadata/properties"/>
    <ds:schemaRef ds:uri="http://schemas.microsoft.com/office/infopath/2007/PartnerControls"/>
    <ds:schemaRef ds:uri="http://purl.org/dc/elements/1.1/"/>
    <ds:schemaRef ds:uri="http://schemas.openxmlformats.org/package/2006/metadata/core-properties"/>
    <ds:schemaRef ds:uri="e239213d-20f8-41f0-a05a-8ec4ff0f3c5b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B83AC2F5-63E6-4DB6-82A7-AD97ABF396B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9cdb0ae-ce46-425d-99c7-ca6462d2a16b"/>
    <ds:schemaRef ds:uri="e239213d-20f8-41f0-a05a-8ec4ff0f3c5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697671A-B28C-445E-9FC0-B28D16CC81A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14865</TotalTime>
  <Words>649</Words>
  <Application>Microsoft Office PowerPoint</Application>
  <PresentationFormat>Custom</PresentationFormat>
  <Paragraphs>119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Blackadder ITC</vt:lpstr>
      <vt:lpstr>Calibri</vt:lpstr>
      <vt:lpstr>Calibri Light</vt:lpstr>
      <vt:lpstr>Office Theme</vt:lpstr>
      <vt:lpstr>PowerPoint Presentation</vt:lpstr>
    </vt:vector>
  </TitlesOfParts>
  <Company>St Mary's Catholic High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kchayes</dc:creator>
  <cp:lastModifiedBy>G.Owen</cp:lastModifiedBy>
  <cp:revision>264</cp:revision>
  <cp:lastPrinted>2025-07-04T10:38:51Z</cp:lastPrinted>
  <dcterms:created xsi:type="dcterms:W3CDTF">2018-02-08T08:28:53Z</dcterms:created>
  <dcterms:modified xsi:type="dcterms:W3CDTF">2025-07-04T10:39:04Z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0x01010068255E47CBBD71438DDA3333A76E44E3</vt:lpwstr>
  </property>
</Properties>
</file>